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6"/>
  </p:notesMasterIdLst>
  <p:sldIdLst>
    <p:sldId id="256" r:id="rId2"/>
    <p:sldId id="282" r:id="rId3"/>
    <p:sldId id="274" r:id="rId4"/>
    <p:sldId id="258" r:id="rId5"/>
    <p:sldId id="259" r:id="rId6"/>
    <p:sldId id="281" r:id="rId7"/>
    <p:sldId id="318" r:id="rId8"/>
    <p:sldId id="260" r:id="rId9"/>
    <p:sldId id="261" r:id="rId10"/>
    <p:sldId id="280" r:id="rId11"/>
    <p:sldId id="275" r:id="rId12"/>
    <p:sldId id="284" r:id="rId13"/>
    <p:sldId id="285" r:id="rId14"/>
    <p:sldId id="286" r:id="rId15"/>
    <p:sldId id="287" r:id="rId16"/>
    <p:sldId id="288" r:id="rId17"/>
    <p:sldId id="289" r:id="rId18"/>
    <p:sldId id="277" r:id="rId19"/>
    <p:sldId id="290" r:id="rId20"/>
    <p:sldId id="319" r:id="rId21"/>
    <p:sldId id="291" r:id="rId22"/>
    <p:sldId id="293" r:id="rId23"/>
    <p:sldId id="295" r:id="rId24"/>
    <p:sldId id="279" r:id="rId25"/>
    <p:sldId id="320" r:id="rId26"/>
    <p:sldId id="316" r:id="rId27"/>
    <p:sldId id="297" r:id="rId28"/>
    <p:sldId id="278" r:id="rId29"/>
    <p:sldId id="262" r:id="rId30"/>
    <p:sldId id="317" r:id="rId31"/>
    <p:sldId id="299" r:id="rId32"/>
    <p:sldId id="321" r:id="rId33"/>
    <p:sldId id="298" r:id="rId34"/>
    <p:sldId id="300" r:id="rId35"/>
    <p:sldId id="301" r:id="rId36"/>
    <p:sldId id="303" r:id="rId37"/>
    <p:sldId id="304" r:id="rId38"/>
    <p:sldId id="305" r:id="rId39"/>
    <p:sldId id="307" r:id="rId40"/>
    <p:sldId id="322" r:id="rId41"/>
    <p:sldId id="308" r:id="rId42"/>
    <p:sldId id="309" r:id="rId43"/>
    <p:sldId id="323" r:id="rId44"/>
    <p:sldId id="311" r:id="rId4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D6D6D"/>
    <a:srgbClr val="7F7F7F"/>
    <a:srgbClr val="8A0000"/>
    <a:srgbClr val="740000"/>
    <a:srgbClr val="A80000"/>
    <a:srgbClr val="3F3F3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9" autoAdjust="0"/>
    <p:restoredTop sz="94681"/>
  </p:normalViewPr>
  <p:slideViewPr>
    <p:cSldViewPr snapToObjects="1">
      <p:cViewPr varScale="1">
        <p:scale>
          <a:sx n="72" d="100"/>
          <a:sy n="72" d="100"/>
        </p:scale>
        <p:origin x="150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7A2EF8-4698-4554-93AC-79811C9BD72B}" type="datetimeFigureOut">
              <a:rPr lang="en-US" smtClean="0"/>
              <a:pPr/>
              <a:t>6/16/2020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37C8EE-F3C3-46B4-8D1C-38CA0B7C806E}" type="slidenum">
              <a:rPr lang="en-US" smtClean="0"/>
              <a:pPr/>
              <a:t>‹#›</a:t>
            </a:fld>
            <a:endParaRPr lang="en-US" dirty="0"/>
          </a:p>
        </p:txBody>
      </p:sp>
    </p:spTree>
    <p:extLst>
      <p:ext uri="{BB962C8B-B14F-4D97-AF65-F5344CB8AC3E}">
        <p14:creationId xmlns:p14="http://schemas.microsoft.com/office/powerpoint/2010/main" val="327224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37C8EE-F3C3-46B4-8D1C-38CA0B7C806E}" type="slidenum">
              <a:rPr lang="en-US" smtClean="0"/>
              <a:pPr/>
              <a:t>10</a:t>
            </a:fld>
            <a:endParaRPr lang="en-US" dirty="0"/>
          </a:p>
        </p:txBody>
      </p:sp>
    </p:spTree>
    <p:extLst>
      <p:ext uri="{BB962C8B-B14F-4D97-AF65-F5344CB8AC3E}">
        <p14:creationId xmlns:p14="http://schemas.microsoft.com/office/powerpoint/2010/main" val="299170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extLst>
      <p:ext uri="{BB962C8B-B14F-4D97-AF65-F5344CB8AC3E}">
        <p14:creationId xmlns:p14="http://schemas.microsoft.com/office/powerpoint/2010/main" val="333793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76627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64971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8459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77844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215598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227066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427740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355549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0451C6-76F1-4CCD-AECE-6B95922AE797}" type="datetimeFigureOut">
              <a:rPr lang="en-US" smtClean="0"/>
              <a:pPr/>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CC1202-A54B-4EA2-9865-B67F69DEA00E}"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extLst>
      <p:ext uri="{BB962C8B-B14F-4D97-AF65-F5344CB8AC3E}">
        <p14:creationId xmlns:p14="http://schemas.microsoft.com/office/powerpoint/2010/main" val="64716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D0451C6-76F1-4CCD-AECE-6B95922AE797}" type="datetimeFigureOut">
              <a:rPr lang="en-US" smtClean="0"/>
              <a:pPr/>
              <a:t>6/16/2020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E6CC1202-A54B-4EA2-9865-B67F69DEA00E}" type="slidenum">
              <a:rPr lang="en-US" smtClean="0"/>
              <a:pPr/>
              <a:t>‹#›</a:t>
            </a:fld>
            <a:endParaRPr lang="en-US" dirty="0"/>
          </a:p>
        </p:txBody>
      </p:sp>
    </p:spTree>
    <p:extLst>
      <p:ext uri="{BB962C8B-B14F-4D97-AF65-F5344CB8AC3E}">
        <p14:creationId xmlns:p14="http://schemas.microsoft.com/office/powerpoint/2010/main" val="74729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D0451C6-76F1-4CCD-AECE-6B95922AE797}" type="datetimeFigureOut">
              <a:rPr lang="en-US" smtClean="0"/>
              <a:pPr/>
              <a:t>6/16/2020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6CC1202-A54B-4EA2-9865-B67F69DEA00E}" type="slidenum">
              <a:rPr lang="en-US" smtClean="0"/>
              <a:pPr/>
              <a:t>‹#›</a:t>
            </a:fld>
            <a:endParaRPr lang="en-US" dirty="0"/>
          </a:p>
        </p:txBody>
      </p:sp>
    </p:spTree>
    <p:extLst>
      <p:ext uri="{BB962C8B-B14F-4D97-AF65-F5344CB8AC3E}">
        <p14:creationId xmlns:p14="http://schemas.microsoft.com/office/powerpoint/2010/main" val="1829907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8000"/>
                <a:satMod val="300000"/>
              </a:schemeClr>
            </a:gs>
            <a:gs pos="12000">
              <a:schemeClr val="bg1">
                <a:tint val="48000"/>
                <a:satMod val="300000"/>
              </a:schemeClr>
            </a:gs>
            <a:gs pos="42000">
              <a:schemeClr val="bg1">
                <a:tint val="49000"/>
                <a:satMod val="300000"/>
              </a:schemeClr>
            </a:gs>
            <a:gs pos="100000">
              <a:schemeClr val="bg1">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72154"/>
          </a:xfrm>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 ASSISTANCE OF COUNSEL</a:t>
            </a:r>
          </a:p>
        </p:txBody>
      </p:sp>
      <p:sp>
        <p:nvSpPr>
          <p:cNvPr id="3" name="Subtitle 2"/>
          <p:cNvSpPr>
            <a:spLocks noGrp="1"/>
          </p:cNvSpPr>
          <p:nvPr>
            <p:ph type="subTitle" idx="1"/>
          </p:nvPr>
        </p:nvSpPr>
        <p:spPr>
          <a:xfrm>
            <a:off x="683581" y="4229100"/>
            <a:ext cx="5562600" cy="1905000"/>
          </a:xfrm>
        </p:spPr>
        <p:txBody>
          <a:bodyPr>
            <a:normAutofit lnSpcReduction="10000"/>
          </a:bodyPr>
          <a:lstStyle/>
          <a:p>
            <a:pPr>
              <a:spcBef>
                <a:spcPts val="0"/>
              </a:spcBef>
            </a:pPr>
            <a:r>
              <a:rPr lang="en-US" sz="1400" b="1" dirty="0">
                <a:solidFill>
                  <a:schemeClr val="accent1"/>
                </a:solidFill>
                <a:latin typeface="Bookman Old Style" pitchFamily="18" charset="0"/>
                <a:cs typeface="Arial" pitchFamily="34" charset="0"/>
              </a:rPr>
              <a:t>Presented by:</a:t>
            </a:r>
          </a:p>
          <a:p>
            <a:pPr>
              <a:spcBef>
                <a:spcPts val="0"/>
              </a:spcBef>
            </a:pPr>
            <a:r>
              <a:rPr lang="en-US" sz="1400" b="1" dirty="0">
                <a:solidFill>
                  <a:schemeClr val="accent1"/>
                </a:solidFill>
                <a:latin typeface="Bookman Old Style" pitchFamily="18" charset="0"/>
                <a:cs typeface="Arial" pitchFamily="34" charset="0"/>
              </a:rPr>
              <a:t>Gary A. Udashen</a:t>
            </a:r>
          </a:p>
          <a:p>
            <a:pPr>
              <a:spcBef>
                <a:spcPts val="0"/>
              </a:spcBef>
            </a:pPr>
            <a:r>
              <a:rPr lang="en-US" sz="1400" b="1" dirty="0">
                <a:solidFill>
                  <a:schemeClr val="accent1"/>
                </a:solidFill>
                <a:latin typeface="Bookman Old Style" pitchFamily="18" charset="0"/>
                <a:cs typeface="Arial" pitchFamily="34" charset="0"/>
              </a:rPr>
              <a:t>Udashen | Anton</a:t>
            </a:r>
          </a:p>
          <a:p>
            <a:pPr>
              <a:spcBef>
                <a:spcPts val="0"/>
              </a:spcBef>
            </a:pPr>
            <a:r>
              <a:rPr lang="en-US" sz="1400" b="1" dirty="0">
                <a:solidFill>
                  <a:schemeClr val="accent1"/>
                </a:solidFill>
                <a:latin typeface="Bookman Old Style" pitchFamily="18" charset="0"/>
                <a:cs typeface="Arial" pitchFamily="34" charset="0"/>
              </a:rPr>
              <a:t>2311 Cedar Springs Rd., Suite 250</a:t>
            </a:r>
          </a:p>
          <a:p>
            <a:pPr>
              <a:spcBef>
                <a:spcPts val="0"/>
              </a:spcBef>
            </a:pPr>
            <a:r>
              <a:rPr lang="en-US" sz="1400" b="1" dirty="0">
                <a:solidFill>
                  <a:schemeClr val="accent1"/>
                </a:solidFill>
                <a:latin typeface="Bookman Old Style" pitchFamily="18" charset="0"/>
                <a:cs typeface="Arial" pitchFamily="34" charset="0"/>
              </a:rPr>
              <a:t>Dallas, Texas 75201</a:t>
            </a:r>
          </a:p>
          <a:p>
            <a:pPr>
              <a:spcBef>
                <a:spcPts val="0"/>
              </a:spcBef>
            </a:pPr>
            <a:r>
              <a:rPr lang="en-US" sz="1400" b="1" dirty="0">
                <a:solidFill>
                  <a:schemeClr val="accent1"/>
                </a:solidFill>
                <a:latin typeface="Bookman Old Style" pitchFamily="18" charset="0"/>
                <a:cs typeface="Arial" pitchFamily="34" charset="0"/>
              </a:rPr>
              <a:t>214-468-8100</a:t>
            </a:r>
          </a:p>
          <a:p>
            <a:pPr>
              <a:spcBef>
                <a:spcPts val="0"/>
              </a:spcBef>
            </a:pPr>
            <a:r>
              <a:rPr lang="en-US" sz="1400" b="1" dirty="0">
                <a:solidFill>
                  <a:schemeClr val="accent1"/>
                </a:solidFill>
                <a:latin typeface="Bookman Old Style" pitchFamily="18" charset="0"/>
                <a:cs typeface="Arial" pitchFamily="34" charset="0"/>
              </a:rPr>
              <a:t>214-468-8104 fax</a:t>
            </a:r>
          </a:p>
          <a:p>
            <a:pPr>
              <a:spcBef>
                <a:spcPts val="0"/>
              </a:spcBef>
            </a:pPr>
            <a:r>
              <a:rPr lang="en-US" sz="1400" b="1" dirty="0" err="1">
                <a:solidFill>
                  <a:schemeClr val="accent1"/>
                </a:solidFill>
                <a:latin typeface="Bookman Old Style" pitchFamily="18" charset="0"/>
                <a:cs typeface="Arial" pitchFamily="34" charset="0"/>
              </a:rPr>
              <a:t>gau@udashenanton.com</a:t>
            </a:r>
            <a:endParaRPr lang="en-US" sz="1400" b="1" dirty="0">
              <a:solidFill>
                <a:schemeClr val="accent1"/>
              </a:solidFill>
              <a:latin typeface="Bookman Old Style" pitchFamily="18" charset="0"/>
              <a:cs typeface="Arial" pitchFamily="34" charset="0"/>
            </a:endParaRPr>
          </a:p>
          <a:p>
            <a:pPr>
              <a:spcBef>
                <a:spcPts val="0"/>
              </a:spcBef>
            </a:pPr>
            <a:r>
              <a:rPr lang="en-US" sz="1400" b="1" dirty="0">
                <a:solidFill>
                  <a:schemeClr val="accent1"/>
                </a:solidFill>
                <a:latin typeface="Bookman Old Style" pitchFamily="18" charset="0"/>
                <a:cs typeface="Arial" pitchFamily="34" charset="0"/>
              </a:rPr>
              <a:t>Board President, Innocence Project of Texas</a:t>
            </a:r>
          </a:p>
          <a:p>
            <a:endParaRPr lang="en-US" sz="1600" dirty="0">
              <a:solidFill>
                <a:schemeClr val="accent1"/>
              </a:solidFill>
            </a:endParaRPr>
          </a:p>
        </p:txBody>
      </p:sp>
      <p:sp>
        <p:nvSpPr>
          <p:cNvPr id="4" name="TextBox 3"/>
          <p:cNvSpPr txBox="1"/>
          <p:nvPr/>
        </p:nvSpPr>
        <p:spPr>
          <a:xfrm>
            <a:off x="685800" y="5181600"/>
            <a:ext cx="7772400" cy="338554"/>
          </a:xfrm>
          <a:prstGeom prst="rect">
            <a:avLst/>
          </a:prstGeom>
          <a:noFill/>
        </p:spPr>
        <p:txBody>
          <a:bodyPr wrap="square" rtlCol="0">
            <a:spAutoFit/>
          </a:bodyPr>
          <a:lstStyle/>
          <a:p>
            <a:pPr algn="ctr"/>
            <a:endParaRPr lang="en-US" sz="1600" b="1" dirty="0">
              <a:solidFill>
                <a:schemeClr val="bg1"/>
              </a:solidFill>
              <a:latin typeface="Bookman Old Style"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WHEN TO RAISE ISSUE</a:t>
            </a:r>
            <a:endParaRPr lang="en-US" dirty="0">
              <a:solidFill>
                <a:schemeClr val="accent1"/>
              </a:solidFill>
              <a:latin typeface="Bookman Old Style" pitchFamily="18" charset="0"/>
            </a:endParaRPr>
          </a:p>
        </p:txBody>
      </p:sp>
      <p:sp>
        <p:nvSpPr>
          <p:cNvPr id="3" name="Content Placeholder 2"/>
          <p:cNvSpPr>
            <a:spLocks noGrp="1"/>
          </p:cNvSpPr>
          <p:nvPr>
            <p:ph idx="1"/>
          </p:nvPr>
        </p:nvSpPr>
        <p:spPr>
          <a:xfrm>
            <a:off x="457200" y="1752600"/>
            <a:ext cx="8229600" cy="3886200"/>
          </a:xfrm>
        </p:spPr>
        <p:txBody>
          <a:bodyPr/>
          <a:lstStyle/>
          <a:p>
            <a:pPr algn="just"/>
            <a:r>
              <a:rPr lang="en-US" b="1" dirty="0">
                <a:solidFill>
                  <a:schemeClr val="accent1"/>
                </a:solidFill>
                <a:latin typeface="Bookman Old Style" pitchFamily="18" charset="0"/>
                <a:cs typeface="Mongolian Baiti" pitchFamily="66" charset="0"/>
              </a:rPr>
              <a:t>Ineffective Assistance of Counsel may (should) be raised for first time on a writ. </a:t>
            </a:r>
            <a:r>
              <a:rPr lang="en-US" b="1" i="1" dirty="0">
                <a:solidFill>
                  <a:schemeClr val="accent1"/>
                </a:solidFill>
                <a:latin typeface="Bookman Old Style" pitchFamily="18" charset="0"/>
                <a:cs typeface="Mongolian Baiti" pitchFamily="66" charset="0"/>
              </a:rPr>
              <a:t>Ex Parte Torres</a:t>
            </a:r>
            <a:r>
              <a:rPr lang="en-US" b="1" dirty="0">
                <a:solidFill>
                  <a:schemeClr val="accent1"/>
                </a:solidFill>
                <a:latin typeface="Bookman Old Style" pitchFamily="18" charset="0"/>
                <a:cs typeface="Mongolian Baiti" pitchFamily="66" charset="0"/>
              </a:rPr>
              <a:t>, 943 S.W.2d 469 (Tex. Crim. App. 1997).</a:t>
            </a:r>
          </a:p>
          <a:p>
            <a:pPr algn="just"/>
            <a:endParaRPr lang="en-US" b="1" dirty="0">
              <a:solidFill>
                <a:schemeClr val="accent1"/>
              </a:solidFill>
              <a:latin typeface="Bookman Old Style" pitchFamily="18" charset="0"/>
              <a:cs typeface="Mongolian Baiti" pitchFamily="66" charset="0"/>
            </a:endParaRPr>
          </a:p>
          <a:p>
            <a:pPr algn="just"/>
            <a:r>
              <a:rPr lang="en-US" b="1" dirty="0">
                <a:solidFill>
                  <a:schemeClr val="accent1"/>
                </a:solidFill>
                <a:latin typeface="Bookman Old Style" pitchFamily="18" charset="0"/>
                <a:cs typeface="Mongolian Baiti" pitchFamily="66" charset="0"/>
              </a:rPr>
              <a:t>Trial record is rarely sufficient to show ineffective assistance.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GUILTY PLEAS</a:t>
            </a:r>
            <a:endParaRPr lang="en-US" dirty="0">
              <a:solidFill>
                <a:schemeClr val="accent1"/>
              </a:solidFill>
              <a:latin typeface="Bookman Old Style" pitchFamily="18" charset="0"/>
            </a:endParaRPr>
          </a:p>
        </p:txBody>
      </p:sp>
      <p:sp>
        <p:nvSpPr>
          <p:cNvPr id="3" name="Content Placeholder 2"/>
          <p:cNvSpPr>
            <a:spLocks noGrp="1"/>
          </p:cNvSpPr>
          <p:nvPr>
            <p:ph idx="1"/>
          </p:nvPr>
        </p:nvSpPr>
        <p:spPr/>
        <p:txBody>
          <a:bodyPr>
            <a:normAutofit/>
          </a:bodyPr>
          <a:lstStyle/>
          <a:p>
            <a:r>
              <a:rPr lang="en-US" sz="4400" b="1" dirty="0">
                <a:solidFill>
                  <a:schemeClr val="accent1"/>
                </a:solidFill>
                <a:latin typeface="Bookman Old Style" pitchFamily="18" charset="0"/>
                <a:cs typeface="Mongolian Baiti" pitchFamily="66" charset="0"/>
              </a:rPr>
              <a:t>Must show that but for counsel’s errors defendant would not have entered a guilty plea. </a:t>
            </a:r>
            <a:r>
              <a:rPr lang="en-US" sz="4400" b="1" i="1" dirty="0">
                <a:solidFill>
                  <a:schemeClr val="accent1"/>
                </a:solidFill>
                <a:latin typeface="Bookman Old Style" pitchFamily="18" charset="0"/>
                <a:cs typeface="Mongolian Baiti" pitchFamily="66" charset="0"/>
              </a:rPr>
              <a:t>Hill v. Lockhart, </a:t>
            </a:r>
            <a:r>
              <a:rPr lang="en-US" sz="4400" b="1" dirty="0">
                <a:solidFill>
                  <a:schemeClr val="accent1"/>
                </a:solidFill>
                <a:latin typeface="Bookman Old Style" pitchFamily="18" charset="0"/>
                <a:cs typeface="Mongolian Baiti" pitchFamily="66" charset="0"/>
              </a:rPr>
              <a:t>474 U.S. 52 (1985)</a:t>
            </a:r>
          </a:p>
          <a:p>
            <a:pPr marL="118872"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PLEA BARGAINING</a:t>
            </a:r>
            <a:endPar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57200" y="1752600"/>
            <a:ext cx="8229600" cy="4419600"/>
          </a:xfrm>
        </p:spPr>
        <p:txBody>
          <a:bodyPr>
            <a:noAutofit/>
          </a:bodyPr>
          <a:lstStyle/>
          <a:p>
            <a:pPr marL="118872" indent="0" algn="just">
              <a:buNone/>
            </a:pPr>
            <a:r>
              <a:rPr lang="en-US" sz="2300" b="1" i="1" dirty="0">
                <a:solidFill>
                  <a:schemeClr val="accent1"/>
                </a:solidFill>
                <a:latin typeface="Bookman Old Style" pitchFamily="18" charset="0"/>
                <a:cs typeface="Times New Roman" pitchFamily="18" charset="0"/>
              </a:rPr>
              <a:t>Strickland</a:t>
            </a:r>
            <a:r>
              <a:rPr lang="en-US" sz="2300" b="1" dirty="0">
                <a:solidFill>
                  <a:schemeClr val="accent1"/>
                </a:solidFill>
                <a:latin typeface="Bookman Old Style" pitchFamily="18" charset="0"/>
                <a:cs typeface="Times New Roman" pitchFamily="18" charset="0"/>
              </a:rPr>
              <a:t> test applies to plea bargaining stage of trial. Deficient advice concerning plea bargain constitutes ineffective assistance.  Defendant must show that he would have accepted the offer, the state would not have withdrawn it and the trial court would have accepted it.</a:t>
            </a:r>
          </a:p>
          <a:p>
            <a:pPr marL="118872" indent="0" algn="just">
              <a:buNone/>
            </a:pPr>
            <a:endParaRPr lang="en-US" sz="2600" b="1" i="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Lafler v. Cooper</a:t>
            </a:r>
            <a:r>
              <a:rPr lang="en-US" sz="2600" b="1" dirty="0">
                <a:solidFill>
                  <a:schemeClr val="accent1"/>
                </a:solidFill>
                <a:latin typeface="Bookman Old Style" pitchFamily="18" charset="0"/>
                <a:cs typeface="Times New Roman" pitchFamily="18" charset="0"/>
              </a:rPr>
              <a:t>, 566 U. S. 156 (2012)</a:t>
            </a:r>
          </a:p>
          <a:p>
            <a:pPr marL="118872" indent="0" algn="ctr">
              <a:buNone/>
            </a:pPr>
            <a:r>
              <a:rPr lang="en-US" sz="2600" b="1" i="1" dirty="0">
                <a:solidFill>
                  <a:schemeClr val="accent1"/>
                </a:solidFill>
                <a:latin typeface="Bookman Old Style" pitchFamily="18" charset="0"/>
                <a:cs typeface="Times New Roman" pitchFamily="18" charset="0"/>
              </a:rPr>
              <a:t>Missouri v. Frye</a:t>
            </a:r>
            <a:r>
              <a:rPr lang="en-US" sz="2600" b="1" dirty="0">
                <a:solidFill>
                  <a:schemeClr val="accent1"/>
                </a:solidFill>
                <a:latin typeface="Bookman Old Style" pitchFamily="18" charset="0"/>
                <a:cs typeface="Times New Roman" pitchFamily="18" charset="0"/>
              </a:rPr>
              <a:t>, 566 U.S. 134 (2012)</a:t>
            </a:r>
            <a:endParaRPr lang="en-US" sz="2600" b="1" i="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Ex parte Argent</a:t>
            </a:r>
            <a:r>
              <a:rPr lang="en-US" sz="2600" b="1" dirty="0">
                <a:solidFill>
                  <a:schemeClr val="accent1"/>
                </a:solidFill>
                <a:latin typeface="Bookman Old Style" pitchFamily="18" charset="0"/>
                <a:cs typeface="Times New Roman" pitchFamily="18" charset="0"/>
              </a:rPr>
              <a:t>, 393 S.W.3d 781 </a:t>
            </a:r>
          </a:p>
          <a:p>
            <a:pPr marL="118872" indent="0" algn="ctr">
              <a:buNone/>
            </a:pPr>
            <a:r>
              <a:rPr lang="en-US" sz="2600" b="1" dirty="0">
                <a:solidFill>
                  <a:schemeClr val="accent1"/>
                </a:solidFill>
                <a:latin typeface="Bookman Old Style" pitchFamily="18" charset="0"/>
                <a:cs typeface="Times New Roman" pitchFamily="18" charset="0"/>
              </a:rPr>
              <a:t>(Tex. Crim. App. 2013)</a:t>
            </a:r>
          </a:p>
        </p:txBody>
      </p:sp>
    </p:spTree>
    <p:extLst>
      <p:ext uri="{BB962C8B-B14F-4D97-AF65-F5344CB8AC3E}">
        <p14:creationId xmlns:p14="http://schemas.microsoft.com/office/powerpoint/2010/main" val="909277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PLEA BARGAINING</a:t>
            </a:r>
          </a:p>
        </p:txBody>
      </p:sp>
      <p:sp>
        <p:nvSpPr>
          <p:cNvPr id="3" name="Content Placeholder 2"/>
          <p:cNvSpPr>
            <a:spLocks noGrp="1"/>
          </p:cNvSpPr>
          <p:nvPr>
            <p:ph idx="1"/>
          </p:nvPr>
        </p:nvSpPr>
        <p:spPr>
          <a:xfrm>
            <a:off x="457200" y="1905000"/>
            <a:ext cx="8229600" cy="41148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Counsel ineffective for failure to properly advise defendant who was entering guilty plea whether state sentence would run concurrent with his federal sentence.</a:t>
            </a:r>
          </a:p>
          <a:p>
            <a:pPr marL="118872" indent="0" algn="just">
              <a:buNone/>
            </a:pPr>
            <a:endParaRPr lang="en-US" sz="2600" b="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Ex parte Moody</a:t>
            </a:r>
            <a:r>
              <a:rPr lang="en-US" sz="2600" b="1" dirty="0">
                <a:solidFill>
                  <a:schemeClr val="accent1"/>
                </a:solidFill>
                <a:latin typeface="Bookman Old Style" pitchFamily="18" charset="0"/>
                <a:cs typeface="Times New Roman" pitchFamily="18" charset="0"/>
              </a:rPr>
              <a:t>, 991 S.W.2d 856 </a:t>
            </a:r>
          </a:p>
          <a:p>
            <a:pPr marL="118872" indent="0" algn="ctr">
              <a:buNone/>
            </a:pPr>
            <a:r>
              <a:rPr lang="en-US" sz="2600" b="1" dirty="0">
                <a:solidFill>
                  <a:schemeClr val="accent1"/>
                </a:solidFill>
                <a:latin typeface="Bookman Old Style" pitchFamily="18" charset="0"/>
                <a:cs typeface="Times New Roman" pitchFamily="18" charset="0"/>
              </a:rPr>
              <a:t>(Tex. Crim. App. 1999)</a:t>
            </a: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2359381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PLEA BARGAINING</a:t>
            </a:r>
          </a:p>
        </p:txBody>
      </p:sp>
      <p:sp>
        <p:nvSpPr>
          <p:cNvPr id="3" name="Content Placeholder 2"/>
          <p:cNvSpPr>
            <a:spLocks noGrp="1"/>
          </p:cNvSpPr>
          <p:nvPr>
            <p:ph idx="1"/>
          </p:nvPr>
        </p:nvSpPr>
        <p:spPr>
          <a:xfrm>
            <a:off x="457200" y="1905000"/>
            <a:ext cx="8229600" cy="41148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Failure to advise defendant prior to defendant’s entry of guilty plea that he had a viable legal defense that he did not perform an overt act needed to support his conviction constitutes ineffective assistance.</a:t>
            </a:r>
          </a:p>
          <a:p>
            <a:pPr marL="118872" indent="0" algn="just">
              <a:buNone/>
            </a:pPr>
            <a:endParaRPr lang="en-US" sz="2600" b="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State v. Diaz-Bonilla</a:t>
            </a:r>
            <a:r>
              <a:rPr lang="en-US" sz="2600" b="1" dirty="0">
                <a:solidFill>
                  <a:schemeClr val="accent1"/>
                </a:solidFill>
                <a:latin typeface="Bookman Old Style" pitchFamily="18" charset="0"/>
                <a:cs typeface="Times New Roman" pitchFamily="18" charset="0"/>
              </a:rPr>
              <a:t>, 495 S.W.3d 45</a:t>
            </a:r>
          </a:p>
          <a:p>
            <a:pPr marL="118872" indent="0" algn="ctr">
              <a:buNone/>
            </a:pPr>
            <a:r>
              <a:rPr lang="en-US" sz="2600" b="1" dirty="0">
                <a:solidFill>
                  <a:schemeClr val="accent1"/>
                </a:solidFill>
                <a:latin typeface="Bookman Old Style" pitchFamily="18" charset="0"/>
                <a:cs typeface="Times New Roman" pitchFamily="18" charset="0"/>
              </a:rPr>
              <a:t>(Tex. App. – Houston [14</a:t>
            </a:r>
            <a:r>
              <a:rPr lang="en-US" sz="2600" b="1" baseline="30000" dirty="0">
                <a:solidFill>
                  <a:schemeClr val="accent1"/>
                </a:solidFill>
                <a:latin typeface="Bookman Old Style" pitchFamily="18" charset="0"/>
                <a:cs typeface="Times New Roman" pitchFamily="18" charset="0"/>
              </a:rPr>
              <a:t>th</a:t>
            </a:r>
            <a:r>
              <a:rPr lang="en-US" sz="2600" b="1" dirty="0">
                <a:solidFill>
                  <a:schemeClr val="accent1"/>
                </a:solidFill>
                <a:latin typeface="Bookman Old Style" pitchFamily="18" charset="0"/>
                <a:cs typeface="Times New Roman" pitchFamily="18" charset="0"/>
              </a:rPr>
              <a:t> Dist.] 2016, </a:t>
            </a:r>
            <a:r>
              <a:rPr lang="en-US" sz="2600" b="1" i="1" dirty="0">
                <a:solidFill>
                  <a:schemeClr val="accent1"/>
                </a:solidFill>
                <a:latin typeface="Bookman Old Style" pitchFamily="18" charset="0"/>
                <a:cs typeface="Times New Roman" pitchFamily="18" charset="0"/>
              </a:rPr>
              <a:t>pet.ref’d</a:t>
            </a:r>
            <a:r>
              <a:rPr lang="en-US" sz="2600" b="1" dirty="0">
                <a:solidFill>
                  <a:schemeClr val="accent1"/>
                </a:solidFill>
                <a:latin typeface="Bookman Old Style" pitchFamily="18" charset="0"/>
                <a:cs typeface="Times New Roman" pitchFamily="18" charset="0"/>
              </a:rPr>
              <a:t>)</a:t>
            </a: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248311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INCORRECT ADVICE ON PAROLE ELIGIBILITY</a:t>
            </a:r>
          </a:p>
        </p:txBody>
      </p:sp>
      <p:sp>
        <p:nvSpPr>
          <p:cNvPr id="3" name="Content Placeholder 2"/>
          <p:cNvSpPr>
            <a:spLocks noGrp="1"/>
          </p:cNvSpPr>
          <p:nvPr>
            <p:ph idx="1"/>
          </p:nvPr>
        </p:nvSpPr>
        <p:spPr>
          <a:xfrm>
            <a:off x="457200" y="1905000"/>
            <a:ext cx="8229600" cy="41148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Counsel’s misinformation to defendant as to his parole eligibility constituted deficient performance.</a:t>
            </a:r>
          </a:p>
          <a:p>
            <a:pPr marL="118872" indent="0" algn="just">
              <a:buNone/>
            </a:pPr>
            <a:endParaRPr lang="en-US" sz="2600" b="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Ex parte Moussazadeh</a:t>
            </a:r>
            <a:r>
              <a:rPr lang="en-US" sz="2600" b="1" dirty="0">
                <a:solidFill>
                  <a:schemeClr val="accent1"/>
                </a:solidFill>
                <a:latin typeface="Bookman Old Style" pitchFamily="18" charset="0"/>
                <a:cs typeface="Times New Roman" pitchFamily="18" charset="0"/>
              </a:rPr>
              <a:t>, 361 S.W.3d 684</a:t>
            </a:r>
          </a:p>
          <a:p>
            <a:pPr marL="118872" indent="0" algn="ctr">
              <a:buNone/>
            </a:pPr>
            <a:r>
              <a:rPr lang="en-US" sz="2600" b="1" dirty="0">
                <a:solidFill>
                  <a:schemeClr val="accent1"/>
                </a:solidFill>
                <a:latin typeface="Bookman Old Style" pitchFamily="18" charset="0"/>
                <a:cs typeface="Times New Roman" pitchFamily="18" charset="0"/>
              </a:rPr>
              <a:t>(Tex. Crim. App. 2012)</a:t>
            </a: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2070224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IMMIGRATION CONSEQUENCES</a:t>
            </a:r>
            <a:endPar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Autofit/>
          </a:bodyPr>
          <a:lstStyle/>
          <a:p>
            <a:pPr marL="118872" indent="0" algn="just">
              <a:buNone/>
            </a:pPr>
            <a:r>
              <a:rPr lang="en-US" sz="2500" b="1" dirty="0">
                <a:solidFill>
                  <a:schemeClr val="accent1"/>
                </a:solidFill>
                <a:latin typeface="Bookman Old Style" pitchFamily="18" charset="0"/>
                <a:cs typeface="Times New Roman" pitchFamily="18" charset="0"/>
              </a:rPr>
              <a:t>Failure to advise defendant of deportation consequences of conviction is ineffective assistance.</a:t>
            </a:r>
          </a:p>
          <a:p>
            <a:pPr marL="118872" indent="0" algn="ctr">
              <a:buNone/>
            </a:pPr>
            <a:r>
              <a:rPr lang="en-US" sz="2500" b="1" i="1" dirty="0">
                <a:solidFill>
                  <a:schemeClr val="accent1"/>
                </a:solidFill>
                <a:latin typeface="Bookman Old Style" pitchFamily="18" charset="0"/>
                <a:cs typeface="Times New Roman" pitchFamily="18" charset="0"/>
              </a:rPr>
              <a:t>Padilla v. Kentucky</a:t>
            </a:r>
            <a:r>
              <a:rPr lang="en-US" sz="2500" b="1" dirty="0">
                <a:solidFill>
                  <a:schemeClr val="accent1"/>
                </a:solidFill>
                <a:latin typeface="Bookman Old Style" pitchFamily="18" charset="0"/>
                <a:cs typeface="Times New Roman" pitchFamily="18" charset="0"/>
              </a:rPr>
              <a:t>, 559 U.S. 356 (2010)</a:t>
            </a:r>
          </a:p>
          <a:p>
            <a:pPr marL="118872" indent="0" algn="ctr">
              <a:buNone/>
            </a:pPr>
            <a:endParaRPr lang="en-US" sz="2500" b="1" dirty="0">
              <a:solidFill>
                <a:schemeClr val="accent1"/>
              </a:solidFill>
              <a:latin typeface="Bookman Old Style" pitchFamily="18" charset="0"/>
              <a:cs typeface="Times New Roman" pitchFamily="18" charset="0"/>
            </a:endParaRPr>
          </a:p>
          <a:p>
            <a:pPr marL="118872" indent="0" algn="just">
              <a:buNone/>
            </a:pPr>
            <a:r>
              <a:rPr lang="en-US" sz="2500" b="1" dirty="0">
                <a:solidFill>
                  <a:schemeClr val="accent1"/>
                </a:solidFill>
                <a:latin typeface="Bookman Old Style" pitchFamily="18" charset="0"/>
                <a:cs typeface="Times New Roman" pitchFamily="18" charset="0"/>
              </a:rPr>
              <a:t>Prejudice shown from counsel’s erroneous advice that guilty plea would not result in deportation when applicant shows he would not have pled guilty had he known he would be deported.</a:t>
            </a:r>
          </a:p>
          <a:p>
            <a:pPr marL="118872" indent="0" algn="just">
              <a:buNone/>
            </a:pPr>
            <a:r>
              <a:rPr lang="en-US" sz="2500" b="1" i="1" dirty="0">
                <a:solidFill>
                  <a:schemeClr val="accent1"/>
                </a:solidFill>
                <a:latin typeface="Bookman Old Style" pitchFamily="18" charset="0"/>
                <a:cs typeface="Times New Roman" pitchFamily="18" charset="0"/>
              </a:rPr>
              <a:t>Jae Lee v. United States</a:t>
            </a:r>
            <a:r>
              <a:rPr lang="en-US" sz="2500" b="1" dirty="0">
                <a:solidFill>
                  <a:schemeClr val="accent1"/>
                </a:solidFill>
                <a:latin typeface="Bookman Old Style" pitchFamily="18" charset="0"/>
                <a:cs typeface="Times New Roman" pitchFamily="18" charset="0"/>
              </a:rPr>
              <a:t>, 137 S.Ct. 1958 (2017)</a:t>
            </a:r>
            <a:endParaRPr lang="en-US" sz="2500" b="1" i="1" dirty="0">
              <a:solidFill>
                <a:schemeClr val="accent1"/>
              </a:solidFill>
              <a:latin typeface="Bookman Old Style" pitchFamily="18" charset="0"/>
              <a:cs typeface="Times New Roman" pitchFamily="18" charset="0"/>
            </a:endParaRPr>
          </a:p>
          <a:p>
            <a:pPr marL="118872" indent="0" algn="ctr">
              <a:buNone/>
            </a:pPr>
            <a:endParaRPr lang="en-US" sz="2600" b="1" i="1" dirty="0">
              <a:solidFill>
                <a:schemeClr val="accent1"/>
              </a:solidFill>
              <a:latin typeface="Bookman Old Style" pitchFamily="18" charset="0"/>
              <a:cs typeface="Times New Roman" pitchFamily="18" charset="0"/>
            </a:endParaRP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3182959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DUTY TO INVESTIGATE</a:t>
            </a:r>
          </a:p>
        </p:txBody>
      </p:sp>
      <p:sp>
        <p:nvSpPr>
          <p:cNvPr id="3" name="Content Placeholder 2"/>
          <p:cNvSpPr>
            <a:spLocks noGrp="1"/>
          </p:cNvSpPr>
          <p:nvPr>
            <p:ph idx="1"/>
          </p:nvPr>
        </p:nvSpPr>
        <p:spPr>
          <a:xfrm>
            <a:off x="449802" y="1451085"/>
            <a:ext cx="8229600" cy="4572000"/>
          </a:xfrm>
        </p:spPr>
        <p:txBody>
          <a:bodyPr>
            <a:noAutofit/>
          </a:bodyPr>
          <a:lstStyle/>
          <a:p>
            <a:pPr marL="118872" indent="0" algn="ctr">
              <a:buNone/>
            </a:pPr>
            <a:r>
              <a:rPr lang="en-US" sz="2000" b="1" dirty="0">
                <a:solidFill>
                  <a:schemeClr val="accent1"/>
                </a:solidFill>
                <a:latin typeface="Bookman Old Style" pitchFamily="18" charset="0"/>
                <a:cs typeface="Times New Roman" pitchFamily="18" charset="0"/>
              </a:rPr>
              <a:t>STRATEGIC DECISIONS ARE BASED ON INVESTIGATION</a:t>
            </a:r>
          </a:p>
          <a:p>
            <a:pPr marL="118872" indent="0" algn="ctr">
              <a:buNone/>
            </a:pPr>
            <a:endParaRPr lang="en-US" sz="2000" b="1" dirty="0">
              <a:solidFill>
                <a:schemeClr val="accent1"/>
              </a:solidFill>
              <a:latin typeface="Bookman Old Style" pitchFamily="18" charset="0"/>
              <a:cs typeface="Times New Roman" pitchFamily="18" charset="0"/>
            </a:endParaRPr>
          </a:p>
          <a:p>
            <a:pPr marL="118872" indent="0" algn="just">
              <a:buNone/>
            </a:pPr>
            <a:r>
              <a:rPr lang="en-US" sz="2000" b="1" dirty="0">
                <a:solidFill>
                  <a:schemeClr val="accent1"/>
                </a:solidFill>
                <a:latin typeface="Bookman Old Style" pitchFamily="18" charset="0"/>
                <a:cs typeface="Times New Roman" pitchFamily="18" charset="0"/>
              </a:rPr>
              <a:t>The Supreme Court has made clear that “strategic choices made after thorough investigation of law and facts relevant to plausible options are virtually unchallengeable.”  </a:t>
            </a:r>
          </a:p>
          <a:p>
            <a:pPr marL="118872" indent="0" algn="ctr">
              <a:buNone/>
            </a:pPr>
            <a:r>
              <a:rPr lang="en-US" sz="2000" b="1" i="1" dirty="0">
                <a:solidFill>
                  <a:schemeClr val="accent1"/>
                </a:solidFill>
                <a:latin typeface="Bookman Old Style" pitchFamily="18" charset="0"/>
                <a:cs typeface="Times New Roman" pitchFamily="18" charset="0"/>
              </a:rPr>
              <a:t>Strickland</a:t>
            </a:r>
            <a:r>
              <a:rPr lang="en-US" sz="2000" b="1" dirty="0">
                <a:solidFill>
                  <a:schemeClr val="accent1"/>
                </a:solidFill>
                <a:latin typeface="Bookman Old Style" pitchFamily="18" charset="0"/>
                <a:cs typeface="Times New Roman" pitchFamily="18" charset="0"/>
              </a:rPr>
              <a:t>, 466 U.S. at 690-91</a:t>
            </a:r>
          </a:p>
          <a:p>
            <a:pPr marL="118872" indent="0" algn="ctr">
              <a:buNone/>
            </a:pPr>
            <a:endParaRPr lang="en-US" sz="2000" b="1" i="1" dirty="0">
              <a:solidFill>
                <a:schemeClr val="accent1"/>
              </a:solidFill>
              <a:latin typeface="Bookman Old Style" pitchFamily="18" charset="0"/>
              <a:cs typeface="Times New Roman" pitchFamily="18" charset="0"/>
            </a:endParaRPr>
          </a:p>
          <a:p>
            <a:pPr marL="118872" indent="0" algn="just">
              <a:buNone/>
            </a:pPr>
            <a:r>
              <a:rPr lang="en-US" sz="2000" b="1" dirty="0">
                <a:solidFill>
                  <a:schemeClr val="accent1"/>
                </a:solidFill>
                <a:latin typeface="Bookman Old Style" pitchFamily="18" charset="0"/>
                <a:cs typeface="Times New Roman" pitchFamily="18" charset="0"/>
              </a:rPr>
              <a:t>But when choices are made after less than complete investigation, they are reasonable only “to the extent that reasonable professional judgments support the limitations on investigation.”  </a:t>
            </a:r>
            <a:r>
              <a:rPr lang="en-US" sz="2000" b="1" i="1" dirty="0">
                <a:solidFill>
                  <a:schemeClr val="accent1"/>
                </a:solidFill>
                <a:latin typeface="Bookman Old Style" pitchFamily="18" charset="0"/>
                <a:cs typeface="Times New Roman" pitchFamily="18" charset="0"/>
              </a:rPr>
              <a:t>Strickland, 466 U.S. </a:t>
            </a:r>
            <a:r>
              <a:rPr lang="en-US" sz="2000" b="1" dirty="0">
                <a:solidFill>
                  <a:schemeClr val="accent1"/>
                </a:solidFill>
                <a:latin typeface="Bookman Old Style" pitchFamily="18" charset="0"/>
                <a:cs typeface="Times New Roman" pitchFamily="18" charset="0"/>
              </a:rPr>
              <a:t>at 691.  </a:t>
            </a:r>
          </a:p>
          <a:p>
            <a:pPr marL="118872" indent="0" algn="just">
              <a:buNone/>
            </a:pPr>
            <a:endParaRPr lang="en-US" sz="2000" b="1" dirty="0">
              <a:solidFill>
                <a:schemeClr val="accent1"/>
              </a:solidFill>
              <a:latin typeface="Bookman Old Style" pitchFamily="18" charset="0"/>
              <a:cs typeface="Times New Roman" pitchFamily="18" charset="0"/>
            </a:endParaRPr>
          </a:p>
          <a:p>
            <a:pPr marL="118872" indent="0" algn="just">
              <a:buNone/>
            </a:pPr>
            <a:r>
              <a:rPr lang="en-US" sz="2000" b="1" dirty="0">
                <a:solidFill>
                  <a:schemeClr val="accent1"/>
                </a:solidFill>
                <a:latin typeface="Bookman Old Style" pitchFamily="18" charset="0"/>
                <a:cs typeface="Times New Roman" pitchFamily="18" charset="0"/>
              </a:rPr>
              <a:t>And decisions made out of inattention are not strategic and afforded no deference at all.  </a:t>
            </a:r>
          </a:p>
          <a:p>
            <a:pPr marL="118872" indent="0" algn="ctr">
              <a:buNone/>
            </a:pPr>
            <a:r>
              <a:rPr lang="en-US" sz="2000" b="1" i="1" dirty="0">
                <a:solidFill>
                  <a:schemeClr val="accent1"/>
                </a:solidFill>
                <a:latin typeface="Bookman Old Style" pitchFamily="18" charset="0"/>
                <a:cs typeface="Times New Roman" pitchFamily="18" charset="0"/>
              </a:rPr>
              <a:t>Wiggins v. Smith</a:t>
            </a:r>
            <a:r>
              <a:rPr lang="en-US" sz="2000" b="1" dirty="0">
                <a:solidFill>
                  <a:schemeClr val="accent1"/>
                </a:solidFill>
                <a:latin typeface="Bookman Old Style" pitchFamily="18" charset="0"/>
                <a:cs typeface="Times New Roman" pitchFamily="18" charset="0"/>
              </a:rPr>
              <a:t>, 539 U.S. 510, 526 (2003)</a:t>
            </a:r>
            <a:endParaRPr lang="en-US" sz="2000" b="1" i="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265782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FAILURE TO INVESTIGATE</a:t>
            </a:r>
            <a:endParaRPr lang="en-US" dirty="0">
              <a:solidFill>
                <a:schemeClr val="accent1"/>
              </a:solidFill>
              <a:latin typeface="Bookman Old Style" pitchFamily="18" charset="0"/>
            </a:endParaRPr>
          </a:p>
        </p:txBody>
      </p:sp>
      <p:sp>
        <p:nvSpPr>
          <p:cNvPr id="3" name="Content Placeholder 2"/>
          <p:cNvSpPr>
            <a:spLocks noGrp="1"/>
          </p:cNvSpPr>
          <p:nvPr>
            <p:ph idx="1"/>
          </p:nvPr>
        </p:nvSpPr>
        <p:spPr>
          <a:xfrm>
            <a:off x="342900" y="1828800"/>
            <a:ext cx="8458200" cy="4572000"/>
          </a:xfrm>
        </p:spPr>
        <p:txBody>
          <a:bodyPr>
            <a:normAutofit/>
          </a:bodyPr>
          <a:lstStyle/>
          <a:p>
            <a:pPr marL="118872" indent="0">
              <a:buNone/>
            </a:pPr>
            <a:r>
              <a:rPr lang="en-US" b="1" dirty="0">
                <a:solidFill>
                  <a:schemeClr val="accent1"/>
                </a:solidFill>
                <a:latin typeface="Bookman Old Style" pitchFamily="18" charset="0"/>
                <a:cs typeface="Mongolian Baiti" pitchFamily="66" charset="0"/>
              </a:rPr>
              <a:t>Failure of trial counsel to investigate information that someone else committed the crime is ineffective.</a:t>
            </a:r>
          </a:p>
          <a:p>
            <a:pPr marL="118872" indent="0" algn="ctr">
              <a:buNone/>
            </a:pPr>
            <a:endParaRPr lang="en-US" b="1" i="1" dirty="0">
              <a:solidFill>
                <a:schemeClr val="accent1"/>
              </a:solidFill>
              <a:latin typeface="Bookman Old Style" pitchFamily="18" charset="0"/>
              <a:cs typeface="Mongolian Baiti" pitchFamily="66" charset="0"/>
            </a:endParaRPr>
          </a:p>
          <a:p>
            <a:pPr marL="118872" indent="0" algn="ctr">
              <a:buNone/>
            </a:pPr>
            <a:r>
              <a:rPr lang="en-US" b="1" i="1" dirty="0">
                <a:solidFill>
                  <a:schemeClr val="accent1"/>
                </a:solidFill>
                <a:latin typeface="Bookman Old Style" pitchFamily="18" charset="0"/>
                <a:cs typeface="Mongolian Baiti" pitchFamily="66" charset="0"/>
              </a:rPr>
              <a:t>Ex Parte Amezquita, </a:t>
            </a:r>
            <a:r>
              <a:rPr lang="en-US" b="1" dirty="0">
                <a:solidFill>
                  <a:schemeClr val="accent1"/>
                </a:solidFill>
                <a:latin typeface="Bookman Old Style" pitchFamily="18" charset="0"/>
                <a:cs typeface="Mongolian Baiti" pitchFamily="66" charset="0"/>
              </a:rPr>
              <a:t>223 S.W.3d 363 </a:t>
            </a:r>
          </a:p>
          <a:p>
            <a:pPr marL="118872" indent="0" algn="ctr">
              <a:buNone/>
            </a:pPr>
            <a:r>
              <a:rPr lang="en-US" b="1" dirty="0">
                <a:solidFill>
                  <a:schemeClr val="accent1"/>
                </a:solidFill>
                <a:latin typeface="Bookman Old Style" pitchFamily="18" charset="0"/>
                <a:cs typeface="Mongolian Baiti" pitchFamily="66" charset="0"/>
              </a:rPr>
              <a:t>(Tex. Crim. App. 2006)</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55"/>
            <a:ext cx="8229600" cy="1252728"/>
          </a:xfrm>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FAILURE TO INVESTIGATE</a:t>
            </a:r>
          </a:p>
        </p:txBody>
      </p:sp>
      <p:sp>
        <p:nvSpPr>
          <p:cNvPr id="3" name="Content Placeholder 2"/>
          <p:cNvSpPr>
            <a:spLocks noGrp="1"/>
          </p:cNvSpPr>
          <p:nvPr>
            <p:ph idx="1"/>
          </p:nvPr>
        </p:nvSpPr>
        <p:spPr>
          <a:xfrm>
            <a:off x="440924" y="1524000"/>
            <a:ext cx="8229600" cy="47244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Attorney found ineffective for failing to investigate facts of robbery case, telling his client that a videotape existed of him committing the offense when no such tape existed, thereby causing defendant to plead guilty to robbery even though he had no memory of committing the offense because he suffered from alcoholic blackouts.</a:t>
            </a:r>
          </a:p>
          <a:p>
            <a:pPr marL="118872" indent="0" algn="just">
              <a:buNone/>
            </a:pPr>
            <a:endParaRPr lang="en-US" sz="2600" b="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Melton v. State</a:t>
            </a:r>
            <a:r>
              <a:rPr lang="en-US" sz="2600" b="1" dirty="0">
                <a:solidFill>
                  <a:schemeClr val="accent1"/>
                </a:solidFill>
                <a:latin typeface="Bookman Old Style" pitchFamily="18" charset="0"/>
                <a:cs typeface="Times New Roman" pitchFamily="18" charset="0"/>
              </a:rPr>
              <a:t>, 987 S.W.2d 72 </a:t>
            </a:r>
          </a:p>
          <a:p>
            <a:pPr marL="118872" indent="0" algn="ctr">
              <a:buNone/>
            </a:pPr>
            <a:r>
              <a:rPr lang="en-US" sz="2600" b="1" dirty="0">
                <a:solidFill>
                  <a:schemeClr val="accent1"/>
                </a:solidFill>
                <a:latin typeface="Bookman Old Style" pitchFamily="18" charset="0"/>
                <a:cs typeface="Times New Roman" pitchFamily="18" charset="0"/>
              </a:rPr>
              <a:t>(Tex. App. – Dallas 1998, no. pet.)</a:t>
            </a:r>
          </a:p>
        </p:txBody>
      </p:sp>
    </p:spTree>
    <p:extLst>
      <p:ext uri="{BB962C8B-B14F-4D97-AF65-F5344CB8AC3E}">
        <p14:creationId xmlns:p14="http://schemas.microsoft.com/office/powerpoint/2010/main" val="3241892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WE ALL MAKE MISTAKES</a:t>
            </a:r>
            <a:endPar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pic>
        <p:nvPicPr>
          <p:cNvPr id="6" name="Content Placeholder 3">
            <a:extLst>
              <a:ext uri="{FF2B5EF4-FFF2-40B4-BE49-F238E27FC236}">
                <a16:creationId xmlns:a16="http://schemas.microsoft.com/office/drawing/2014/main" id="{765E96F6-C145-4BE7-9C6D-D2D1CA5DB1E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1905000"/>
            <a:ext cx="4114800" cy="4114800"/>
          </a:xfrm>
        </p:spPr>
      </p:pic>
    </p:spTree>
    <p:extLst>
      <p:ext uri="{BB962C8B-B14F-4D97-AF65-F5344CB8AC3E}">
        <p14:creationId xmlns:p14="http://schemas.microsoft.com/office/powerpoint/2010/main" val="1901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55"/>
            <a:ext cx="8229600" cy="1252728"/>
          </a:xfrm>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IGNORANCE OF THE LAW</a:t>
            </a:r>
          </a:p>
        </p:txBody>
      </p:sp>
      <p:sp>
        <p:nvSpPr>
          <p:cNvPr id="3" name="Content Placeholder 2"/>
          <p:cNvSpPr>
            <a:spLocks noGrp="1"/>
          </p:cNvSpPr>
          <p:nvPr>
            <p:ph idx="1"/>
          </p:nvPr>
        </p:nvSpPr>
        <p:spPr>
          <a:xfrm>
            <a:off x="364724" y="1602419"/>
            <a:ext cx="8322076" cy="48768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Counsel ineffective for lack of awareness of case holding that, on charge for possession of or attempt to possess controlled substance through use of fraudulent prescription form, State had to prove that defendant presented “fraudulent” form, not just that defendant committed “fraud” by interlineating upon otherwise legitimate form.</a:t>
            </a:r>
          </a:p>
          <a:p>
            <a:pPr marL="118872" indent="0" algn="just">
              <a:buNone/>
            </a:pPr>
            <a:endParaRPr lang="en-US" sz="2600" b="1" dirty="0">
              <a:solidFill>
                <a:schemeClr val="accent1"/>
              </a:solidFill>
              <a:latin typeface="Bookman Old Style" pitchFamily="18" charset="0"/>
              <a:cs typeface="Times New Roman" pitchFamily="18" charset="0"/>
            </a:endParaRPr>
          </a:p>
          <a:p>
            <a:pPr marL="118872" indent="0" algn="ctr">
              <a:buNone/>
            </a:pPr>
            <a:r>
              <a:rPr lang="en-US" sz="2600" b="1" i="1" dirty="0">
                <a:solidFill>
                  <a:schemeClr val="accent1"/>
                </a:solidFill>
                <a:latin typeface="Bookman Old Style" pitchFamily="18" charset="0"/>
                <a:cs typeface="Times New Roman" pitchFamily="18" charset="0"/>
              </a:rPr>
              <a:t>Ex Parte Lewis</a:t>
            </a:r>
            <a:r>
              <a:rPr lang="en-US" sz="2600" b="1" dirty="0">
                <a:solidFill>
                  <a:schemeClr val="accent1"/>
                </a:solidFill>
                <a:latin typeface="Bookman Old Style" pitchFamily="18" charset="0"/>
                <a:cs typeface="Times New Roman" pitchFamily="18" charset="0"/>
              </a:rPr>
              <a:t>, 537 S.W.3d 917 </a:t>
            </a:r>
          </a:p>
          <a:p>
            <a:pPr marL="118872" indent="0" algn="ctr">
              <a:buNone/>
            </a:pPr>
            <a:r>
              <a:rPr lang="en-US" sz="2600" b="1" dirty="0">
                <a:solidFill>
                  <a:schemeClr val="accent1"/>
                </a:solidFill>
                <a:latin typeface="Bookman Old Style" pitchFamily="18" charset="0"/>
                <a:cs typeface="Times New Roman" pitchFamily="18" charset="0"/>
              </a:rPr>
              <a:t>(Tex. Crim. App. 2017)</a:t>
            </a:r>
            <a:endParaRPr lang="en-US" sz="2600" b="1" i="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826787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 ASSISTANCE DURING TRIAL</a:t>
            </a:r>
          </a:p>
        </p:txBody>
      </p:sp>
      <p:sp>
        <p:nvSpPr>
          <p:cNvPr id="3" name="Content Placeholder 2"/>
          <p:cNvSpPr>
            <a:spLocks noGrp="1"/>
          </p:cNvSpPr>
          <p:nvPr>
            <p:ph idx="1"/>
          </p:nvPr>
        </p:nvSpPr>
        <p:spPr>
          <a:xfrm>
            <a:off x="457200" y="1615736"/>
            <a:ext cx="8229600" cy="4785064"/>
          </a:xfrm>
        </p:spPr>
        <p:txBody>
          <a:bodyPr>
            <a:noAutofit/>
          </a:bodyPr>
          <a:lstStyle/>
          <a:p>
            <a:pPr marL="118872" indent="0" algn="just">
              <a:buNone/>
            </a:pPr>
            <a:r>
              <a:rPr lang="en-US" sz="2300" b="1" dirty="0">
                <a:solidFill>
                  <a:schemeClr val="accent1"/>
                </a:solidFill>
                <a:latin typeface="Bookman Old Style" pitchFamily="18" charset="0"/>
                <a:cs typeface="Times New Roman" pitchFamily="18" charset="0"/>
              </a:rPr>
              <a:t>Attorneys rendered ineffective assistance by failing to investigate and present mitigating evidence of defendant being abused as a child in capital murder case.</a:t>
            </a:r>
          </a:p>
          <a:p>
            <a:pPr marL="118872" indent="0" algn="just">
              <a:buNone/>
            </a:pPr>
            <a:r>
              <a:rPr lang="en-US" sz="2300" b="1" i="1" dirty="0">
                <a:solidFill>
                  <a:schemeClr val="accent1"/>
                </a:solidFill>
                <a:latin typeface="Bookman Old Style" pitchFamily="18" charset="0"/>
                <a:cs typeface="Times New Roman" pitchFamily="18" charset="0"/>
              </a:rPr>
              <a:t>		Ex parte Gonzales</a:t>
            </a:r>
            <a:r>
              <a:rPr lang="en-US" sz="2300" b="1" dirty="0">
                <a:solidFill>
                  <a:schemeClr val="accent1"/>
                </a:solidFill>
                <a:latin typeface="Bookman Old Style" pitchFamily="18" charset="0"/>
                <a:cs typeface="Times New Roman" pitchFamily="18" charset="0"/>
              </a:rPr>
              <a:t>, 204 S.W.3d 391</a:t>
            </a:r>
          </a:p>
          <a:p>
            <a:pPr marL="118872" indent="0" algn="ctr">
              <a:buNone/>
            </a:pPr>
            <a:r>
              <a:rPr lang="en-US" sz="2300" b="1" dirty="0">
                <a:solidFill>
                  <a:schemeClr val="accent1"/>
                </a:solidFill>
                <a:latin typeface="Bookman Old Style" pitchFamily="18" charset="0"/>
                <a:cs typeface="Times New Roman" pitchFamily="18" charset="0"/>
              </a:rPr>
              <a:t>(Tex. Crim. App. 2006)</a:t>
            </a:r>
          </a:p>
          <a:p>
            <a:pPr marL="118872" indent="0" algn="ctr">
              <a:buNone/>
            </a:pPr>
            <a:endParaRPr lang="en-US" sz="2300" b="1" dirty="0">
              <a:solidFill>
                <a:schemeClr val="accent1"/>
              </a:solidFill>
              <a:latin typeface="Bookman Old Style" pitchFamily="18" charset="0"/>
              <a:cs typeface="Times New Roman" pitchFamily="18" charset="0"/>
            </a:endParaRPr>
          </a:p>
          <a:p>
            <a:pPr marL="118872" indent="0" algn="just">
              <a:buNone/>
            </a:pPr>
            <a:r>
              <a:rPr lang="en-US" sz="2300" b="1" dirty="0">
                <a:solidFill>
                  <a:schemeClr val="accent1"/>
                </a:solidFill>
                <a:latin typeface="Bookman Old Style" pitchFamily="18" charset="0"/>
                <a:cs typeface="Times New Roman" pitchFamily="18" charset="0"/>
              </a:rPr>
              <a:t>Trial counsel’s failure to impeach witness with his inconsistent statements, made when he told police that he saw shooter’s face but could not make it out, constituted deficient performance.</a:t>
            </a:r>
          </a:p>
          <a:p>
            <a:pPr marL="118872" indent="0" algn="ctr">
              <a:buNone/>
            </a:pPr>
            <a:r>
              <a:rPr lang="en-US" sz="2300" b="1" i="1" dirty="0">
                <a:solidFill>
                  <a:schemeClr val="accent1"/>
                </a:solidFill>
                <a:latin typeface="Bookman Old Style" pitchFamily="18" charset="0"/>
                <a:cs typeface="Times New Roman" pitchFamily="18" charset="0"/>
              </a:rPr>
              <a:t>Ex parte Saenz</a:t>
            </a:r>
            <a:r>
              <a:rPr lang="en-US" sz="2300" b="1" dirty="0">
                <a:solidFill>
                  <a:schemeClr val="accent1"/>
                </a:solidFill>
                <a:latin typeface="Bookman Old Style" pitchFamily="18" charset="0"/>
                <a:cs typeface="Times New Roman" pitchFamily="18" charset="0"/>
              </a:rPr>
              <a:t>, 491 S.W.3d 819</a:t>
            </a:r>
          </a:p>
          <a:p>
            <a:pPr marL="118872" indent="0" algn="ctr">
              <a:buNone/>
            </a:pPr>
            <a:r>
              <a:rPr lang="en-US" sz="2300" b="1" dirty="0">
                <a:solidFill>
                  <a:schemeClr val="accent1"/>
                </a:solidFill>
                <a:latin typeface="Bookman Old Style" pitchFamily="18" charset="0"/>
                <a:cs typeface="Times New Roman" pitchFamily="18" charset="0"/>
              </a:rPr>
              <a:t>(Tex. Crim. App. 2016)</a:t>
            </a:r>
          </a:p>
        </p:txBody>
      </p:sp>
    </p:spTree>
    <p:extLst>
      <p:ext uri="{BB962C8B-B14F-4D97-AF65-F5344CB8AC3E}">
        <p14:creationId xmlns:p14="http://schemas.microsoft.com/office/powerpoint/2010/main" val="969966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 ASSISTANCE DURING TRIAL</a:t>
            </a:r>
          </a:p>
        </p:txBody>
      </p:sp>
      <p:sp>
        <p:nvSpPr>
          <p:cNvPr id="3" name="Content Placeholder 2"/>
          <p:cNvSpPr>
            <a:spLocks noGrp="1"/>
          </p:cNvSpPr>
          <p:nvPr>
            <p:ph idx="1"/>
          </p:nvPr>
        </p:nvSpPr>
        <p:spPr>
          <a:xfrm>
            <a:off x="457200" y="1600200"/>
            <a:ext cx="8229600" cy="46482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Failure to object to evidence of polygraph test administered to witness found to be ineffective.</a:t>
            </a:r>
          </a:p>
          <a:p>
            <a:pPr marL="118872" indent="0" algn="ctr">
              <a:buNone/>
            </a:pPr>
            <a:r>
              <a:rPr lang="en-US" sz="2600" b="1" i="1" dirty="0">
                <a:solidFill>
                  <a:schemeClr val="accent1"/>
                </a:solidFill>
                <a:latin typeface="Bookman Old Style" pitchFamily="18" charset="0"/>
                <a:cs typeface="Times New Roman" pitchFamily="18" charset="0"/>
              </a:rPr>
              <a:t>Ex parte Bryant</a:t>
            </a:r>
            <a:r>
              <a:rPr lang="en-US" sz="2600" b="1" dirty="0">
                <a:solidFill>
                  <a:schemeClr val="accent1"/>
                </a:solidFill>
                <a:latin typeface="Bookman Old Style" pitchFamily="18" charset="0"/>
                <a:cs typeface="Times New Roman" pitchFamily="18" charset="0"/>
              </a:rPr>
              <a:t>, 448 S.W.3d 29</a:t>
            </a:r>
          </a:p>
          <a:p>
            <a:pPr marL="118872" indent="0" algn="ctr">
              <a:buNone/>
            </a:pPr>
            <a:r>
              <a:rPr lang="en-US" sz="2600" b="1" dirty="0">
                <a:solidFill>
                  <a:schemeClr val="accent1"/>
                </a:solidFill>
                <a:latin typeface="Bookman Old Style" pitchFamily="18" charset="0"/>
                <a:cs typeface="Times New Roman" pitchFamily="18" charset="0"/>
              </a:rPr>
              <a:t>(Tex. Crim. App. 2014)</a:t>
            </a:r>
          </a:p>
          <a:p>
            <a:pPr marL="118872" indent="0" algn="ctr">
              <a:buNone/>
            </a:pPr>
            <a:endParaRPr lang="en-US" sz="2600" b="1" dirty="0">
              <a:solidFill>
                <a:schemeClr val="accent1"/>
              </a:solidFill>
              <a:latin typeface="Bookman Old Style" pitchFamily="18" charset="0"/>
              <a:cs typeface="Times New Roman" pitchFamily="18" charset="0"/>
            </a:endParaRPr>
          </a:p>
          <a:p>
            <a:pPr marL="118872" indent="0" algn="just">
              <a:buNone/>
            </a:pPr>
            <a:r>
              <a:rPr lang="en-US" sz="2600" b="1" dirty="0">
                <a:solidFill>
                  <a:schemeClr val="accent1"/>
                </a:solidFill>
                <a:latin typeface="Bookman Old Style" pitchFamily="18" charset="0"/>
                <a:cs typeface="Times New Roman" pitchFamily="18" charset="0"/>
              </a:rPr>
              <a:t>Counsel ineffective where he failed to participate in trial after motion for continuance was denied.</a:t>
            </a:r>
          </a:p>
          <a:p>
            <a:pPr marL="118872" indent="0" algn="ctr">
              <a:buNone/>
            </a:pPr>
            <a:r>
              <a:rPr lang="en-US" sz="2600" b="1" i="1" dirty="0">
                <a:solidFill>
                  <a:schemeClr val="accent1"/>
                </a:solidFill>
                <a:latin typeface="Bookman Old Style" pitchFamily="18" charset="0"/>
                <a:cs typeface="Times New Roman" pitchFamily="18" charset="0"/>
              </a:rPr>
              <a:t>Cannon v. State</a:t>
            </a:r>
            <a:r>
              <a:rPr lang="en-US" sz="2600" b="1" dirty="0">
                <a:solidFill>
                  <a:schemeClr val="accent1"/>
                </a:solidFill>
                <a:latin typeface="Bookman Old Style" pitchFamily="18" charset="0"/>
                <a:cs typeface="Times New Roman" pitchFamily="18" charset="0"/>
              </a:rPr>
              <a:t>, 252 S.W.3d 342</a:t>
            </a:r>
          </a:p>
          <a:p>
            <a:pPr marL="118872" indent="0" algn="ctr">
              <a:buNone/>
            </a:pPr>
            <a:r>
              <a:rPr lang="en-US" sz="2600" b="1" dirty="0">
                <a:solidFill>
                  <a:schemeClr val="accent1"/>
                </a:solidFill>
                <a:latin typeface="Bookman Old Style" pitchFamily="18" charset="0"/>
                <a:cs typeface="Times New Roman" pitchFamily="18" charset="0"/>
              </a:rPr>
              <a:t>(Tex. Crim. App. 2008)</a:t>
            </a:r>
          </a:p>
          <a:p>
            <a:pPr marL="118872" indent="0" algn="ctr">
              <a:buNone/>
            </a:pPr>
            <a:endParaRPr lang="en-US" sz="2600" b="1" dirty="0">
              <a:latin typeface="Bookman Old Style" pitchFamily="18" charset="0"/>
              <a:cs typeface="Times New Roman" pitchFamily="18" charset="0"/>
            </a:endParaRP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216750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 ASSISTANCE DURING TRIAL</a:t>
            </a:r>
          </a:p>
        </p:txBody>
      </p:sp>
      <p:sp>
        <p:nvSpPr>
          <p:cNvPr id="3" name="Content Placeholder 2"/>
          <p:cNvSpPr>
            <a:spLocks noGrp="1"/>
          </p:cNvSpPr>
          <p:nvPr>
            <p:ph idx="1"/>
          </p:nvPr>
        </p:nvSpPr>
        <p:spPr>
          <a:xfrm>
            <a:off x="457200" y="1447800"/>
            <a:ext cx="8229600" cy="4800600"/>
          </a:xfrm>
        </p:spPr>
        <p:txBody>
          <a:bodyPr>
            <a:noAutofit/>
          </a:bodyPr>
          <a:lstStyle/>
          <a:p>
            <a:pPr marL="118872" indent="0" algn="just">
              <a:buNone/>
            </a:pPr>
            <a:r>
              <a:rPr lang="en-US" sz="2600" b="1" dirty="0">
                <a:solidFill>
                  <a:schemeClr val="accent1"/>
                </a:solidFill>
                <a:latin typeface="Bookman Old Style" pitchFamily="18" charset="0"/>
                <a:cs typeface="Times New Roman" pitchFamily="18" charset="0"/>
              </a:rPr>
              <a:t>Failure of counsel to determine that a prior conviction alleged to enhance misdemeanor DWI to felony did not belong to the defendant.</a:t>
            </a:r>
          </a:p>
          <a:p>
            <a:pPr marL="118872" indent="0" algn="ctr">
              <a:buNone/>
            </a:pPr>
            <a:r>
              <a:rPr lang="en-US" sz="2600" b="1" i="1" dirty="0">
                <a:solidFill>
                  <a:schemeClr val="accent1"/>
                </a:solidFill>
                <a:latin typeface="Bookman Old Style" pitchFamily="18" charset="0"/>
                <a:cs typeface="Times New Roman" pitchFamily="18" charset="0"/>
              </a:rPr>
              <a:t>Ex parte Harrington</a:t>
            </a:r>
            <a:r>
              <a:rPr lang="en-US" sz="2600" b="1" dirty="0">
                <a:solidFill>
                  <a:schemeClr val="accent1"/>
                </a:solidFill>
                <a:latin typeface="Bookman Old Style" pitchFamily="18" charset="0"/>
                <a:cs typeface="Times New Roman" pitchFamily="18" charset="0"/>
              </a:rPr>
              <a:t>, 310 S.W.3d 452</a:t>
            </a:r>
          </a:p>
          <a:p>
            <a:pPr marL="118872" indent="0" algn="ctr">
              <a:buNone/>
            </a:pPr>
            <a:r>
              <a:rPr lang="en-US" sz="2600" b="1" dirty="0">
                <a:solidFill>
                  <a:schemeClr val="accent1"/>
                </a:solidFill>
                <a:latin typeface="Bookman Old Style" pitchFamily="18" charset="0"/>
                <a:cs typeface="Times New Roman" pitchFamily="18" charset="0"/>
              </a:rPr>
              <a:t>(Tex. Crim. App. 2010)</a:t>
            </a:r>
          </a:p>
          <a:p>
            <a:pPr marL="118872" indent="0" algn="ctr">
              <a:buNone/>
            </a:pPr>
            <a:endParaRPr lang="en-US" sz="2600" b="1" dirty="0">
              <a:solidFill>
                <a:schemeClr val="accent1"/>
              </a:solidFill>
              <a:latin typeface="Bookman Old Style" pitchFamily="18" charset="0"/>
              <a:cs typeface="Times New Roman" pitchFamily="18" charset="0"/>
            </a:endParaRPr>
          </a:p>
          <a:p>
            <a:pPr marL="118872" indent="0" algn="just">
              <a:buNone/>
            </a:pPr>
            <a:r>
              <a:rPr lang="en-US" sz="2600" b="1" dirty="0">
                <a:solidFill>
                  <a:schemeClr val="accent1"/>
                </a:solidFill>
                <a:latin typeface="Bookman Old Style" pitchFamily="18" charset="0"/>
                <a:cs typeface="Times New Roman" pitchFamily="18" charset="0"/>
              </a:rPr>
              <a:t>Counsel ineffective for failing to request an interpreter for the defendant who was deaf.</a:t>
            </a:r>
          </a:p>
          <a:p>
            <a:pPr marL="118872" indent="0" algn="ctr">
              <a:buNone/>
            </a:pPr>
            <a:r>
              <a:rPr lang="en-US" sz="2600" b="1" i="1" dirty="0">
                <a:solidFill>
                  <a:schemeClr val="accent1"/>
                </a:solidFill>
                <a:latin typeface="Bookman Old Style" pitchFamily="18" charset="0"/>
                <a:cs typeface="Times New Roman" pitchFamily="18" charset="0"/>
              </a:rPr>
              <a:t>Ex parte Cockrell</a:t>
            </a:r>
            <a:r>
              <a:rPr lang="en-US" sz="2600" b="1" dirty="0">
                <a:solidFill>
                  <a:schemeClr val="accent1"/>
                </a:solidFill>
                <a:latin typeface="Bookman Old Style" pitchFamily="18" charset="0"/>
                <a:cs typeface="Times New Roman" pitchFamily="18" charset="0"/>
              </a:rPr>
              <a:t>, 424 S.W.3d 543</a:t>
            </a:r>
          </a:p>
          <a:p>
            <a:pPr marL="118872" indent="0" algn="ctr">
              <a:buNone/>
            </a:pPr>
            <a:r>
              <a:rPr lang="en-US" sz="2600" b="1" dirty="0">
                <a:solidFill>
                  <a:schemeClr val="accent1"/>
                </a:solidFill>
                <a:latin typeface="Bookman Old Style" pitchFamily="18" charset="0"/>
                <a:cs typeface="Times New Roman" pitchFamily="18" charset="0"/>
              </a:rPr>
              <a:t>(Tex. Crim. App. 2014)</a:t>
            </a:r>
          </a:p>
          <a:p>
            <a:pPr marL="118872" indent="0" algn="just">
              <a:buNone/>
            </a:pPr>
            <a:endParaRPr lang="en-US" sz="2600" b="1" dirty="0">
              <a:latin typeface="Bookman Old Style" pitchFamily="18" charset="0"/>
              <a:cs typeface="Times New Roman" pitchFamily="18" charset="0"/>
            </a:endParaRPr>
          </a:p>
        </p:txBody>
      </p:sp>
    </p:spTree>
    <p:extLst>
      <p:ext uri="{BB962C8B-B14F-4D97-AF65-F5344CB8AC3E}">
        <p14:creationId xmlns:p14="http://schemas.microsoft.com/office/powerpoint/2010/main" val="3400839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DURING TRIAL</a:t>
            </a:r>
            <a:endParaRPr lang="en-US" dirty="0">
              <a:solidFill>
                <a:schemeClr val="accent1"/>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905000"/>
            <a:ext cx="8229600" cy="4191000"/>
          </a:xfrm>
        </p:spPr>
        <p:txBody>
          <a:bodyPr>
            <a:normAutofit fontScale="77500" lnSpcReduction="20000"/>
          </a:bodyPr>
          <a:lstStyle/>
          <a:p>
            <a:pPr algn="just"/>
            <a:r>
              <a:rPr lang="en-US" sz="3300" b="1" dirty="0">
                <a:solidFill>
                  <a:schemeClr val="accent1"/>
                </a:solidFill>
                <a:latin typeface="Bookman Old Style" pitchFamily="18" charset="0"/>
                <a:cs typeface="Mongolian Baiti" pitchFamily="66" charset="0"/>
              </a:rPr>
              <a:t>Failure to request limiting instruction. </a:t>
            </a:r>
          </a:p>
          <a:p>
            <a:pPr algn="just">
              <a:buNone/>
            </a:pPr>
            <a:r>
              <a:rPr lang="en-US" sz="3300" b="1" i="1" dirty="0">
                <a:solidFill>
                  <a:schemeClr val="accent1"/>
                </a:solidFill>
                <a:latin typeface="Bookman Old Style" pitchFamily="18" charset="0"/>
                <a:cs typeface="Mongolian Baiti" pitchFamily="66" charset="0"/>
              </a:rPr>
              <a:t>	</a:t>
            </a:r>
            <a:r>
              <a:rPr lang="pt-BR" sz="3300" b="1" i="1" dirty="0" err="1">
                <a:solidFill>
                  <a:schemeClr val="accent1"/>
                </a:solidFill>
                <a:latin typeface="Bookman Old Style" pitchFamily="18" charset="0"/>
                <a:cs typeface="Mongolian Baiti" pitchFamily="66" charset="0"/>
              </a:rPr>
              <a:t>Ex</a:t>
            </a:r>
            <a:r>
              <a:rPr lang="pt-BR" sz="3300" b="1" i="1" dirty="0">
                <a:solidFill>
                  <a:schemeClr val="accent1"/>
                </a:solidFill>
                <a:latin typeface="Bookman Old Style" pitchFamily="18" charset="0"/>
                <a:cs typeface="Mongolian Baiti" pitchFamily="66" charset="0"/>
              </a:rPr>
              <a:t> parte Varelas, </a:t>
            </a:r>
            <a:r>
              <a:rPr lang="pt-BR" sz="3300" b="1" dirty="0">
                <a:solidFill>
                  <a:schemeClr val="accent1"/>
                </a:solidFill>
                <a:latin typeface="Bookman Old Style" pitchFamily="18" charset="0"/>
                <a:cs typeface="Mongolian Baiti" pitchFamily="66" charset="0"/>
              </a:rPr>
              <a:t>45 S.W.3d 627 (Tex. Crim. App. 2001)</a:t>
            </a:r>
          </a:p>
          <a:p>
            <a:pPr algn="just"/>
            <a:endParaRPr lang="en-US" sz="3300" b="1" dirty="0">
              <a:solidFill>
                <a:schemeClr val="accent1"/>
              </a:solidFill>
              <a:latin typeface="Bookman Old Style" pitchFamily="18" charset="0"/>
              <a:cs typeface="Mongolian Baiti" pitchFamily="66" charset="0"/>
            </a:endParaRPr>
          </a:p>
          <a:p>
            <a:pPr algn="just"/>
            <a:r>
              <a:rPr lang="en-US" sz="3300" b="1" dirty="0">
                <a:solidFill>
                  <a:schemeClr val="accent1"/>
                </a:solidFill>
                <a:latin typeface="Bookman Old Style" pitchFamily="18" charset="0"/>
                <a:cs typeface="Mongolian Baiti" pitchFamily="66" charset="0"/>
              </a:rPr>
              <a:t>Failure to file application for probation.</a:t>
            </a:r>
          </a:p>
          <a:p>
            <a:pPr algn="just">
              <a:buNone/>
            </a:pPr>
            <a:r>
              <a:rPr lang="en-US" sz="3300" b="1" dirty="0">
                <a:solidFill>
                  <a:schemeClr val="accent1"/>
                </a:solidFill>
                <a:latin typeface="Bookman Old Style" pitchFamily="18" charset="0"/>
                <a:cs typeface="Mongolian Baiti" pitchFamily="66" charset="0"/>
              </a:rPr>
              <a:t>	</a:t>
            </a:r>
            <a:r>
              <a:rPr lang="pt-BR" sz="3300" b="1" i="1" dirty="0" err="1">
                <a:solidFill>
                  <a:schemeClr val="accent1"/>
                </a:solidFill>
                <a:latin typeface="Bookman Old Style" pitchFamily="18" charset="0"/>
                <a:cs typeface="Mongolian Baiti" pitchFamily="66" charset="0"/>
              </a:rPr>
              <a:t>Ex</a:t>
            </a:r>
            <a:r>
              <a:rPr lang="pt-BR" sz="3300" b="1" i="1" dirty="0">
                <a:solidFill>
                  <a:schemeClr val="accent1"/>
                </a:solidFill>
                <a:latin typeface="Bookman Old Style" pitchFamily="18" charset="0"/>
                <a:cs typeface="Mongolian Baiti" pitchFamily="66" charset="0"/>
              </a:rPr>
              <a:t> parte Welch, </a:t>
            </a:r>
            <a:r>
              <a:rPr lang="pt-BR" sz="3300" b="1" dirty="0">
                <a:solidFill>
                  <a:schemeClr val="accent1"/>
                </a:solidFill>
                <a:latin typeface="Bookman Old Style" pitchFamily="18" charset="0"/>
                <a:cs typeface="Mongolian Baiti" pitchFamily="66" charset="0"/>
              </a:rPr>
              <a:t>981 S.W.2d 183 (Tex. Crim. App. 1998)</a:t>
            </a:r>
          </a:p>
          <a:p>
            <a:pPr algn="just"/>
            <a:endParaRPr lang="en-US" sz="3300" b="1" dirty="0">
              <a:solidFill>
                <a:schemeClr val="accent1"/>
              </a:solidFill>
              <a:latin typeface="Bookman Old Style" pitchFamily="18" charset="0"/>
              <a:cs typeface="Mongolian Baiti" pitchFamily="66" charset="0"/>
            </a:endParaRPr>
          </a:p>
          <a:p>
            <a:pPr algn="just"/>
            <a:r>
              <a:rPr lang="en-US" sz="3300" b="1" dirty="0">
                <a:solidFill>
                  <a:schemeClr val="accent1"/>
                </a:solidFill>
                <a:latin typeface="Bookman Old Style" pitchFamily="18" charset="0"/>
                <a:cs typeface="Mongolian Baiti" pitchFamily="66" charset="0"/>
              </a:rPr>
              <a:t>Failure to request accomplice witness instruction when case based entirely on accomplice testimony. </a:t>
            </a:r>
            <a:r>
              <a:rPr lang="pt-BR" sz="3300" b="1" i="1" dirty="0" err="1">
                <a:solidFill>
                  <a:schemeClr val="accent1"/>
                </a:solidFill>
                <a:latin typeface="Bookman Old Style" pitchFamily="18" charset="0"/>
                <a:cs typeface="Mongolian Baiti" pitchFamily="66" charset="0"/>
              </a:rPr>
              <a:t>Ex</a:t>
            </a:r>
            <a:r>
              <a:rPr lang="pt-BR" sz="3300" b="1" i="1" dirty="0">
                <a:solidFill>
                  <a:schemeClr val="accent1"/>
                </a:solidFill>
                <a:latin typeface="Bookman Old Style" pitchFamily="18" charset="0"/>
                <a:cs typeface="Mongolian Baiti" pitchFamily="66" charset="0"/>
              </a:rPr>
              <a:t> parte Zepeda, </a:t>
            </a:r>
            <a:r>
              <a:rPr lang="pt-BR" sz="3300" b="1" dirty="0">
                <a:solidFill>
                  <a:schemeClr val="accent1"/>
                </a:solidFill>
                <a:latin typeface="Bookman Old Style" pitchFamily="18" charset="0"/>
                <a:cs typeface="Mongolian Baiti" pitchFamily="66" charset="0"/>
              </a:rPr>
              <a:t>819 S.W.2d 874 (Tex. Crim. App. 1991)</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DURING TRIAL</a:t>
            </a:r>
            <a:endParaRPr lang="en-US" dirty="0">
              <a:solidFill>
                <a:schemeClr val="accent1"/>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905000"/>
            <a:ext cx="8229600" cy="4191000"/>
          </a:xfrm>
        </p:spPr>
        <p:txBody>
          <a:bodyPr>
            <a:normAutofit fontScale="92500" lnSpcReduction="20000"/>
          </a:bodyPr>
          <a:lstStyle/>
          <a:p>
            <a:pPr marL="118872" indent="0">
              <a:buNone/>
            </a:pPr>
            <a:r>
              <a:rPr lang="en-US" b="1" dirty="0">
                <a:solidFill>
                  <a:schemeClr val="accent1"/>
                </a:solidFill>
                <a:latin typeface="Bookman Old Style" panose="02050604050505020204" pitchFamily="18" charset="0"/>
              </a:rPr>
              <a:t>A defendant has the right under Sixth Amendment to insist that counsel refrain from admitting guilt during the guilt-phase of a capital murder trial, even when counsel’s view is that confessing guilt offers the defendant the best chance to avoid the death penalty.</a:t>
            </a:r>
          </a:p>
          <a:p>
            <a:pPr marL="118872" indent="0">
              <a:buNone/>
            </a:pPr>
            <a:endParaRPr lang="en-US" b="1" dirty="0">
              <a:solidFill>
                <a:schemeClr val="accent1"/>
              </a:solidFill>
              <a:latin typeface="Bookman Old Style" panose="02050604050505020204" pitchFamily="18" charset="0"/>
            </a:endParaRPr>
          </a:p>
          <a:p>
            <a:pPr marL="118872" indent="0" algn="ctr">
              <a:buNone/>
            </a:pPr>
            <a:r>
              <a:rPr lang="en-US" b="1" i="1" dirty="0">
                <a:solidFill>
                  <a:schemeClr val="accent1"/>
                </a:solidFill>
                <a:latin typeface="Bookman Old Style" panose="02050604050505020204" pitchFamily="18" charset="0"/>
              </a:rPr>
              <a:t>McCoy v. Louisiana</a:t>
            </a:r>
            <a:r>
              <a:rPr lang="en-US" b="1" dirty="0">
                <a:solidFill>
                  <a:schemeClr val="accent1"/>
                </a:solidFill>
                <a:latin typeface="Bookman Old Style" panose="02050604050505020204" pitchFamily="18" charset="0"/>
              </a:rPr>
              <a:t>,</a:t>
            </a:r>
          </a:p>
          <a:p>
            <a:pPr marL="118872" indent="0" algn="ctr">
              <a:buNone/>
            </a:pPr>
            <a:r>
              <a:rPr lang="en-US" b="1" dirty="0">
                <a:solidFill>
                  <a:schemeClr val="accent1"/>
                </a:solidFill>
                <a:latin typeface="Bookman Old Style" panose="02050604050505020204" pitchFamily="18" charset="0"/>
              </a:rPr>
              <a:t>138 S.Ct. 1500 (2018)</a:t>
            </a:r>
          </a:p>
        </p:txBody>
      </p:sp>
    </p:spTree>
    <p:extLst>
      <p:ext uri="{BB962C8B-B14F-4D97-AF65-F5344CB8AC3E}">
        <p14:creationId xmlns:p14="http://schemas.microsoft.com/office/powerpoint/2010/main" val="3423419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4063-FF9B-4E17-9B8D-E1B7FE0E3E7C}"/>
              </a:ext>
            </a:extLst>
          </p:cNvPr>
          <p:cNvSpPr>
            <a:spLocks noGrp="1"/>
          </p:cNvSpPr>
          <p:nvPr>
            <p:ph type="title"/>
          </p:nvPr>
        </p:nvSpPr>
        <p:spPr/>
        <p:txBody>
          <a:bodyPr>
            <a:normAutofit fontScale="90000"/>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br>
            <a:r>
              <a:rPr lang="en-US"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DURING TRIAL</a:t>
            </a:r>
            <a:endParaRPr lang="en-US" dirty="0"/>
          </a:p>
        </p:txBody>
      </p:sp>
      <p:sp>
        <p:nvSpPr>
          <p:cNvPr id="3" name="Content Placeholder 2">
            <a:extLst>
              <a:ext uri="{FF2B5EF4-FFF2-40B4-BE49-F238E27FC236}">
                <a16:creationId xmlns:a16="http://schemas.microsoft.com/office/drawing/2014/main" id="{02C70B19-A488-47AA-B1BC-0CF0AFA40050}"/>
              </a:ext>
            </a:extLst>
          </p:cNvPr>
          <p:cNvSpPr>
            <a:spLocks noGrp="1"/>
          </p:cNvSpPr>
          <p:nvPr>
            <p:ph idx="1"/>
          </p:nvPr>
        </p:nvSpPr>
        <p:spPr/>
        <p:txBody>
          <a:bodyPr>
            <a:normAutofit fontScale="85000" lnSpcReduction="10000"/>
          </a:bodyPr>
          <a:lstStyle/>
          <a:p>
            <a:pPr marL="118872" indent="0">
              <a:buNone/>
            </a:pPr>
            <a:r>
              <a:rPr lang="en-US" b="1" dirty="0">
                <a:solidFill>
                  <a:schemeClr val="accent1"/>
                </a:solidFill>
                <a:latin typeface="Bookman Old Style" panose="02050604050505020204" pitchFamily="18" charset="0"/>
              </a:rPr>
              <a:t>Counsel ineffective by failing to object to instruction that defendant was guilty of injury to child if he intentionally and knowingly engaged in conduct causing injury; law was clearly established that injury to child required proof that defendant intended result of offense.</a:t>
            </a:r>
          </a:p>
          <a:p>
            <a:pPr marL="118872" indent="0">
              <a:buNone/>
            </a:pPr>
            <a:endParaRPr lang="en-US" b="1" dirty="0">
              <a:solidFill>
                <a:schemeClr val="accent1"/>
              </a:solidFill>
              <a:latin typeface="Bookman Old Style" panose="02050604050505020204" pitchFamily="18" charset="0"/>
            </a:endParaRPr>
          </a:p>
          <a:p>
            <a:pPr marL="118872" indent="0" algn="ctr">
              <a:buNone/>
            </a:pPr>
            <a:r>
              <a:rPr lang="en-US" b="1" i="1" dirty="0">
                <a:solidFill>
                  <a:schemeClr val="accent1"/>
                </a:solidFill>
                <a:latin typeface="Bookman Old Style" panose="02050604050505020204" pitchFamily="18" charset="0"/>
              </a:rPr>
              <a:t>Banks v. State</a:t>
            </a:r>
            <a:r>
              <a:rPr lang="en-US" b="1" dirty="0">
                <a:solidFill>
                  <a:schemeClr val="accent1"/>
                </a:solidFill>
                <a:latin typeface="Bookman Old Style" panose="02050604050505020204" pitchFamily="18" charset="0"/>
              </a:rPr>
              <a:t>,</a:t>
            </a:r>
          </a:p>
          <a:p>
            <a:pPr marL="118872" indent="0" algn="ctr">
              <a:buNone/>
            </a:pPr>
            <a:r>
              <a:rPr lang="en-US" b="1" dirty="0">
                <a:solidFill>
                  <a:schemeClr val="accent1"/>
                </a:solidFill>
                <a:latin typeface="Bookman Old Style" panose="02050604050505020204" pitchFamily="18" charset="0"/>
              </a:rPr>
              <a:t>819 S.W.2d 676 </a:t>
            </a:r>
          </a:p>
          <a:p>
            <a:pPr marL="118872" indent="0" algn="ctr">
              <a:buNone/>
            </a:pPr>
            <a:r>
              <a:rPr lang="en-US" b="1" dirty="0">
                <a:solidFill>
                  <a:schemeClr val="accent1"/>
                </a:solidFill>
                <a:latin typeface="Bookman Old Style" panose="02050604050505020204" pitchFamily="18" charset="0"/>
              </a:rPr>
              <a:t>(Tex. App. – San Antonio 1991, </a:t>
            </a:r>
            <a:r>
              <a:rPr lang="en-US" b="1" i="1" dirty="0">
                <a:solidFill>
                  <a:schemeClr val="accent1"/>
                </a:solidFill>
                <a:latin typeface="Bookman Old Style" panose="02050604050505020204" pitchFamily="18" charset="0"/>
              </a:rPr>
              <a:t>pet. ref’d</a:t>
            </a:r>
            <a:r>
              <a:rPr lang="en-US" b="1" dirty="0">
                <a:solidFill>
                  <a:schemeClr val="accent1"/>
                </a:solidFill>
                <a:latin typeface="Bookman Old Style" panose="02050604050505020204" pitchFamily="18" charset="0"/>
              </a:rPr>
              <a:t>)</a:t>
            </a:r>
          </a:p>
        </p:txBody>
      </p:sp>
    </p:spTree>
    <p:extLst>
      <p:ext uri="{BB962C8B-B14F-4D97-AF65-F5344CB8AC3E}">
        <p14:creationId xmlns:p14="http://schemas.microsoft.com/office/powerpoint/2010/main" val="888545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WE DON’T NEED NO STINKING EXPERTS</a:t>
            </a:r>
          </a:p>
        </p:txBody>
      </p:sp>
      <p:pic>
        <p:nvPicPr>
          <p:cNvPr id="4" name="Content Placeholder 7">
            <a:extLst>
              <a:ext uri="{FF2B5EF4-FFF2-40B4-BE49-F238E27FC236}">
                <a16:creationId xmlns:a16="http://schemas.microsoft.com/office/drawing/2014/main" id="{A4E91D49-2419-4030-BA78-43F9843E0B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485900" y="1600200"/>
            <a:ext cx="61722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524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228600"/>
            <a:ext cx="8229600" cy="1143000"/>
          </a:xfrm>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FAILURE TO OBTAIN</a:t>
            </a:r>
            <a:b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 EXPERT ASSISTANCE</a:t>
            </a:r>
            <a:endParaRPr lang="en-US" dirty="0">
              <a:solidFill>
                <a:schemeClr val="accent1"/>
              </a:solidFill>
              <a:latin typeface="Bookman Old Style" pitchFamily="18" charset="0"/>
            </a:endParaRPr>
          </a:p>
        </p:txBody>
      </p:sp>
      <p:sp>
        <p:nvSpPr>
          <p:cNvPr id="3" name="Content Placeholder 2"/>
          <p:cNvSpPr>
            <a:spLocks noGrp="1"/>
          </p:cNvSpPr>
          <p:nvPr>
            <p:ph idx="1"/>
          </p:nvPr>
        </p:nvSpPr>
        <p:spPr>
          <a:xfrm>
            <a:off x="457200" y="2362200"/>
            <a:ext cx="8229600" cy="3200400"/>
          </a:xfrm>
        </p:spPr>
        <p:txBody>
          <a:bodyPr>
            <a:normAutofit fontScale="92500"/>
          </a:bodyPr>
          <a:lstStyle/>
          <a:p>
            <a:r>
              <a:rPr lang="en-US" b="1" dirty="0">
                <a:solidFill>
                  <a:schemeClr val="accent1"/>
                </a:solidFill>
                <a:latin typeface="Bookman Old Style" pitchFamily="18" charset="0"/>
                <a:cs typeface="Mongolian Baiti" pitchFamily="66" charset="0"/>
              </a:rPr>
              <a:t>Retained counsel performed deficiently in limiting, for economic reasons, his investigation of medical evidence before advising client to plead guilty. </a:t>
            </a:r>
            <a:r>
              <a:rPr lang="pt-BR" b="1" i="1" dirty="0" err="1">
                <a:solidFill>
                  <a:schemeClr val="accent1"/>
                </a:solidFill>
                <a:latin typeface="Bookman Old Style" pitchFamily="18" charset="0"/>
                <a:cs typeface="Mongolian Baiti" pitchFamily="66" charset="0"/>
              </a:rPr>
              <a:t>Ex</a:t>
            </a:r>
            <a:r>
              <a:rPr lang="pt-BR" b="1" i="1" dirty="0">
                <a:solidFill>
                  <a:schemeClr val="accent1"/>
                </a:solidFill>
                <a:latin typeface="Bookman Old Style" pitchFamily="18" charset="0"/>
                <a:cs typeface="Mongolian Baiti" pitchFamily="66" charset="0"/>
              </a:rPr>
              <a:t> parte Briggs, </a:t>
            </a:r>
            <a:r>
              <a:rPr lang="pt-BR" b="1" dirty="0">
                <a:solidFill>
                  <a:schemeClr val="accent1"/>
                </a:solidFill>
                <a:latin typeface="Bookman Old Style" pitchFamily="18" charset="0"/>
                <a:cs typeface="Mongolian Baiti" pitchFamily="66" charset="0"/>
              </a:rPr>
              <a:t>187 S.W.3d 458 (Tex. Crim. App. 2005)</a:t>
            </a:r>
            <a:endParaRPr lang="en-US" b="1" dirty="0">
              <a:solidFill>
                <a:schemeClr val="accent1"/>
              </a:solidFill>
              <a:latin typeface="Bookman Old Style" pitchFamily="18" charset="0"/>
              <a:cs typeface="Mongolian Baiti" pitchFamily="66" charset="0"/>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FAILURE TO OBTAIN EXPERT ASSISTANCE</a:t>
            </a:r>
          </a:p>
        </p:txBody>
      </p:sp>
      <p:sp>
        <p:nvSpPr>
          <p:cNvPr id="3" name="Content Placeholder 2"/>
          <p:cNvSpPr>
            <a:spLocks noGrp="1"/>
          </p:cNvSpPr>
          <p:nvPr>
            <p:ph idx="1"/>
          </p:nvPr>
        </p:nvSpPr>
        <p:spPr>
          <a:xfrm>
            <a:off x="457200" y="1524000"/>
            <a:ext cx="8229600" cy="4648200"/>
          </a:xfrm>
        </p:spPr>
        <p:txBody>
          <a:bodyPr>
            <a:noAutofit/>
          </a:bodyPr>
          <a:lstStyle/>
          <a:p>
            <a:pPr marL="118872" indent="0" algn="just">
              <a:buNone/>
            </a:pPr>
            <a:r>
              <a:rPr lang="en-US" sz="2300" b="1" dirty="0">
                <a:solidFill>
                  <a:schemeClr val="accent1"/>
                </a:solidFill>
                <a:latin typeface="Bookman Old Style" pitchFamily="18" charset="0"/>
                <a:cs typeface="Times New Roman" pitchFamily="18" charset="0"/>
              </a:rPr>
              <a:t>Failure to hire DNA expert in sexual assault and kidnapping prosecution amounted to deficient performance, although counsel consulted other attorneys, doing so was insufficient investigation in this case given the fact that counsel still lacked much understanding of DNA science, and expert testimony likely would have given a boost to the defense beyond what could have been accomplished through cross-examination.  (no prejudice found)</a:t>
            </a:r>
          </a:p>
          <a:p>
            <a:pPr marL="118872" indent="0" algn="just">
              <a:buNone/>
            </a:pPr>
            <a:endParaRPr lang="en-US" sz="2300" b="1" dirty="0">
              <a:solidFill>
                <a:schemeClr val="accent1"/>
              </a:solidFill>
              <a:latin typeface="Bookman Old Style" pitchFamily="18" charset="0"/>
              <a:cs typeface="Times New Roman" pitchFamily="18" charset="0"/>
            </a:endParaRPr>
          </a:p>
          <a:p>
            <a:pPr marL="118872" indent="0" algn="ctr">
              <a:buNone/>
            </a:pPr>
            <a:r>
              <a:rPr lang="en-US" sz="2300" b="1" i="1" dirty="0">
                <a:solidFill>
                  <a:schemeClr val="accent1"/>
                </a:solidFill>
                <a:latin typeface="Bookman Old Style" pitchFamily="18" charset="0"/>
                <a:cs typeface="Times New Roman" pitchFamily="18" charset="0"/>
              </a:rPr>
              <a:t>Ex parte Napper</a:t>
            </a:r>
            <a:r>
              <a:rPr lang="en-US" sz="2300" b="1" dirty="0">
                <a:solidFill>
                  <a:schemeClr val="accent1"/>
                </a:solidFill>
                <a:latin typeface="Bookman Old Style" pitchFamily="18" charset="0"/>
                <a:cs typeface="Times New Roman" pitchFamily="18" charset="0"/>
              </a:rPr>
              <a:t>, 322 S.W.3d 202</a:t>
            </a:r>
          </a:p>
          <a:p>
            <a:pPr marL="118872" indent="0" algn="ctr">
              <a:buNone/>
            </a:pPr>
            <a:r>
              <a:rPr lang="en-US" sz="2300" b="1" dirty="0">
                <a:solidFill>
                  <a:schemeClr val="accent1"/>
                </a:solidFill>
                <a:latin typeface="Bookman Old Style" pitchFamily="18" charset="0"/>
                <a:cs typeface="Times New Roman" pitchFamily="18" charset="0"/>
              </a:rPr>
              <a:t>(Tex. Crim. App. 2010)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INEFFECTIVE ASSISTANCE </a:t>
            </a:r>
            <a:b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b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OF COUNSEL</a:t>
            </a:r>
            <a:endParaRPr lang="en-US" dirty="0">
              <a:solidFill>
                <a:schemeClr val="accent1"/>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a:xfrm>
            <a:off x="457200" y="1905000"/>
            <a:ext cx="8229600" cy="4267200"/>
          </a:xfrm>
        </p:spPr>
        <p:txBody>
          <a:bodyPr>
            <a:normAutofit fontScale="92500" lnSpcReduction="10000"/>
          </a:bodyPr>
          <a:lstStyle/>
          <a:p>
            <a:r>
              <a:rPr lang="en-US" sz="2800" b="1" dirty="0">
                <a:solidFill>
                  <a:schemeClr val="accent1"/>
                </a:solidFill>
                <a:latin typeface="Bookman Old Style" pitchFamily="18" charset="0"/>
                <a:cs typeface="Mongolian Baiti" pitchFamily="66" charset="0"/>
              </a:rPr>
              <a:t>Strickland v. Washington, 466 U.S. 668 (1984), test requires Applicant to show:</a:t>
            </a:r>
          </a:p>
          <a:p>
            <a:endParaRPr lang="en-US" sz="2800" b="1" dirty="0">
              <a:solidFill>
                <a:schemeClr val="accent1"/>
              </a:solidFill>
              <a:latin typeface="Bookman Old Style" pitchFamily="18" charset="0"/>
              <a:cs typeface="Mongolian Baiti" pitchFamily="66" charset="0"/>
            </a:endParaRPr>
          </a:p>
          <a:p>
            <a:pPr marL="118872" indent="0">
              <a:buNone/>
            </a:pPr>
            <a:r>
              <a:rPr lang="en-US" sz="2800" b="1" dirty="0">
                <a:solidFill>
                  <a:schemeClr val="accent1"/>
                </a:solidFill>
                <a:latin typeface="Bookman Old Style" pitchFamily="18" charset="0"/>
                <a:cs typeface="Mongolian Baiti" pitchFamily="66" charset="0"/>
              </a:rPr>
              <a:t>1.  Counsel’s performance was deficient. Requires showing that counsel made errors so serious that counsel was not functioning as the counsel guaranteed by the Sixth Amendment.</a:t>
            </a:r>
          </a:p>
          <a:p>
            <a:endParaRPr lang="en-US" sz="2800" b="1" dirty="0">
              <a:solidFill>
                <a:schemeClr val="accent1"/>
              </a:solidFill>
              <a:latin typeface="Bookman Old Style" pitchFamily="18" charset="0"/>
              <a:cs typeface="Mongolian Baiti" pitchFamily="66" charset="0"/>
            </a:endParaRPr>
          </a:p>
          <a:p>
            <a:pPr marL="118872" indent="0">
              <a:buNone/>
            </a:pPr>
            <a:r>
              <a:rPr lang="en-US" sz="2800" b="1" dirty="0">
                <a:solidFill>
                  <a:schemeClr val="accent1"/>
                </a:solidFill>
                <a:latin typeface="Bookman Old Style" pitchFamily="18" charset="0"/>
                <a:cs typeface="Mongolian Baiti" pitchFamily="66" charset="0"/>
              </a:rPr>
              <a:t>2.  The deficient performance prejudiced the defendant.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7CE7-3895-4EEF-B496-7102F5A599A3}"/>
              </a:ext>
            </a:extLst>
          </p:cNvPr>
          <p:cNvSpPr>
            <a:spLocks noGrp="1"/>
          </p:cNvSpPr>
          <p:nvPr>
            <p:ph type="title"/>
          </p:nvPr>
        </p:nvSpPr>
        <p:spPr/>
        <p:txBody>
          <a:bodyPr>
            <a:normAutofit fontScale="90000"/>
          </a:bodyPr>
          <a:lstStyle/>
          <a:p>
            <a:pPr algn="ctr"/>
            <a:r>
              <a:rPr lang="en-US" dirty="0">
                <a:latin typeface="Bookman Old Style" panose="02050604050505020204" pitchFamily="18" charset="0"/>
              </a:rPr>
              <a:t>FAILURE TO CALL EXPERT</a:t>
            </a:r>
          </a:p>
        </p:txBody>
      </p:sp>
      <p:sp>
        <p:nvSpPr>
          <p:cNvPr id="3" name="Content Placeholder 2">
            <a:extLst>
              <a:ext uri="{FF2B5EF4-FFF2-40B4-BE49-F238E27FC236}">
                <a16:creationId xmlns:a16="http://schemas.microsoft.com/office/drawing/2014/main" id="{9DEA586E-61C0-40EE-950A-B36A6F8E86B1}"/>
              </a:ext>
            </a:extLst>
          </p:cNvPr>
          <p:cNvSpPr>
            <a:spLocks noGrp="1"/>
          </p:cNvSpPr>
          <p:nvPr>
            <p:ph idx="1"/>
          </p:nvPr>
        </p:nvSpPr>
        <p:spPr/>
        <p:txBody>
          <a:bodyPr/>
          <a:lstStyle/>
          <a:p>
            <a:pPr marL="118872" indent="0">
              <a:buNone/>
            </a:pPr>
            <a:r>
              <a:rPr lang="en-US" b="1" dirty="0">
                <a:solidFill>
                  <a:schemeClr val="accent1"/>
                </a:solidFill>
                <a:latin typeface="Bookman Old Style" panose="02050604050505020204" pitchFamily="18" charset="0"/>
              </a:rPr>
              <a:t>Defense team’s failure to present physician’s expert testimony regarding sodium intoxication constituted ineffective assistance of counsel.</a:t>
            </a:r>
          </a:p>
          <a:p>
            <a:pPr marL="118872" indent="0">
              <a:buNone/>
            </a:pPr>
            <a:endParaRPr lang="en-US" b="1" dirty="0">
              <a:solidFill>
                <a:schemeClr val="accent1"/>
              </a:solidFill>
              <a:latin typeface="Bookman Old Style" panose="02050604050505020204" pitchFamily="18" charset="0"/>
            </a:endParaRPr>
          </a:p>
          <a:p>
            <a:pPr marL="118872" indent="0" algn="ctr">
              <a:buNone/>
            </a:pPr>
            <a:r>
              <a:rPr lang="en-US" b="1" i="1" dirty="0">
                <a:solidFill>
                  <a:schemeClr val="accent1"/>
                </a:solidFill>
                <a:latin typeface="Bookman Old Style" panose="02050604050505020204" pitchFamily="18" charset="0"/>
              </a:rPr>
              <a:t>Ex parte Overton</a:t>
            </a:r>
            <a:r>
              <a:rPr lang="en-US" b="1" dirty="0">
                <a:solidFill>
                  <a:schemeClr val="accent1"/>
                </a:solidFill>
                <a:latin typeface="Bookman Old Style" panose="02050604050505020204" pitchFamily="18" charset="0"/>
              </a:rPr>
              <a:t>,</a:t>
            </a:r>
          </a:p>
          <a:p>
            <a:pPr marL="118872" indent="0" algn="ctr">
              <a:buNone/>
            </a:pPr>
            <a:r>
              <a:rPr lang="en-US" b="1" dirty="0">
                <a:solidFill>
                  <a:schemeClr val="accent1"/>
                </a:solidFill>
                <a:latin typeface="Bookman Old Style" panose="02050604050505020204" pitchFamily="18" charset="0"/>
              </a:rPr>
              <a:t>444 S.W.3d 632 </a:t>
            </a:r>
          </a:p>
          <a:p>
            <a:pPr marL="118872" indent="0" algn="ctr">
              <a:buNone/>
            </a:pPr>
            <a:r>
              <a:rPr lang="en-US" b="1" dirty="0">
                <a:solidFill>
                  <a:schemeClr val="accent1"/>
                </a:solidFill>
                <a:latin typeface="Bookman Old Style" panose="02050604050505020204" pitchFamily="18" charset="0"/>
              </a:rPr>
              <a:t>(Tex. Crim. App. 2014)</a:t>
            </a:r>
          </a:p>
        </p:txBody>
      </p:sp>
    </p:spTree>
    <p:extLst>
      <p:ext uri="{BB962C8B-B14F-4D97-AF65-F5344CB8AC3E}">
        <p14:creationId xmlns:p14="http://schemas.microsoft.com/office/powerpoint/2010/main" val="2292151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FAILURE TO OBTAIN</a:t>
            </a:r>
            <a:b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br>
            <a: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EXPERT ASSISTANCE</a:t>
            </a:r>
            <a:endParaRPr lang="en-US" sz="3600"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83094" y="1600200"/>
            <a:ext cx="8229600" cy="4764024"/>
          </a:xfrm>
        </p:spPr>
        <p:txBody>
          <a:bodyPr>
            <a:noAutofit/>
          </a:bodyPr>
          <a:lstStyle/>
          <a:p>
            <a:pPr marL="118872" indent="0" algn="just">
              <a:buNone/>
            </a:pPr>
            <a:r>
              <a:rPr lang="en-US" sz="3600" b="1" dirty="0">
                <a:solidFill>
                  <a:schemeClr val="accent1"/>
                </a:solidFill>
                <a:latin typeface="Bookman Old Style" pitchFamily="18" charset="0"/>
                <a:cs typeface="Times New Roman" pitchFamily="18" charset="0"/>
              </a:rPr>
              <a:t>Defense counsel ineffective for failure to request additional funds to replace an inadequate expert in firearms and toolmark analysis.</a:t>
            </a:r>
          </a:p>
          <a:p>
            <a:pPr marL="118872" indent="0" algn="just">
              <a:buNone/>
            </a:pPr>
            <a:endParaRPr lang="en-US" sz="3600" b="1" dirty="0">
              <a:solidFill>
                <a:schemeClr val="accent1"/>
              </a:solidFill>
              <a:latin typeface="Bookman Old Style" pitchFamily="18" charset="0"/>
              <a:cs typeface="Times New Roman" pitchFamily="18" charset="0"/>
            </a:endParaRPr>
          </a:p>
          <a:p>
            <a:pPr marL="118872" indent="0" algn="ctr">
              <a:buNone/>
            </a:pPr>
            <a:r>
              <a:rPr lang="en-US" sz="3600" b="1" i="1" dirty="0">
                <a:solidFill>
                  <a:schemeClr val="accent1"/>
                </a:solidFill>
                <a:latin typeface="Bookman Old Style" pitchFamily="18" charset="0"/>
                <a:cs typeface="Times New Roman" pitchFamily="18" charset="0"/>
              </a:rPr>
              <a:t>Hinton v. Alabama</a:t>
            </a:r>
            <a:r>
              <a:rPr lang="en-US" sz="3600" b="1" dirty="0">
                <a:solidFill>
                  <a:schemeClr val="accent1"/>
                </a:solidFill>
                <a:latin typeface="Bookman Old Style" pitchFamily="18" charset="0"/>
                <a:cs typeface="Times New Roman" pitchFamily="18" charset="0"/>
              </a:rPr>
              <a:t>,</a:t>
            </a:r>
          </a:p>
          <a:p>
            <a:pPr marL="118872" indent="0" algn="ctr">
              <a:buNone/>
            </a:pPr>
            <a:r>
              <a:rPr lang="en-US" sz="3600" b="1" dirty="0">
                <a:solidFill>
                  <a:schemeClr val="accent1"/>
                </a:solidFill>
                <a:latin typeface="Bookman Old Style" pitchFamily="18" charset="0"/>
                <a:cs typeface="Times New Roman" pitchFamily="18" charset="0"/>
              </a:rPr>
              <a:t>571 U.S. 263 (2014)</a:t>
            </a:r>
          </a:p>
          <a:p>
            <a:pPr marL="118872" indent="0" algn="ctr">
              <a:buNone/>
            </a:pPr>
            <a:endParaRPr lang="en-US" sz="2000" b="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4006679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FAILURE TO OBTAIN</a:t>
            </a:r>
            <a:b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br>
            <a:r>
              <a:rPr lang="en-US" sz="36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EXPERT ASSISTANCE</a:t>
            </a:r>
            <a:endParaRPr lang="en-US" sz="3600"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83094" y="1600200"/>
            <a:ext cx="8229600" cy="4764024"/>
          </a:xfrm>
        </p:spPr>
        <p:txBody>
          <a:bodyPr>
            <a:noAutofit/>
          </a:bodyPr>
          <a:lstStyle/>
          <a:p>
            <a:pPr marL="118872" indent="0" algn="just">
              <a:buNone/>
            </a:pPr>
            <a:r>
              <a:rPr lang="en-US" sz="2800" b="1" dirty="0">
                <a:solidFill>
                  <a:schemeClr val="accent1"/>
                </a:solidFill>
                <a:latin typeface="Bookman Old Style" pitchFamily="18" charset="0"/>
                <a:cs typeface="Times New Roman" pitchFamily="18" charset="0"/>
              </a:rPr>
              <a:t>Ineffective assistance based on counsel’s failure to consult with an expert concerning sexual abuse and proper methods of interviewing children</a:t>
            </a:r>
          </a:p>
          <a:p>
            <a:pPr marL="118872" indent="0" algn="just">
              <a:buNone/>
            </a:pPr>
            <a:endParaRPr lang="en-US" sz="2800" b="1" dirty="0">
              <a:solidFill>
                <a:schemeClr val="accent1"/>
              </a:solidFill>
              <a:latin typeface="Bookman Old Style" pitchFamily="18" charset="0"/>
              <a:cs typeface="Times New Roman" pitchFamily="18" charset="0"/>
            </a:endParaRPr>
          </a:p>
          <a:p>
            <a:pPr marL="118872" indent="0" algn="ctr">
              <a:buNone/>
            </a:pPr>
            <a:r>
              <a:rPr lang="en-US" sz="2800" b="1" i="1" dirty="0">
                <a:solidFill>
                  <a:schemeClr val="accent1"/>
                </a:solidFill>
                <a:latin typeface="Bookman Old Style" pitchFamily="18" charset="0"/>
                <a:cs typeface="Times New Roman" pitchFamily="18" charset="0"/>
              </a:rPr>
              <a:t>Wright v. State</a:t>
            </a:r>
            <a:r>
              <a:rPr lang="en-US" sz="2800" b="1" dirty="0">
                <a:solidFill>
                  <a:schemeClr val="accent1"/>
                </a:solidFill>
                <a:latin typeface="Bookman Old Style" pitchFamily="18" charset="0"/>
                <a:cs typeface="Times New Roman" pitchFamily="18" charset="0"/>
              </a:rPr>
              <a:t>,</a:t>
            </a:r>
          </a:p>
          <a:p>
            <a:pPr marL="118872" indent="0" algn="ctr">
              <a:buNone/>
            </a:pPr>
            <a:r>
              <a:rPr lang="en-US" sz="2800" b="1" dirty="0">
                <a:solidFill>
                  <a:schemeClr val="accent1"/>
                </a:solidFill>
                <a:latin typeface="Bookman Old Style" pitchFamily="18" charset="0"/>
                <a:cs typeface="Times New Roman" pitchFamily="18" charset="0"/>
              </a:rPr>
              <a:t>223 S.W.3d 36 (Tex. App. – Houston [14</a:t>
            </a:r>
            <a:r>
              <a:rPr lang="en-US" sz="2800" b="1" baseline="30000" dirty="0">
                <a:solidFill>
                  <a:schemeClr val="accent1"/>
                </a:solidFill>
                <a:latin typeface="Bookman Old Style" pitchFamily="18" charset="0"/>
                <a:cs typeface="Times New Roman" pitchFamily="18" charset="0"/>
              </a:rPr>
              <a:t>th</a:t>
            </a:r>
            <a:r>
              <a:rPr lang="en-US" sz="2800" b="1" dirty="0">
                <a:solidFill>
                  <a:schemeClr val="accent1"/>
                </a:solidFill>
                <a:latin typeface="Bookman Old Style" pitchFamily="18" charset="0"/>
                <a:cs typeface="Times New Roman" pitchFamily="18" charset="0"/>
              </a:rPr>
              <a:t> Dist.] 2016, pet. ref’d)</a:t>
            </a:r>
          </a:p>
        </p:txBody>
      </p:sp>
    </p:spTree>
    <p:extLst>
      <p:ext uri="{BB962C8B-B14F-4D97-AF65-F5344CB8AC3E}">
        <p14:creationId xmlns:p14="http://schemas.microsoft.com/office/powerpoint/2010/main" val="4122623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FAILURE TO CALL EXPERT</a:t>
            </a:r>
          </a:p>
        </p:txBody>
      </p:sp>
      <p:sp>
        <p:nvSpPr>
          <p:cNvPr id="3" name="Content Placeholder 2"/>
          <p:cNvSpPr>
            <a:spLocks noGrp="1"/>
          </p:cNvSpPr>
          <p:nvPr>
            <p:ph idx="1"/>
          </p:nvPr>
        </p:nvSpPr>
        <p:spPr>
          <a:xfrm>
            <a:off x="457200" y="1408176"/>
            <a:ext cx="8229600" cy="4916424"/>
          </a:xfrm>
        </p:spPr>
        <p:txBody>
          <a:bodyPr>
            <a:noAutofit/>
          </a:bodyPr>
          <a:lstStyle/>
          <a:p>
            <a:pPr marL="118872" indent="0" algn="ctr">
              <a:buNone/>
            </a:pPr>
            <a:r>
              <a:rPr lang="en-US" sz="2200" b="1" dirty="0">
                <a:solidFill>
                  <a:schemeClr val="accent1"/>
                </a:solidFill>
                <a:latin typeface="Bookman Old Style" pitchFamily="18" charset="0"/>
                <a:cs typeface="Times New Roman" pitchFamily="18" charset="0"/>
              </a:rPr>
              <a:t>TEXANS HATE THE IVY LEAGUE</a:t>
            </a:r>
          </a:p>
          <a:p>
            <a:pPr marL="118872" indent="0" algn="ctr">
              <a:buNone/>
            </a:pPr>
            <a:endParaRPr lang="en-US" sz="2200" b="1" dirty="0">
              <a:solidFill>
                <a:schemeClr val="accent1"/>
              </a:solidFill>
              <a:latin typeface="Bookman Old Style" pitchFamily="18" charset="0"/>
              <a:cs typeface="Times New Roman" pitchFamily="18" charset="0"/>
            </a:endParaRPr>
          </a:p>
          <a:p>
            <a:pPr algn="just">
              <a:buFont typeface="Arial" panose="020B0604020202020204" pitchFamily="34" charset="0"/>
              <a:buChar char="•"/>
            </a:pPr>
            <a:r>
              <a:rPr lang="en-US" sz="2000" b="1" dirty="0">
                <a:solidFill>
                  <a:schemeClr val="accent1"/>
                </a:solidFill>
                <a:latin typeface="Bookman Old Style" pitchFamily="18" charset="0"/>
                <a:cs typeface="Times New Roman" pitchFamily="18" charset="0"/>
              </a:rPr>
              <a:t>Capital murder case</a:t>
            </a:r>
          </a:p>
          <a:p>
            <a:pPr algn="just">
              <a:buFont typeface="Arial" panose="020B0604020202020204" pitchFamily="34" charset="0"/>
              <a:buChar char="•"/>
            </a:pPr>
            <a:r>
              <a:rPr lang="en-US" sz="2000" b="1" dirty="0">
                <a:solidFill>
                  <a:schemeClr val="accent1"/>
                </a:solidFill>
                <a:latin typeface="Bookman Old Style" pitchFamily="18" charset="0"/>
                <a:cs typeface="Times New Roman" pitchFamily="18" charset="0"/>
              </a:rPr>
              <a:t>Issue of causation over death of fetuses</a:t>
            </a:r>
          </a:p>
          <a:p>
            <a:pPr algn="just">
              <a:buFont typeface="Arial" panose="020B0604020202020204" pitchFamily="34" charset="0"/>
              <a:buChar char="•"/>
            </a:pPr>
            <a:r>
              <a:rPr lang="en-US" sz="2000" b="1" dirty="0">
                <a:solidFill>
                  <a:schemeClr val="accent1"/>
                </a:solidFill>
                <a:latin typeface="Bookman Old Style" pitchFamily="18" charset="0"/>
                <a:cs typeface="Times New Roman" pitchFamily="18" charset="0"/>
              </a:rPr>
              <a:t>Defense expert available to contradict prosecution theory</a:t>
            </a:r>
          </a:p>
          <a:p>
            <a:pPr algn="just">
              <a:buFont typeface="Arial" panose="020B0604020202020204" pitchFamily="34" charset="0"/>
              <a:buChar char="•"/>
            </a:pPr>
            <a:r>
              <a:rPr lang="en-US" sz="2000" b="1" dirty="0">
                <a:solidFill>
                  <a:schemeClr val="accent1"/>
                </a:solidFill>
                <a:latin typeface="Bookman Old Style" pitchFamily="18" charset="0"/>
                <a:cs typeface="Times New Roman" pitchFamily="18" charset="0"/>
              </a:rPr>
              <a:t>Calling the doctor could have presented potential pitfalls for the defense.  For instance, the Angelina County jurors might not have been especially receptive to an expert traveling halfway across the country- from Yale-to testify in their small-town, East-Texas courthouse.</a:t>
            </a:r>
          </a:p>
          <a:p>
            <a:pPr algn="just">
              <a:buFont typeface="Arial" panose="020B0604020202020204" pitchFamily="34" charset="0"/>
              <a:buChar char="•"/>
            </a:pPr>
            <a:r>
              <a:rPr lang="en-US" sz="2000" b="1" dirty="0">
                <a:solidFill>
                  <a:schemeClr val="accent1"/>
                </a:solidFill>
                <a:latin typeface="Bookman Old Style" pitchFamily="18" charset="0"/>
                <a:cs typeface="Times New Roman" pitchFamily="18" charset="0"/>
              </a:rPr>
              <a:t>No ineffective assistance</a:t>
            </a:r>
          </a:p>
          <a:p>
            <a:pPr algn="just">
              <a:buFont typeface="Arial" panose="020B0604020202020204" pitchFamily="34" charset="0"/>
              <a:buChar char="•"/>
            </a:pPr>
            <a:endParaRPr lang="en-US" sz="2000" b="1" dirty="0">
              <a:solidFill>
                <a:schemeClr val="accent1"/>
              </a:solidFill>
              <a:latin typeface="Bookman Old Style" pitchFamily="18" charset="0"/>
              <a:cs typeface="Times New Roman" pitchFamily="18" charset="0"/>
            </a:endParaRPr>
          </a:p>
          <a:p>
            <a:pPr marL="118872" indent="0" algn="ctr">
              <a:buNone/>
            </a:pPr>
            <a:r>
              <a:rPr lang="en-US" sz="2000" b="1" i="1" dirty="0">
                <a:solidFill>
                  <a:schemeClr val="accent1"/>
                </a:solidFill>
                <a:latin typeface="Bookman Old Style" pitchFamily="18" charset="0"/>
                <a:cs typeface="Times New Roman" pitchFamily="18" charset="0"/>
              </a:rPr>
              <a:t>Ex parte Flores</a:t>
            </a:r>
            <a:r>
              <a:rPr lang="en-US" sz="2000" b="1" dirty="0">
                <a:solidFill>
                  <a:schemeClr val="accent1"/>
                </a:solidFill>
                <a:latin typeface="Bookman Old Style" pitchFamily="18" charset="0"/>
                <a:cs typeface="Times New Roman" pitchFamily="18" charset="0"/>
              </a:rPr>
              <a:t>, 387 S.W.3d 626, 637</a:t>
            </a:r>
          </a:p>
          <a:p>
            <a:pPr marL="118872" indent="0" algn="ctr">
              <a:buNone/>
            </a:pPr>
            <a:r>
              <a:rPr lang="en-US" sz="2000" b="1" dirty="0">
                <a:solidFill>
                  <a:schemeClr val="accent1"/>
                </a:solidFill>
                <a:latin typeface="Bookman Old Style" pitchFamily="18" charset="0"/>
                <a:cs typeface="Times New Roman" pitchFamily="18" charset="0"/>
              </a:rPr>
              <a:t>(Tex. Crim. App. 2012)</a:t>
            </a:r>
          </a:p>
        </p:txBody>
      </p:sp>
    </p:spTree>
    <p:extLst>
      <p:ext uri="{BB962C8B-B14F-4D97-AF65-F5344CB8AC3E}">
        <p14:creationId xmlns:p14="http://schemas.microsoft.com/office/powerpoint/2010/main" val="4271914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IVY LEAGUER</a:t>
            </a:r>
          </a:p>
        </p:txBody>
      </p:sp>
      <p:sp>
        <p:nvSpPr>
          <p:cNvPr id="3" name="Content Placeholder 2"/>
          <p:cNvSpPr>
            <a:spLocks noGrp="1"/>
          </p:cNvSpPr>
          <p:nvPr>
            <p:ph idx="1"/>
          </p:nvPr>
        </p:nvSpPr>
        <p:spPr>
          <a:xfrm>
            <a:off x="457200" y="1400778"/>
            <a:ext cx="8229600" cy="5228622"/>
          </a:xfrm>
        </p:spPr>
        <p:txBody>
          <a:bodyPr>
            <a:noAutofit/>
          </a:bodyPr>
          <a:lstStyle/>
          <a:p>
            <a:pPr marL="118872" indent="0" algn="ctr">
              <a:buNone/>
            </a:pPr>
            <a:endParaRPr lang="en-US" b="1" dirty="0">
              <a:latin typeface="Bookman Old Style" pitchFamily="18" charset="0"/>
              <a:cs typeface="Times New Roman" pitchFamily="18" charset="0"/>
            </a:endParaRPr>
          </a:p>
        </p:txBody>
      </p:sp>
      <p:pic>
        <p:nvPicPr>
          <p:cNvPr id="4" name="Content Placeholder 5">
            <a:extLst>
              <a:ext uri="{FF2B5EF4-FFF2-40B4-BE49-F238E27FC236}">
                <a16:creationId xmlns:a16="http://schemas.microsoft.com/office/drawing/2014/main" id="{42094F0C-CDED-491B-9909-D9137C2FDF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1524000"/>
            <a:ext cx="82296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66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PUNISHMENT PHASE INEFFECTIVENESS</a:t>
            </a:r>
          </a:p>
        </p:txBody>
      </p:sp>
      <p:sp>
        <p:nvSpPr>
          <p:cNvPr id="3" name="Content Placeholder 2"/>
          <p:cNvSpPr>
            <a:spLocks noGrp="1"/>
          </p:cNvSpPr>
          <p:nvPr>
            <p:ph idx="1"/>
          </p:nvPr>
        </p:nvSpPr>
        <p:spPr>
          <a:xfrm>
            <a:off x="429827" y="1600200"/>
            <a:ext cx="8229600" cy="4648200"/>
          </a:xfrm>
        </p:spPr>
        <p:txBody>
          <a:bodyPr>
            <a:noAutofit/>
          </a:bodyPr>
          <a:lstStyle/>
          <a:p>
            <a:pPr algn="just">
              <a:buFont typeface="Arial" panose="020B0604020202020204" pitchFamily="34" charset="0"/>
              <a:buChar char="•"/>
            </a:pPr>
            <a:r>
              <a:rPr lang="en-US" sz="2400" b="1" dirty="0">
                <a:solidFill>
                  <a:schemeClr val="accent1"/>
                </a:solidFill>
                <a:latin typeface="Bookman Old Style" pitchFamily="18" charset="0"/>
                <a:cs typeface="Times New Roman" pitchFamily="18" charset="0"/>
              </a:rPr>
              <a:t>The sentencing process consists of weighing mitigating and aggravating factors, and making adjustments in the severity of the sentence consistent with this calculus.</a:t>
            </a:r>
          </a:p>
          <a:p>
            <a:pPr marL="118872" indent="0" algn="just">
              <a:buNone/>
            </a:pPr>
            <a:endParaRPr lang="en-US" sz="2400" b="1" dirty="0">
              <a:solidFill>
                <a:schemeClr val="accent1"/>
              </a:solidFill>
              <a:latin typeface="Bookman Old Style" pitchFamily="18" charset="0"/>
              <a:cs typeface="Times New Roman" pitchFamily="18" charset="0"/>
            </a:endParaRPr>
          </a:p>
          <a:p>
            <a:pPr algn="just">
              <a:buFont typeface="Arial" panose="020B0604020202020204" pitchFamily="34" charset="0"/>
              <a:buChar char="•"/>
            </a:pPr>
            <a:r>
              <a:rPr lang="en-US" sz="2400" b="1" dirty="0">
                <a:solidFill>
                  <a:schemeClr val="accent1"/>
                </a:solidFill>
                <a:latin typeface="Bookman Old Style" pitchFamily="18" charset="0"/>
                <a:cs typeface="Times New Roman" pitchFamily="18" charset="0"/>
              </a:rPr>
              <a:t>Failure to contact or call to testify twenty character witnesses is ineffective assistance.</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Milburn v. State</a:t>
            </a:r>
            <a:r>
              <a:rPr lang="en-US" sz="2400" b="1" dirty="0">
                <a:solidFill>
                  <a:schemeClr val="accent1"/>
                </a:solidFill>
                <a:latin typeface="Bookman Old Style" pitchFamily="18" charset="0"/>
                <a:cs typeface="Times New Roman" pitchFamily="18" charset="0"/>
              </a:rPr>
              <a:t>, 15 S.W.3d 267</a:t>
            </a:r>
          </a:p>
          <a:p>
            <a:pPr marL="118872" indent="0" algn="ctr">
              <a:buNone/>
            </a:pPr>
            <a:r>
              <a:rPr lang="en-US" sz="2400" b="1" dirty="0">
                <a:solidFill>
                  <a:schemeClr val="accent1"/>
                </a:solidFill>
                <a:latin typeface="Bookman Old Style" pitchFamily="18" charset="0"/>
                <a:cs typeface="Times New Roman" pitchFamily="18" charset="0"/>
              </a:rPr>
              <a:t>(Tex. App. – Houston [14</a:t>
            </a:r>
            <a:r>
              <a:rPr lang="en-US" sz="2400" b="1" baseline="30000" dirty="0">
                <a:solidFill>
                  <a:schemeClr val="accent1"/>
                </a:solidFill>
                <a:latin typeface="Bookman Old Style" pitchFamily="18" charset="0"/>
                <a:cs typeface="Times New Roman" pitchFamily="18" charset="0"/>
              </a:rPr>
              <a:t>th</a:t>
            </a:r>
            <a:r>
              <a:rPr lang="en-US" sz="2400" b="1" dirty="0">
                <a:solidFill>
                  <a:schemeClr val="accent1"/>
                </a:solidFill>
                <a:latin typeface="Bookman Old Style" pitchFamily="18" charset="0"/>
                <a:cs typeface="Times New Roman" pitchFamily="18" charset="0"/>
              </a:rPr>
              <a:t> Dist.] 2000, </a:t>
            </a:r>
            <a:r>
              <a:rPr lang="en-US" sz="2400" b="1" i="1" dirty="0">
                <a:solidFill>
                  <a:schemeClr val="accent1"/>
                </a:solidFill>
                <a:latin typeface="Bookman Old Style" pitchFamily="18" charset="0"/>
                <a:cs typeface="Times New Roman" pitchFamily="18" charset="0"/>
              </a:rPr>
              <a:t>pet. ref’d.</a:t>
            </a:r>
            <a:r>
              <a:rPr lang="en-US" sz="2400" b="1" dirty="0">
                <a:solidFill>
                  <a:schemeClr val="accent1"/>
                </a:solidFill>
                <a:latin typeface="Bookman Old Style" pitchFamily="18" charset="0"/>
                <a:cs typeface="Times New Roman" pitchFamily="18" charset="0"/>
              </a:rPr>
              <a:t>)</a:t>
            </a:r>
          </a:p>
        </p:txBody>
      </p:sp>
    </p:spTree>
    <p:extLst>
      <p:ext uri="{BB962C8B-B14F-4D97-AF65-F5344CB8AC3E}">
        <p14:creationId xmlns:p14="http://schemas.microsoft.com/office/powerpoint/2010/main" val="4101176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PUNISHMENT PHASE INEFFECTIVENESS</a:t>
            </a:r>
          </a:p>
        </p:txBody>
      </p:sp>
      <p:sp>
        <p:nvSpPr>
          <p:cNvPr id="3" name="Content Placeholder 2"/>
          <p:cNvSpPr>
            <a:spLocks noGrp="1"/>
          </p:cNvSpPr>
          <p:nvPr>
            <p:ph idx="1"/>
          </p:nvPr>
        </p:nvSpPr>
        <p:spPr>
          <a:xfrm>
            <a:off x="457200" y="1676400"/>
            <a:ext cx="8229600" cy="4648200"/>
          </a:xfrm>
        </p:spPr>
        <p:txBody>
          <a:bodyPr>
            <a:noAutofit/>
          </a:bodyPr>
          <a:lstStyle/>
          <a:p>
            <a:pPr marL="118872" indent="0" algn="just">
              <a:buNone/>
            </a:pPr>
            <a:r>
              <a:rPr lang="en-US" sz="2800" b="1" dirty="0">
                <a:solidFill>
                  <a:schemeClr val="accent1"/>
                </a:solidFill>
                <a:latin typeface="Bookman Old Style" pitchFamily="18" charset="0"/>
                <a:cs typeface="Times New Roman" pitchFamily="18" charset="0"/>
              </a:rPr>
              <a:t>Counsel ineffective for calling expert witness at sentencing phase of capital murder trial who testified that being black created an increased probability of future dangerousness.</a:t>
            </a:r>
          </a:p>
          <a:p>
            <a:pPr marL="118872" indent="0" algn="just">
              <a:buNone/>
            </a:pPr>
            <a:endParaRPr lang="en-US" sz="2800" b="1" dirty="0">
              <a:solidFill>
                <a:schemeClr val="accent1"/>
              </a:solidFill>
              <a:latin typeface="Bookman Old Style" pitchFamily="18" charset="0"/>
              <a:cs typeface="Times New Roman" pitchFamily="18" charset="0"/>
            </a:endParaRPr>
          </a:p>
          <a:p>
            <a:pPr marL="118872" indent="0" algn="ctr">
              <a:buNone/>
            </a:pPr>
            <a:r>
              <a:rPr lang="en-US" sz="2800" b="1" i="1" dirty="0">
                <a:solidFill>
                  <a:schemeClr val="accent1"/>
                </a:solidFill>
                <a:latin typeface="Bookman Old Style" pitchFamily="18" charset="0"/>
                <a:cs typeface="Times New Roman" pitchFamily="18" charset="0"/>
              </a:rPr>
              <a:t>Buck v. Davis</a:t>
            </a:r>
            <a:r>
              <a:rPr lang="en-US" sz="2800" b="1" dirty="0">
                <a:solidFill>
                  <a:schemeClr val="accent1"/>
                </a:solidFill>
                <a:latin typeface="Bookman Old Style" pitchFamily="18" charset="0"/>
                <a:cs typeface="Times New Roman" pitchFamily="18" charset="0"/>
              </a:rPr>
              <a:t>, 137 S.Ct. 759 (2017)</a:t>
            </a:r>
          </a:p>
          <a:p>
            <a:pPr marL="118872" indent="0" algn="ctr">
              <a:buNone/>
            </a:pPr>
            <a:endParaRPr lang="en-US" sz="2800" b="1" dirty="0">
              <a:solidFill>
                <a:schemeClr val="accent1"/>
              </a:solidFill>
              <a:latin typeface="Bookman Old Style" pitchFamily="18" charset="0"/>
              <a:cs typeface="Times New Roman" pitchFamily="18" charset="0"/>
            </a:endParaRPr>
          </a:p>
          <a:p>
            <a:pPr marL="118872" indent="0" algn="just">
              <a:buNone/>
            </a:pPr>
            <a:endParaRPr lang="en-US" sz="2800" b="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377422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PUNISHMENT PHASE INEFFECTIVENESS</a:t>
            </a:r>
          </a:p>
        </p:txBody>
      </p:sp>
      <p:sp>
        <p:nvSpPr>
          <p:cNvPr id="3" name="Content Placeholder 2"/>
          <p:cNvSpPr>
            <a:spLocks noGrp="1"/>
          </p:cNvSpPr>
          <p:nvPr>
            <p:ph idx="1"/>
          </p:nvPr>
        </p:nvSpPr>
        <p:spPr>
          <a:xfrm>
            <a:off x="457200" y="1676400"/>
            <a:ext cx="8229600" cy="4648200"/>
          </a:xfrm>
        </p:spPr>
        <p:txBody>
          <a:bodyPr>
            <a:noAutofit/>
          </a:bodyPr>
          <a:lstStyle/>
          <a:p>
            <a:pPr marL="118872" indent="0">
              <a:buNone/>
            </a:pPr>
            <a:r>
              <a:rPr lang="en-US" sz="2800" b="1" dirty="0">
                <a:solidFill>
                  <a:schemeClr val="accent1"/>
                </a:solidFill>
                <a:latin typeface="Bookman Old Style" pitchFamily="18" charset="0"/>
                <a:cs typeface="Times New Roman" pitchFamily="18" charset="0"/>
              </a:rPr>
              <a:t>Failure to object during punishment phase to testimony by DEA agent on dangers and societal costs of methamphetamine and prosecutor’s closing argument about “people” bringing in the drug to “poison” the county’s children constituted deficient performance.</a:t>
            </a:r>
          </a:p>
          <a:p>
            <a:pPr marL="118872" indent="0" algn="just">
              <a:buNone/>
            </a:pPr>
            <a:endParaRPr lang="en-US" sz="2800" b="1" dirty="0">
              <a:solidFill>
                <a:schemeClr val="accent1"/>
              </a:solidFill>
              <a:latin typeface="Bookman Old Style" pitchFamily="18" charset="0"/>
              <a:cs typeface="Times New Roman" pitchFamily="18" charset="0"/>
            </a:endParaRPr>
          </a:p>
          <a:p>
            <a:pPr marL="118872" indent="0" algn="ctr">
              <a:buNone/>
            </a:pPr>
            <a:r>
              <a:rPr lang="en-US" sz="2800" b="1" i="1" dirty="0">
                <a:solidFill>
                  <a:schemeClr val="accent1"/>
                </a:solidFill>
                <a:latin typeface="Bookman Old Style" pitchFamily="18" charset="0"/>
                <a:cs typeface="Times New Roman" pitchFamily="18" charset="0"/>
              </a:rPr>
              <a:t>Ex parte Lane</a:t>
            </a:r>
            <a:r>
              <a:rPr lang="en-US" sz="2800" b="1" dirty="0">
                <a:solidFill>
                  <a:schemeClr val="accent1"/>
                </a:solidFill>
                <a:latin typeface="Bookman Old Style" pitchFamily="18" charset="0"/>
                <a:cs typeface="Times New Roman" pitchFamily="18" charset="0"/>
              </a:rPr>
              <a:t>, 303 S.W.3d 702</a:t>
            </a:r>
          </a:p>
          <a:p>
            <a:pPr marL="118872" indent="0" algn="ctr">
              <a:buNone/>
            </a:pPr>
            <a:r>
              <a:rPr lang="en-US" sz="2800" b="1" dirty="0">
                <a:solidFill>
                  <a:schemeClr val="accent1"/>
                </a:solidFill>
                <a:latin typeface="Bookman Old Style" pitchFamily="18" charset="0"/>
                <a:cs typeface="Times New Roman" pitchFamily="18" charset="0"/>
              </a:rPr>
              <a:t>(Tex. Crim. App. 2009)</a:t>
            </a:r>
          </a:p>
          <a:p>
            <a:pPr marL="118872" indent="0" algn="ctr">
              <a:buNone/>
            </a:pPr>
            <a:endParaRPr lang="en-US" sz="2800" b="1" dirty="0">
              <a:solidFill>
                <a:schemeClr val="accent1"/>
              </a:solidFill>
              <a:latin typeface="Bookman Old Style" pitchFamily="18" charset="0"/>
              <a:cs typeface="Times New Roman" pitchFamily="18" charset="0"/>
            </a:endParaRPr>
          </a:p>
          <a:p>
            <a:pPr marL="118872" indent="0" algn="just">
              <a:buNone/>
            </a:pPr>
            <a:endParaRPr lang="en-US" sz="2800" b="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2399705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PUNISHMENT PHASE INEFFECTIVENESS</a:t>
            </a:r>
          </a:p>
        </p:txBody>
      </p:sp>
      <p:sp>
        <p:nvSpPr>
          <p:cNvPr id="3" name="Content Placeholder 2"/>
          <p:cNvSpPr>
            <a:spLocks noGrp="1"/>
          </p:cNvSpPr>
          <p:nvPr>
            <p:ph idx="1"/>
          </p:nvPr>
        </p:nvSpPr>
        <p:spPr>
          <a:xfrm>
            <a:off x="457200" y="1676400"/>
            <a:ext cx="8229600" cy="4648200"/>
          </a:xfrm>
        </p:spPr>
        <p:txBody>
          <a:bodyPr>
            <a:noAutofit/>
          </a:bodyPr>
          <a:lstStyle/>
          <a:p>
            <a:pPr marL="118872" indent="0" algn="just">
              <a:buNone/>
            </a:pPr>
            <a:r>
              <a:rPr lang="en-US" sz="2800" b="1" dirty="0">
                <a:solidFill>
                  <a:schemeClr val="accent1"/>
                </a:solidFill>
                <a:latin typeface="Bookman Old Style" pitchFamily="18" charset="0"/>
                <a:cs typeface="Times New Roman" pitchFamily="18" charset="0"/>
              </a:rPr>
              <a:t>Failure of counsel to discover evidence showing that the defendant was not at the scene of a crime used  as an extraneous offense at punishment phase constitutes ineffective assistance of counsel.</a:t>
            </a:r>
          </a:p>
          <a:p>
            <a:pPr marL="118872" indent="0" algn="just">
              <a:buNone/>
            </a:pPr>
            <a:endParaRPr lang="en-US" sz="2800" b="1" dirty="0">
              <a:solidFill>
                <a:schemeClr val="accent1"/>
              </a:solidFill>
              <a:latin typeface="Bookman Old Style" pitchFamily="18" charset="0"/>
              <a:cs typeface="Times New Roman" pitchFamily="18" charset="0"/>
            </a:endParaRPr>
          </a:p>
          <a:p>
            <a:pPr marL="118872" indent="0" algn="ctr">
              <a:buNone/>
            </a:pPr>
            <a:r>
              <a:rPr lang="en-US" sz="2800" b="1" i="1" dirty="0">
                <a:solidFill>
                  <a:schemeClr val="accent1"/>
                </a:solidFill>
                <a:latin typeface="Bookman Old Style" pitchFamily="18" charset="0"/>
                <a:cs typeface="Times New Roman" pitchFamily="18" charset="0"/>
              </a:rPr>
              <a:t>Ex parte Rogers, </a:t>
            </a:r>
            <a:r>
              <a:rPr lang="en-US" sz="2800" b="1" dirty="0">
                <a:solidFill>
                  <a:schemeClr val="accent1"/>
                </a:solidFill>
                <a:latin typeface="Bookman Old Style" pitchFamily="18" charset="0"/>
                <a:cs typeface="Times New Roman" pitchFamily="18" charset="0"/>
              </a:rPr>
              <a:t>369 S.W.3d 858</a:t>
            </a:r>
          </a:p>
          <a:p>
            <a:pPr marL="118872" indent="0" algn="ctr">
              <a:buNone/>
            </a:pPr>
            <a:r>
              <a:rPr lang="en-US" sz="2800" b="1" dirty="0">
                <a:solidFill>
                  <a:schemeClr val="accent1"/>
                </a:solidFill>
                <a:latin typeface="Bookman Old Style" pitchFamily="18" charset="0"/>
                <a:cs typeface="Times New Roman" pitchFamily="18" charset="0"/>
              </a:rPr>
              <a:t>(Tex. Crim. App. 2012)</a:t>
            </a:r>
          </a:p>
          <a:p>
            <a:pPr marL="118872" indent="0" algn="ctr">
              <a:buNone/>
            </a:pPr>
            <a:endParaRPr lang="en-US" sz="2800" b="1" dirty="0">
              <a:solidFill>
                <a:schemeClr val="accent1"/>
              </a:solidFill>
              <a:latin typeface="Bookman Old Style" pitchFamily="18" charset="0"/>
              <a:cs typeface="Times New Roman" pitchFamily="18" charset="0"/>
            </a:endParaRPr>
          </a:p>
          <a:p>
            <a:pPr marL="118872" indent="0" algn="just">
              <a:buNone/>
            </a:pPr>
            <a:endParaRPr lang="en-US" sz="2800" b="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3888421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PUNISHMENT PHASE INEFFECTIVENESS</a:t>
            </a:r>
          </a:p>
        </p:txBody>
      </p:sp>
      <p:sp>
        <p:nvSpPr>
          <p:cNvPr id="3" name="Content Placeholder 2"/>
          <p:cNvSpPr>
            <a:spLocks noGrp="1"/>
          </p:cNvSpPr>
          <p:nvPr>
            <p:ph idx="1"/>
          </p:nvPr>
        </p:nvSpPr>
        <p:spPr>
          <a:xfrm>
            <a:off x="457200" y="1524000"/>
            <a:ext cx="8229600" cy="4876800"/>
          </a:xfrm>
        </p:spPr>
        <p:txBody>
          <a:bodyPr>
            <a:noAutofit/>
          </a:bodyPr>
          <a:lstStyle/>
          <a:p>
            <a:pPr marL="118872" indent="0" algn="just">
              <a:buNone/>
            </a:pPr>
            <a:r>
              <a:rPr lang="en-US" sz="2800" b="1" dirty="0">
                <a:solidFill>
                  <a:schemeClr val="accent1"/>
                </a:solidFill>
                <a:latin typeface="Bookman Old Style" pitchFamily="18" charset="0"/>
                <a:cs typeface="Times New Roman" pitchFamily="18" charset="0"/>
              </a:rPr>
              <a:t>Trial counsel’s failure to investigate and discover defendant’s mental health history prejudiced defendant at penalty phase of trial; there was reasonable probability of less severe sentence; substantial mitigating evidence was available.</a:t>
            </a:r>
          </a:p>
          <a:p>
            <a:pPr marL="118872" indent="0" algn="just">
              <a:buNone/>
            </a:pPr>
            <a:endParaRPr lang="en-US" sz="2800" b="1" dirty="0">
              <a:solidFill>
                <a:schemeClr val="accent1"/>
              </a:solidFill>
              <a:latin typeface="Bookman Old Style" pitchFamily="18" charset="0"/>
              <a:cs typeface="Times New Roman" pitchFamily="18" charset="0"/>
            </a:endParaRPr>
          </a:p>
          <a:p>
            <a:pPr marL="118872" indent="0" algn="ctr">
              <a:buNone/>
            </a:pPr>
            <a:r>
              <a:rPr lang="en-US" sz="2800" b="1" i="1" dirty="0">
                <a:solidFill>
                  <a:schemeClr val="accent1"/>
                </a:solidFill>
                <a:latin typeface="Bookman Old Style" pitchFamily="18" charset="0"/>
                <a:cs typeface="Times New Roman" pitchFamily="18" charset="0"/>
              </a:rPr>
              <a:t>Lampkin v. State</a:t>
            </a:r>
            <a:r>
              <a:rPr lang="en-US" sz="2800" b="1" dirty="0">
                <a:solidFill>
                  <a:schemeClr val="accent1"/>
                </a:solidFill>
                <a:latin typeface="Bookman Old Style" pitchFamily="18" charset="0"/>
                <a:cs typeface="Times New Roman" pitchFamily="18" charset="0"/>
              </a:rPr>
              <a:t>, 470 S.W.3d 876 </a:t>
            </a:r>
          </a:p>
          <a:p>
            <a:pPr marL="118872" indent="0" algn="ctr">
              <a:buNone/>
            </a:pPr>
            <a:r>
              <a:rPr lang="en-US" sz="2800" b="1" dirty="0">
                <a:solidFill>
                  <a:schemeClr val="accent1"/>
                </a:solidFill>
                <a:latin typeface="Bookman Old Style" pitchFamily="18" charset="0"/>
                <a:cs typeface="Times New Roman" pitchFamily="18" charset="0"/>
              </a:rPr>
              <a:t>(Tex. App. – Texarkana 2015, </a:t>
            </a:r>
            <a:r>
              <a:rPr lang="en-US" sz="2800" b="1" i="1" dirty="0">
                <a:solidFill>
                  <a:schemeClr val="accent1"/>
                </a:solidFill>
                <a:latin typeface="Bookman Old Style" pitchFamily="18" charset="0"/>
                <a:cs typeface="Times New Roman" pitchFamily="18" charset="0"/>
              </a:rPr>
              <a:t>pet. ref’d</a:t>
            </a:r>
            <a:r>
              <a:rPr lang="en-US" sz="2800" b="1" dirty="0">
                <a:solidFill>
                  <a:schemeClr val="accent1"/>
                </a:solidFill>
                <a:latin typeface="Bookman Old Style" pitchFamily="18" charset="0"/>
                <a:cs typeface="Times New Roman" pitchFamily="18" charset="0"/>
              </a:rPr>
              <a:t>)</a:t>
            </a:r>
          </a:p>
          <a:p>
            <a:pPr marL="118872" indent="0" algn="ctr">
              <a:buNone/>
            </a:pPr>
            <a:endParaRPr lang="en-US" sz="2400" b="1" dirty="0">
              <a:solidFill>
                <a:schemeClr val="accent1"/>
              </a:solidFill>
              <a:latin typeface="Bookman Old Style" pitchFamily="18" charset="0"/>
              <a:cs typeface="Times New Roman" pitchFamily="18" charset="0"/>
            </a:endParaRPr>
          </a:p>
          <a:p>
            <a:pPr marL="118872" indent="0" algn="just">
              <a:buNone/>
            </a:pPr>
            <a:endParaRPr lang="en-US" sz="2000" b="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412367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1438"/>
            <a:ext cx="8382000" cy="1143000"/>
          </a:xfrm>
        </p:spPr>
        <p:txBody>
          <a:bodyPr>
            <a:noAutofit/>
          </a:bodyPr>
          <a:lstStyle/>
          <a:p>
            <a:pPr algn="ctr"/>
            <a:r>
              <a:rPr lang="en-US" sz="4000"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DEFICIENT PERFORMANCE</a:t>
            </a:r>
            <a:endParaRPr lang="en-US" sz="4000"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57200" y="1828800"/>
            <a:ext cx="8077200" cy="4191000"/>
          </a:xfrm>
        </p:spPr>
        <p:txBody>
          <a:bodyPr>
            <a:noAutofit/>
          </a:bodyPr>
          <a:lstStyle/>
          <a:p>
            <a:pPr marL="118872" indent="0">
              <a:buNone/>
            </a:pPr>
            <a:r>
              <a:rPr lang="en-US" sz="2750" b="1" dirty="0">
                <a:solidFill>
                  <a:schemeClr val="accent1"/>
                </a:solidFill>
                <a:latin typeface="Bookman Old Style" pitchFamily="18" charset="0"/>
                <a:cs typeface="Times New Roman" pitchFamily="18" charset="0"/>
              </a:rPr>
              <a:t>An appellate court “must indulge a strong presumption that counsel’s conduct [fell] within the wide range of reasonable professional assistance; that is, the [appellant] must overcome the presumption that under the circumstances, the challenged action might be considered sound trial strategy.”</a:t>
            </a:r>
          </a:p>
          <a:p>
            <a:pPr marL="118872" indent="0" algn="just">
              <a:buNone/>
            </a:pPr>
            <a:endParaRPr lang="en-US" sz="2750" b="1" dirty="0">
              <a:solidFill>
                <a:schemeClr val="accent1"/>
              </a:solidFill>
              <a:latin typeface="Bookman Old Style" pitchFamily="18" charset="0"/>
              <a:cs typeface="Times New Roman" pitchFamily="18" charset="0"/>
            </a:endParaRPr>
          </a:p>
          <a:p>
            <a:pPr marL="118872" indent="0" algn="ctr">
              <a:buNone/>
            </a:pPr>
            <a:r>
              <a:rPr lang="en-US" sz="2750" b="1" i="1" dirty="0">
                <a:solidFill>
                  <a:schemeClr val="accent1"/>
                </a:solidFill>
                <a:latin typeface="Bookman Old Style" pitchFamily="18" charset="0"/>
                <a:cs typeface="Times New Roman" pitchFamily="18" charset="0"/>
              </a:rPr>
              <a:t>Strickland</a:t>
            </a:r>
            <a:r>
              <a:rPr lang="en-US" sz="2750" b="1" dirty="0">
                <a:solidFill>
                  <a:schemeClr val="accent1"/>
                </a:solidFill>
                <a:latin typeface="Bookman Old Style" pitchFamily="18" charset="0"/>
                <a:cs typeface="Times New Roman" pitchFamily="18" charset="0"/>
              </a:rPr>
              <a:t>, 466 U.S. at 689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INEFFECTIVENESS ON MOTION FOR NEW TRIAL</a:t>
            </a:r>
          </a:p>
        </p:txBody>
      </p:sp>
      <p:sp>
        <p:nvSpPr>
          <p:cNvPr id="3" name="Content Placeholder 2"/>
          <p:cNvSpPr>
            <a:spLocks noGrp="1"/>
          </p:cNvSpPr>
          <p:nvPr>
            <p:ph idx="1"/>
          </p:nvPr>
        </p:nvSpPr>
        <p:spPr>
          <a:xfrm>
            <a:off x="457200" y="1676400"/>
            <a:ext cx="8229600" cy="4648200"/>
          </a:xfrm>
        </p:spPr>
        <p:txBody>
          <a:bodyPr>
            <a:noAutofit/>
          </a:bodyPr>
          <a:lstStyle/>
          <a:p>
            <a:pPr marL="118872" indent="0" algn="just">
              <a:buNone/>
            </a:pPr>
            <a:r>
              <a:rPr lang="en-US" sz="2400" b="1" dirty="0">
                <a:solidFill>
                  <a:schemeClr val="accent1"/>
                </a:solidFill>
                <a:latin typeface="Bookman Old Style" pitchFamily="18" charset="0"/>
                <a:cs typeface="Times New Roman" pitchFamily="18" charset="0"/>
              </a:rPr>
              <a:t>Rights to effective assistance applies at Motion for New Trial.</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Cooks v. State</a:t>
            </a:r>
            <a:r>
              <a:rPr lang="en-US" sz="2400" b="1" dirty="0">
                <a:solidFill>
                  <a:schemeClr val="accent1"/>
                </a:solidFill>
                <a:latin typeface="Bookman Old Style" pitchFamily="18" charset="0"/>
                <a:cs typeface="Times New Roman" pitchFamily="18" charset="0"/>
              </a:rPr>
              <a:t>, 240 S.W.3d 906</a:t>
            </a:r>
          </a:p>
          <a:p>
            <a:pPr marL="118872" indent="0" algn="ctr">
              <a:buNone/>
            </a:pPr>
            <a:r>
              <a:rPr lang="en-US" sz="2400" b="1" dirty="0">
                <a:solidFill>
                  <a:schemeClr val="accent1"/>
                </a:solidFill>
                <a:latin typeface="Bookman Old Style" pitchFamily="18" charset="0"/>
                <a:cs typeface="Times New Roman" pitchFamily="18" charset="0"/>
              </a:rPr>
              <a:t>(Tex. Crim. App. 2007)</a:t>
            </a:r>
          </a:p>
          <a:p>
            <a:pPr marL="118872" indent="0" algn="ctr">
              <a:buNone/>
            </a:pPr>
            <a:endParaRPr lang="en-US" sz="2400" b="1" dirty="0">
              <a:solidFill>
                <a:schemeClr val="accent1"/>
              </a:solidFill>
              <a:latin typeface="Bookman Old Style" pitchFamily="18" charset="0"/>
              <a:cs typeface="Times New Roman" pitchFamily="18" charset="0"/>
            </a:endParaRPr>
          </a:p>
          <a:p>
            <a:pPr marL="118872" indent="0" algn="just">
              <a:buNone/>
            </a:pPr>
            <a:r>
              <a:rPr lang="en-US" sz="2400" b="1" dirty="0">
                <a:solidFill>
                  <a:schemeClr val="accent1"/>
                </a:solidFill>
                <a:latin typeface="Bookman Old Style" pitchFamily="18" charset="0"/>
                <a:cs typeface="Times New Roman" pitchFamily="18" charset="0"/>
              </a:rPr>
              <a:t>To prove harm, must present a “facially plausible” claim that could have been argued in Motion for New Trial but was not.</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Cooks</a:t>
            </a:r>
            <a:r>
              <a:rPr lang="en-US" sz="2400" b="1" dirty="0">
                <a:solidFill>
                  <a:schemeClr val="accent1"/>
                </a:solidFill>
                <a:latin typeface="Bookman Old Style" pitchFamily="18" charset="0"/>
                <a:cs typeface="Times New Roman" pitchFamily="18" charset="0"/>
              </a:rPr>
              <a:t>, 240 S.W.3d at 912</a:t>
            </a:r>
            <a:endParaRPr lang="en-US" sz="2400" b="1" i="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2933916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INEFFECTIVENESS ON APPEAL</a:t>
            </a:r>
          </a:p>
        </p:txBody>
      </p:sp>
      <p:sp>
        <p:nvSpPr>
          <p:cNvPr id="3" name="Content Placeholder 2"/>
          <p:cNvSpPr>
            <a:spLocks noGrp="1"/>
          </p:cNvSpPr>
          <p:nvPr>
            <p:ph idx="1"/>
          </p:nvPr>
        </p:nvSpPr>
        <p:spPr>
          <a:xfrm>
            <a:off x="457200" y="1676400"/>
            <a:ext cx="8229600" cy="4648200"/>
          </a:xfrm>
        </p:spPr>
        <p:txBody>
          <a:bodyPr>
            <a:noAutofit/>
          </a:bodyPr>
          <a:lstStyle/>
          <a:p>
            <a:pPr marL="118872" indent="0" algn="just">
              <a:buNone/>
            </a:pPr>
            <a:r>
              <a:rPr lang="en-US" sz="2400" b="1" dirty="0">
                <a:solidFill>
                  <a:schemeClr val="accent1"/>
                </a:solidFill>
                <a:latin typeface="Bookman Old Style" pitchFamily="18" charset="0"/>
                <a:cs typeface="Times New Roman" pitchFamily="18" charset="0"/>
              </a:rPr>
              <a:t>To obtain relief in the form of a new direct appeal on a claim of ineffective assistance of appellate counsel, a habeas applicant must show that (1) counsel’s decision not to raise a particular point of error was objectively unreasonable, and (2) there is a reasonable probability that, but for counsel’s failure to raise that particular issue, he would have prevailed on appeal.</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Ex parte Flores</a:t>
            </a:r>
            <a:r>
              <a:rPr lang="en-US" sz="2400" b="1" dirty="0">
                <a:solidFill>
                  <a:schemeClr val="accent1"/>
                </a:solidFill>
                <a:latin typeface="Bookman Old Style" pitchFamily="18" charset="0"/>
                <a:cs typeface="Times New Roman" pitchFamily="18" charset="0"/>
              </a:rPr>
              <a:t>, 387 S.W.3d 626 </a:t>
            </a:r>
          </a:p>
          <a:p>
            <a:pPr marL="118872" indent="0" algn="ctr">
              <a:buNone/>
            </a:pPr>
            <a:r>
              <a:rPr lang="en-US" sz="2400" b="1" dirty="0">
                <a:solidFill>
                  <a:schemeClr val="accent1"/>
                </a:solidFill>
                <a:latin typeface="Bookman Old Style" pitchFamily="18" charset="0"/>
                <a:cs typeface="Times New Roman" pitchFamily="18" charset="0"/>
              </a:rPr>
              <a:t>(Tex. Crim. App. 2012)</a:t>
            </a:r>
            <a:endParaRPr lang="en-US" sz="2400" b="1" i="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1246713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INEFFECTIVENESS ON APPEAL</a:t>
            </a:r>
          </a:p>
        </p:txBody>
      </p:sp>
      <p:sp>
        <p:nvSpPr>
          <p:cNvPr id="3" name="Content Placeholder 2"/>
          <p:cNvSpPr>
            <a:spLocks noGrp="1"/>
          </p:cNvSpPr>
          <p:nvPr>
            <p:ph idx="1"/>
          </p:nvPr>
        </p:nvSpPr>
        <p:spPr>
          <a:xfrm>
            <a:off x="457200" y="1676400"/>
            <a:ext cx="8229600" cy="4648200"/>
          </a:xfrm>
        </p:spPr>
        <p:txBody>
          <a:bodyPr>
            <a:noAutofit/>
          </a:bodyPr>
          <a:lstStyle/>
          <a:p>
            <a:pPr marL="118872" indent="0" algn="just">
              <a:buNone/>
            </a:pPr>
            <a:r>
              <a:rPr lang="en-US" sz="2400" b="1" dirty="0">
                <a:solidFill>
                  <a:schemeClr val="accent1"/>
                </a:solidFill>
                <a:latin typeface="Bookman Old Style" pitchFamily="18" charset="0"/>
                <a:cs typeface="Times New Roman" pitchFamily="18" charset="0"/>
              </a:rPr>
              <a:t>An attorney need not advance every argument, regardless of merit, urged by appellant, but if appellate counsel fails to raise a claim that has indisputable merit under well-settled law and would necessarily result in reversible error, appellate counsel is ineffective for failing to raise it.</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Ex parte Flores</a:t>
            </a:r>
            <a:r>
              <a:rPr lang="en-US" sz="2400" b="1" dirty="0">
                <a:solidFill>
                  <a:schemeClr val="accent1"/>
                </a:solidFill>
                <a:latin typeface="Bookman Old Style" pitchFamily="18" charset="0"/>
                <a:cs typeface="Times New Roman" pitchFamily="18" charset="0"/>
              </a:rPr>
              <a:t>, 387 S.W.3d 626 </a:t>
            </a:r>
          </a:p>
          <a:p>
            <a:pPr marL="118872" indent="0" algn="ctr">
              <a:buNone/>
            </a:pPr>
            <a:r>
              <a:rPr lang="en-US" sz="2400" b="1" dirty="0">
                <a:solidFill>
                  <a:schemeClr val="accent1"/>
                </a:solidFill>
                <a:latin typeface="Bookman Old Style" pitchFamily="18" charset="0"/>
                <a:cs typeface="Times New Roman" pitchFamily="18" charset="0"/>
              </a:rPr>
              <a:t>(Tex. Crim. App. 2012)</a:t>
            </a:r>
            <a:endParaRPr lang="en-US" sz="2400" b="1" i="1" dirty="0">
              <a:solidFill>
                <a:schemeClr val="accent1"/>
              </a:solidFill>
              <a:latin typeface="Bookman Old Style" pitchFamily="18" charset="0"/>
              <a:cs typeface="Times New Roman" pitchFamily="18" charset="0"/>
            </a:endParaRPr>
          </a:p>
        </p:txBody>
      </p:sp>
    </p:spTree>
    <p:extLst>
      <p:ext uri="{BB962C8B-B14F-4D97-AF65-F5344CB8AC3E}">
        <p14:creationId xmlns:p14="http://schemas.microsoft.com/office/powerpoint/2010/main" val="840825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EGREGIOUS CONDUCT BY COUNSEL</a:t>
            </a:r>
            <a:endPar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57200" y="1459962"/>
            <a:ext cx="8229600" cy="4648200"/>
          </a:xfrm>
        </p:spPr>
        <p:txBody>
          <a:bodyPr>
            <a:noAutofit/>
          </a:bodyPr>
          <a:lstStyle/>
          <a:p>
            <a:pPr marL="118872" indent="0" algn="just">
              <a:buNone/>
            </a:pPr>
            <a:r>
              <a:rPr lang="en-US" sz="2400" b="1" dirty="0">
                <a:solidFill>
                  <a:schemeClr val="accent1"/>
                </a:solidFill>
                <a:latin typeface="Bookman Old Style" pitchFamily="18" charset="0"/>
                <a:cs typeface="Times New Roman" pitchFamily="18" charset="0"/>
              </a:rPr>
              <a:t>Counsel had actual conflict of interest.  Trial counsel was engaged in a coercive sexual relationship with Applicant; trial counsel had access to and control over Applicant’s case; trial counsel had a political, financial, and personal interest which colored his representation of Applicant.  The Court finds that this actual conflict of interest violated Applicant’s Sixth Amendment rights.</a:t>
            </a:r>
          </a:p>
          <a:p>
            <a:pPr marL="118872" indent="0" algn="just">
              <a:buNone/>
            </a:pPr>
            <a:endParaRPr lang="en-US" sz="2400" b="1" dirty="0">
              <a:solidFill>
                <a:schemeClr val="accent1"/>
              </a:solidFill>
              <a:latin typeface="Bookman Old Style" pitchFamily="18" charset="0"/>
              <a:cs typeface="Times New Roman" pitchFamily="18" charset="0"/>
            </a:endParaRPr>
          </a:p>
          <a:p>
            <a:pPr marL="118872" indent="0" algn="ctr">
              <a:buNone/>
            </a:pPr>
            <a:r>
              <a:rPr lang="en-US" sz="2400" b="1" i="1" dirty="0">
                <a:solidFill>
                  <a:schemeClr val="accent1"/>
                </a:solidFill>
                <a:latin typeface="Bookman Old Style" pitchFamily="18" charset="0"/>
                <a:cs typeface="Times New Roman" pitchFamily="18" charset="0"/>
              </a:rPr>
              <a:t>Ex Parte Sanchez</a:t>
            </a:r>
            <a:r>
              <a:rPr lang="en-US" sz="2400" b="1" dirty="0">
                <a:solidFill>
                  <a:schemeClr val="accent1"/>
                </a:solidFill>
                <a:latin typeface="Bookman Old Style" pitchFamily="18" charset="0"/>
                <a:cs typeface="Times New Roman" pitchFamily="18" charset="0"/>
              </a:rPr>
              <a:t>, No. </a:t>
            </a:r>
            <a:r>
              <a:rPr lang="en-US" sz="2400" b="1" dirty="0" err="1">
                <a:solidFill>
                  <a:schemeClr val="accent1"/>
                </a:solidFill>
                <a:latin typeface="Bookman Old Style" pitchFamily="18" charset="0"/>
                <a:cs typeface="Times New Roman" pitchFamily="18" charset="0"/>
              </a:rPr>
              <a:t>WR</a:t>
            </a:r>
            <a:r>
              <a:rPr lang="en-US" sz="2400" b="1" dirty="0">
                <a:solidFill>
                  <a:schemeClr val="accent1"/>
                </a:solidFill>
                <a:latin typeface="Bookman Old Style" pitchFamily="18" charset="0"/>
                <a:cs typeface="Times New Roman" pitchFamily="18" charset="0"/>
              </a:rPr>
              <a:t>-84,238-01, </a:t>
            </a:r>
          </a:p>
          <a:p>
            <a:pPr marL="118872" indent="0" algn="ctr">
              <a:buNone/>
            </a:pPr>
            <a:r>
              <a:rPr lang="en-US" sz="2400" b="1" dirty="0">
                <a:solidFill>
                  <a:schemeClr val="accent1"/>
                </a:solidFill>
                <a:latin typeface="Bookman Old Style" pitchFamily="18" charset="0"/>
                <a:cs typeface="Times New Roman" pitchFamily="18" charset="0"/>
              </a:rPr>
              <a:t>2017 WL 3380147</a:t>
            </a:r>
          </a:p>
          <a:p>
            <a:pPr marL="118872" indent="0" algn="ctr">
              <a:buNone/>
            </a:pPr>
            <a:r>
              <a:rPr lang="en-US" sz="2400" b="1" dirty="0">
                <a:solidFill>
                  <a:schemeClr val="accent1"/>
                </a:solidFill>
                <a:latin typeface="Bookman Old Style" pitchFamily="18" charset="0"/>
                <a:cs typeface="Times New Roman" pitchFamily="18" charset="0"/>
              </a:rPr>
              <a:t>(Tex. Crim. App. 2017)</a:t>
            </a:r>
          </a:p>
        </p:txBody>
      </p:sp>
    </p:spTree>
    <p:extLst>
      <p:ext uri="{BB962C8B-B14F-4D97-AF65-F5344CB8AC3E}">
        <p14:creationId xmlns:p14="http://schemas.microsoft.com/office/powerpoint/2010/main" val="722970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lum bright="-6000" contrast="-4000"/>
          </a:blip>
          <a:srcRect/>
          <a:stretch>
            <a:fillRect/>
          </a:stretch>
        </p:blipFill>
        <p:spPr bwMode="auto">
          <a:xfrm rot="5400000">
            <a:off x="1638298" y="-114301"/>
            <a:ext cx="5943600" cy="6934201"/>
          </a:xfrm>
          <a:prstGeom prst="rect">
            <a:avLst/>
          </a:prstGeom>
          <a:noFill/>
          <a:ln w="9525">
            <a:noFill/>
            <a:miter lim="800000"/>
            <a:headEnd/>
            <a:tailEnd/>
          </a:ln>
          <a:effectLst>
            <a:innerShdw blurRad="63500" dist="50800" dir="16200000">
              <a:prstClr val="black">
                <a:alpha val="50000"/>
              </a:prstClr>
            </a:innerShdw>
          </a:effectLst>
        </p:spPr>
      </p:pic>
    </p:spTree>
    <p:extLst>
      <p:ext uri="{BB962C8B-B14F-4D97-AF65-F5344CB8AC3E}">
        <p14:creationId xmlns:p14="http://schemas.microsoft.com/office/powerpoint/2010/main" val="57410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DEFICIENT PERFORMANCE</a:t>
            </a:r>
            <a:endPar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3" name="Content Placeholder 2"/>
          <p:cNvSpPr>
            <a:spLocks noGrp="1"/>
          </p:cNvSpPr>
          <p:nvPr>
            <p:ph idx="1"/>
          </p:nvPr>
        </p:nvSpPr>
        <p:spPr>
          <a:xfrm>
            <a:off x="457200" y="2057400"/>
            <a:ext cx="8229600" cy="4343400"/>
          </a:xfrm>
        </p:spPr>
        <p:txBody>
          <a:bodyPr>
            <a:normAutofit fontScale="92500" lnSpcReduction="10000"/>
          </a:bodyPr>
          <a:lstStyle/>
          <a:p>
            <a:pPr marL="0" indent="0" algn="just">
              <a:buNone/>
            </a:pPr>
            <a:r>
              <a:rPr lang="en-US" sz="2800" b="1" dirty="0">
                <a:solidFill>
                  <a:schemeClr val="accent1"/>
                </a:solidFill>
                <a:latin typeface="Bookman Old Style" pitchFamily="18" charset="0"/>
              </a:rPr>
              <a:t>“In the absence of evidence of counsel’s reasons for challenged conduct, an appellate court ‘commonly will assume a strategic motivation if any can possibly be imagined and will not conclude the challenged conduct constituted deficient performance unless the conduct was so outrageous that no competent attorney would have engaged in it.”</a:t>
            </a:r>
          </a:p>
          <a:p>
            <a:pPr marL="0" indent="0" algn="just">
              <a:buNone/>
            </a:pPr>
            <a:endParaRPr lang="en-US" sz="2800" b="1" dirty="0">
              <a:solidFill>
                <a:schemeClr val="accent1"/>
              </a:solidFill>
              <a:latin typeface="Bookman Old Style" pitchFamily="18" charset="0"/>
            </a:endParaRPr>
          </a:p>
          <a:p>
            <a:pPr marL="0" indent="0" algn="ctr">
              <a:buNone/>
            </a:pPr>
            <a:r>
              <a:rPr lang="en-US" sz="2800" b="1" i="1" dirty="0">
                <a:solidFill>
                  <a:schemeClr val="accent1"/>
                </a:solidFill>
                <a:latin typeface="Bookman Old Style" pitchFamily="18" charset="0"/>
              </a:rPr>
              <a:t>Garcia v. State</a:t>
            </a:r>
            <a:r>
              <a:rPr lang="en-US" sz="2800" b="1" dirty="0">
                <a:solidFill>
                  <a:schemeClr val="accent1"/>
                </a:solidFill>
                <a:latin typeface="Bookman Old Style" pitchFamily="18" charset="0"/>
              </a:rPr>
              <a:t>, 57 S.W.3d 436 </a:t>
            </a:r>
          </a:p>
          <a:p>
            <a:pPr marL="0" indent="0" algn="ctr">
              <a:buNone/>
            </a:pPr>
            <a:r>
              <a:rPr lang="en-US" sz="2800" b="1" dirty="0">
                <a:solidFill>
                  <a:schemeClr val="accent1"/>
                </a:solidFill>
                <a:latin typeface="Bookman Old Style" pitchFamily="18" charset="0"/>
              </a:rPr>
              <a:t>(Tex. Crim. App. 2001)</a:t>
            </a:r>
            <a:endParaRPr lang="en-US" sz="2800" b="1" i="1" dirty="0">
              <a:solidFill>
                <a:schemeClr val="accent1"/>
              </a:solidFill>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TRIAL COUNSEL’S REASONS </a:t>
            </a:r>
            <a:endParaRPr lang="en-US" dirty="0">
              <a:solidFill>
                <a:schemeClr val="accent1"/>
              </a:solidFill>
              <a:latin typeface="Bookman Old Style" pitchFamily="18" charset="0"/>
            </a:endParaRPr>
          </a:p>
        </p:txBody>
      </p:sp>
      <p:sp>
        <p:nvSpPr>
          <p:cNvPr id="3" name="Content Placeholder 2"/>
          <p:cNvSpPr>
            <a:spLocks noGrp="1"/>
          </p:cNvSpPr>
          <p:nvPr>
            <p:ph idx="1"/>
          </p:nvPr>
        </p:nvSpPr>
        <p:spPr/>
        <p:txBody>
          <a:bodyPr/>
          <a:lstStyle/>
          <a:p>
            <a:pPr algn="just"/>
            <a:r>
              <a:rPr lang="en-US" b="1" dirty="0">
                <a:solidFill>
                  <a:schemeClr val="accent1"/>
                </a:solidFill>
                <a:latin typeface="Bookman Old Style" pitchFamily="18" charset="0"/>
                <a:cs typeface="Mongolian Baiti" pitchFamily="66" charset="0"/>
              </a:rPr>
              <a:t>Record must show why counsel took the actions that constitute ineffective assistance. </a:t>
            </a:r>
            <a:r>
              <a:rPr lang="en-US" b="1" i="1" dirty="0">
                <a:solidFill>
                  <a:schemeClr val="accent1"/>
                </a:solidFill>
                <a:latin typeface="Bookman Old Style" pitchFamily="18" charset="0"/>
                <a:cs typeface="Mongolian Baiti" pitchFamily="66" charset="0"/>
              </a:rPr>
              <a:t>Thompson v. State, </a:t>
            </a:r>
            <a:r>
              <a:rPr lang="en-US" b="1" dirty="0">
                <a:solidFill>
                  <a:schemeClr val="accent1"/>
                </a:solidFill>
                <a:latin typeface="Bookman Old Style" pitchFamily="18" charset="0"/>
                <a:cs typeface="Mongolian Baiti" pitchFamily="66" charset="0"/>
              </a:rPr>
              <a:t>9 S.W.3d 808 (Tex. Crim. App. 1999)</a:t>
            </a:r>
          </a:p>
          <a:p>
            <a:endParaRPr lang="en-US" b="1" dirty="0">
              <a:solidFill>
                <a:schemeClr val="accent1"/>
              </a:solidFill>
              <a:latin typeface="Bookman Old Style" pitchFamily="18" charset="0"/>
            </a:endParaRPr>
          </a:p>
          <a:p>
            <a:r>
              <a:rPr lang="en-US" b="1" dirty="0">
                <a:solidFill>
                  <a:schemeClr val="accent1"/>
                </a:solidFill>
                <a:latin typeface="Bookman Old Style" pitchFamily="18" charset="0"/>
                <a:cs typeface="Mongolian Baiti" pitchFamily="66" charset="0"/>
              </a:rPr>
              <a:t>Trial counsel must provide affidavit or testimony.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Mongolian Baiti" pitchFamily="66" charset="0"/>
              </a:rPr>
              <a:t>TRIAL COUNSEL’S REASONS </a:t>
            </a:r>
            <a:endParaRPr lang="en-US" dirty="0">
              <a:solidFill>
                <a:schemeClr val="accent1"/>
              </a:solidFill>
              <a:latin typeface="Bookman Old Style" pitchFamily="18" charset="0"/>
            </a:endParaRPr>
          </a:p>
        </p:txBody>
      </p:sp>
      <p:sp>
        <p:nvSpPr>
          <p:cNvPr id="3" name="Content Placeholder 2"/>
          <p:cNvSpPr>
            <a:spLocks noGrp="1"/>
          </p:cNvSpPr>
          <p:nvPr>
            <p:ph idx="1"/>
          </p:nvPr>
        </p:nvSpPr>
        <p:spPr/>
        <p:txBody>
          <a:bodyPr>
            <a:normAutofit fontScale="92500" lnSpcReduction="20000"/>
          </a:bodyPr>
          <a:lstStyle/>
          <a:p>
            <a:pPr marL="118872" indent="0">
              <a:buNone/>
            </a:pPr>
            <a:r>
              <a:rPr lang="en-US" b="1" dirty="0">
                <a:solidFill>
                  <a:schemeClr val="accent1"/>
                </a:solidFill>
                <a:latin typeface="Bookman Old Style" panose="02050604050505020204" pitchFamily="18" charset="0"/>
              </a:rPr>
              <a:t>“Under our system of justice, the criminal defendant is entitled to an opportunity to explain himself and present evidence on his behalf.  His counsel should ordinarily be accorded an opportunity to explain her actions before being condemned as unprofessional and incompetent.”</a:t>
            </a:r>
          </a:p>
          <a:p>
            <a:pPr marL="118872" indent="0">
              <a:buNone/>
            </a:pPr>
            <a:endParaRPr lang="en-US" b="1" dirty="0">
              <a:solidFill>
                <a:schemeClr val="accent1"/>
              </a:solidFill>
              <a:latin typeface="Bookman Old Style" panose="02050604050505020204" pitchFamily="18" charset="0"/>
            </a:endParaRPr>
          </a:p>
          <a:p>
            <a:pPr marL="118872" indent="0" algn="ctr">
              <a:buNone/>
            </a:pPr>
            <a:r>
              <a:rPr lang="en-US" b="1" i="1" dirty="0">
                <a:solidFill>
                  <a:schemeClr val="accent1"/>
                </a:solidFill>
                <a:latin typeface="Bookman Old Style" panose="02050604050505020204" pitchFamily="18" charset="0"/>
              </a:rPr>
              <a:t>Bone v. State</a:t>
            </a:r>
            <a:r>
              <a:rPr lang="en-US" b="1" dirty="0">
                <a:solidFill>
                  <a:schemeClr val="accent1"/>
                </a:solidFill>
                <a:latin typeface="Bookman Old Style" panose="02050604050505020204" pitchFamily="18" charset="0"/>
              </a:rPr>
              <a:t>, 77 </a:t>
            </a:r>
            <a:r>
              <a:rPr lang="en-US" b="1" dirty="0" err="1">
                <a:solidFill>
                  <a:schemeClr val="accent1"/>
                </a:solidFill>
                <a:latin typeface="Bookman Old Style" panose="02050604050505020204" pitchFamily="18" charset="0"/>
              </a:rPr>
              <a:t>S.W.3d</a:t>
            </a:r>
            <a:r>
              <a:rPr lang="en-US" b="1" dirty="0">
                <a:solidFill>
                  <a:schemeClr val="accent1"/>
                </a:solidFill>
                <a:latin typeface="Bookman Old Style" panose="02050604050505020204" pitchFamily="18" charset="0"/>
              </a:rPr>
              <a:t> 828, 836 </a:t>
            </a:r>
          </a:p>
          <a:p>
            <a:pPr marL="118872" indent="0" algn="ctr">
              <a:buNone/>
            </a:pPr>
            <a:r>
              <a:rPr lang="en-US" b="1" dirty="0">
                <a:solidFill>
                  <a:schemeClr val="accent1"/>
                </a:solidFill>
                <a:latin typeface="Bookman Old Style" panose="02050604050505020204" pitchFamily="18" charset="0"/>
              </a:rPr>
              <a:t>(Tex. Crim. App. 2002)</a:t>
            </a:r>
          </a:p>
        </p:txBody>
      </p:sp>
    </p:spTree>
    <p:extLst>
      <p:ext uri="{BB962C8B-B14F-4D97-AF65-F5344CB8AC3E}">
        <p14:creationId xmlns:p14="http://schemas.microsoft.com/office/powerpoint/2010/main" val="401597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PREJUDICE</a:t>
            </a:r>
          </a:p>
        </p:txBody>
      </p:sp>
      <p:sp>
        <p:nvSpPr>
          <p:cNvPr id="3" name="Content Placeholder 2"/>
          <p:cNvSpPr>
            <a:spLocks noGrp="1"/>
          </p:cNvSpPr>
          <p:nvPr>
            <p:ph idx="1"/>
          </p:nvPr>
        </p:nvSpPr>
        <p:spPr>
          <a:xfrm>
            <a:off x="762000" y="1752600"/>
            <a:ext cx="7924800" cy="4495800"/>
          </a:xfrm>
        </p:spPr>
        <p:txBody>
          <a:bodyPr>
            <a:normAutofit fontScale="92500"/>
          </a:bodyPr>
          <a:lstStyle/>
          <a:p>
            <a:pPr marL="118872" indent="0">
              <a:buNone/>
            </a:pPr>
            <a:r>
              <a:rPr lang="en-US" sz="3300" b="1" dirty="0">
                <a:solidFill>
                  <a:schemeClr val="accent1"/>
                </a:solidFill>
                <a:latin typeface="Bookman Old Style" pitchFamily="18" charset="0"/>
                <a:cs typeface="Times New Roman" pitchFamily="18" charset="0"/>
              </a:rPr>
              <a:t>Purpose of </a:t>
            </a:r>
            <a:r>
              <a:rPr lang="en-US" sz="3300" b="1" i="1" dirty="0">
                <a:solidFill>
                  <a:schemeClr val="accent1"/>
                </a:solidFill>
                <a:latin typeface="Bookman Old Style" pitchFamily="18" charset="0"/>
                <a:cs typeface="Times New Roman" pitchFamily="18" charset="0"/>
              </a:rPr>
              <a:t>Strickland</a:t>
            </a:r>
            <a:r>
              <a:rPr lang="en-US" sz="3300" b="1" dirty="0">
                <a:solidFill>
                  <a:schemeClr val="accent1"/>
                </a:solidFill>
                <a:latin typeface="Bookman Old Style" pitchFamily="18" charset="0"/>
                <a:cs typeface="Times New Roman" pitchFamily="18" charset="0"/>
              </a:rPr>
              <a:t> test is to judge whether counsel’s conduct so compromised the proper functioning of the adversarial process that the trial cannot be said to have produced a reliable result.</a:t>
            </a:r>
          </a:p>
          <a:p>
            <a:pPr marL="118872" indent="0">
              <a:buNone/>
            </a:pPr>
            <a:endParaRPr lang="en-US" sz="3300" b="1" dirty="0">
              <a:solidFill>
                <a:schemeClr val="accent1"/>
              </a:solidFill>
              <a:latin typeface="Bookman Old Style" pitchFamily="18" charset="0"/>
              <a:cs typeface="Times New Roman" pitchFamily="18" charset="0"/>
            </a:endParaRPr>
          </a:p>
          <a:p>
            <a:pPr marL="118872" indent="0" algn="ctr">
              <a:buNone/>
            </a:pPr>
            <a:r>
              <a:rPr lang="en-US" sz="3300" b="1" i="1" dirty="0">
                <a:solidFill>
                  <a:schemeClr val="accent1"/>
                </a:solidFill>
                <a:latin typeface="Bookman Old Style" pitchFamily="18" charset="0"/>
                <a:cs typeface="Times New Roman" pitchFamily="18" charset="0"/>
              </a:rPr>
              <a:t>Thompson v. State</a:t>
            </a:r>
            <a:r>
              <a:rPr lang="en-US" sz="3300" b="1" dirty="0">
                <a:solidFill>
                  <a:schemeClr val="accent1"/>
                </a:solidFill>
                <a:latin typeface="Bookman Old Style" pitchFamily="18" charset="0"/>
                <a:cs typeface="Times New Roman" pitchFamily="18" charset="0"/>
              </a:rPr>
              <a:t>, 9 S.W.3d 808</a:t>
            </a:r>
          </a:p>
          <a:p>
            <a:pPr marL="118872" indent="0" algn="ctr">
              <a:buNone/>
            </a:pPr>
            <a:r>
              <a:rPr lang="en-US" sz="3300" b="1" dirty="0">
                <a:solidFill>
                  <a:schemeClr val="accent1"/>
                </a:solidFill>
                <a:latin typeface="Bookman Old Style" pitchFamily="18" charset="0"/>
                <a:cs typeface="Times New Roman" pitchFamily="18" charset="0"/>
              </a:rPr>
              <a:t>(Tex. Crim. App. 1999)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8100"/>
            <a:ext cx="8077200" cy="1401762"/>
          </a:xfrm>
        </p:spPr>
        <p:txBody>
          <a:bodyPr>
            <a:noAutofit/>
          </a:bodyPr>
          <a:lstStyle/>
          <a:p>
            <a:pPr algn="ctr"/>
            <a:r>
              <a:rPr lang="en-US" b="1" dirty="0">
                <a:solidFill>
                  <a:schemeClr val="accent1"/>
                </a:solidFill>
                <a:effectLst>
                  <a:outerShdw blurRad="38100" dist="38100" dir="2700000" algn="tl">
                    <a:srgbClr val="000000">
                      <a:alpha val="43137"/>
                    </a:srgbClr>
                  </a:outerShdw>
                </a:effectLst>
                <a:latin typeface="Bookman Old Style" pitchFamily="18" charset="0"/>
                <a:cs typeface="Times New Roman" pitchFamily="18" charset="0"/>
              </a:rPr>
              <a:t>TOTALITY OF REPRESENTATION</a:t>
            </a:r>
          </a:p>
        </p:txBody>
      </p:sp>
      <p:sp>
        <p:nvSpPr>
          <p:cNvPr id="3" name="Content Placeholder 2"/>
          <p:cNvSpPr>
            <a:spLocks noGrp="1"/>
          </p:cNvSpPr>
          <p:nvPr>
            <p:ph idx="1"/>
          </p:nvPr>
        </p:nvSpPr>
        <p:spPr>
          <a:xfrm>
            <a:off x="438335" y="1752600"/>
            <a:ext cx="8229600" cy="4572000"/>
          </a:xfrm>
        </p:spPr>
        <p:txBody>
          <a:bodyPr>
            <a:normAutofit fontScale="77500" lnSpcReduction="20000"/>
          </a:bodyPr>
          <a:lstStyle/>
          <a:p>
            <a:pPr marL="321437" indent="0">
              <a:lnSpc>
                <a:spcPct val="120000"/>
              </a:lnSpc>
              <a:buNone/>
            </a:pPr>
            <a:r>
              <a:rPr lang="en-US" b="1" dirty="0">
                <a:solidFill>
                  <a:schemeClr val="accent1"/>
                </a:solidFill>
                <a:latin typeface="Bookman Old Style" pitchFamily="18" charset="0"/>
                <a:cs typeface="Times New Roman" pitchFamily="18" charset="0"/>
              </a:rPr>
              <a:t>Appellate court looks to the totality of the representation and the particular circumstances of each case in evaluating the effectiveness of counsel.</a:t>
            </a:r>
          </a:p>
          <a:p>
            <a:pPr marL="321437" indent="0" algn="ctr">
              <a:lnSpc>
                <a:spcPts val="4500"/>
              </a:lnSpc>
              <a:buNone/>
            </a:pPr>
            <a:r>
              <a:rPr lang="en-US" b="1" i="1" dirty="0">
                <a:solidFill>
                  <a:schemeClr val="accent1"/>
                </a:solidFill>
                <a:latin typeface="Bookman Old Style" pitchFamily="18" charset="0"/>
                <a:cs typeface="Times New Roman" pitchFamily="18" charset="0"/>
              </a:rPr>
              <a:t>Thompson</a:t>
            </a:r>
            <a:r>
              <a:rPr lang="en-US" b="1" dirty="0">
                <a:solidFill>
                  <a:schemeClr val="accent1"/>
                </a:solidFill>
                <a:latin typeface="Bookman Old Style" pitchFamily="18" charset="0"/>
                <a:cs typeface="Times New Roman" pitchFamily="18" charset="0"/>
              </a:rPr>
              <a:t>, 9 </a:t>
            </a:r>
            <a:r>
              <a:rPr lang="en-US" b="1" dirty="0" err="1">
                <a:solidFill>
                  <a:schemeClr val="accent1"/>
                </a:solidFill>
                <a:latin typeface="Bookman Old Style" pitchFamily="18" charset="0"/>
                <a:cs typeface="Times New Roman" pitchFamily="18" charset="0"/>
              </a:rPr>
              <a:t>S.W.3d</a:t>
            </a:r>
            <a:r>
              <a:rPr lang="en-US" b="1" dirty="0">
                <a:solidFill>
                  <a:schemeClr val="accent1"/>
                </a:solidFill>
                <a:latin typeface="Bookman Old Style" pitchFamily="18" charset="0"/>
                <a:cs typeface="Times New Roman" pitchFamily="18" charset="0"/>
              </a:rPr>
              <a:t> at 813</a:t>
            </a:r>
          </a:p>
          <a:p>
            <a:pPr marL="321437" indent="0" algn="ctr">
              <a:lnSpc>
                <a:spcPts val="4500"/>
              </a:lnSpc>
              <a:buNone/>
            </a:pPr>
            <a:endParaRPr lang="en-US" b="1" i="1" dirty="0">
              <a:solidFill>
                <a:schemeClr val="accent1"/>
              </a:solidFill>
              <a:latin typeface="Bookman Old Style" pitchFamily="18" charset="0"/>
              <a:cs typeface="Times New Roman" pitchFamily="18" charset="0"/>
            </a:endParaRPr>
          </a:p>
          <a:p>
            <a:pPr marL="321437" indent="0" algn="just">
              <a:lnSpc>
                <a:spcPct val="120000"/>
              </a:lnSpc>
              <a:buNone/>
            </a:pPr>
            <a:r>
              <a:rPr lang="en-US" b="1" dirty="0">
                <a:solidFill>
                  <a:schemeClr val="accent1"/>
                </a:solidFill>
                <a:latin typeface="Bookman Old Style" pitchFamily="18" charset="0"/>
                <a:cs typeface="Times New Roman" pitchFamily="18" charset="0"/>
              </a:rPr>
              <a:t>It is possible that a single egregious error of omission or commission by counsel constitutes ineffective assistance.</a:t>
            </a:r>
          </a:p>
          <a:p>
            <a:pPr marL="321437" indent="0" algn="ctr">
              <a:lnSpc>
                <a:spcPts val="4500"/>
              </a:lnSpc>
              <a:buNone/>
            </a:pPr>
            <a:r>
              <a:rPr lang="en-US" b="1" i="1" dirty="0">
                <a:solidFill>
                  <a:schemeClr val="accent1"/>
                </a:solidFill>
                <a:latin typeface="Bookman Old Style" pitchFamily="18" charset="0"/>
                <a:cs typeface="Times New Roman" pitchFamily="18" charset="0"/>
              </a:rPr>
              <a:t>Thompson</a:t>
            </a:r>
            <a:r>
              <a:rPr lang="en-US" b="1" dirty="0">
                <a:solidFill>
                  <a:schemeClr val="accent1"/>
                </a:solidFill>
                <a:latin typeface="Bookman Old Style" pitchFamily="18" charset="0"/>
                <a:cs typeface="Times New Roman" pitchFamily="18" charset="0"/>
              </a:rPr>
              <a:t>, 9 S.W.3d 813</a:t>
            </a:r>
            <a:endParaRPr lang="en-US" b="1" i="1" dirty="0">
              <a:solidFill>
                <a:schemeClr val="accent1"/>
              </a:solidFill>
              <a:latin typeface="Bookman Old Style"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Theme1" id="{3DBAA1DE-6DED-4DF5-B82E-2340798CB580}" vid="{F0FF41FD-1923-42E7-9D1E-5791E03ECB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1252</TotalTime>
  <Words>2702</Words>
  <Application>Microsoft Office PowerPoint</Application>
  <PresentationFormat>On-screen Show (4:3)</PresentationFormat>
  <Paragraphs>236</Paragraphs>
  <Slides>44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Bookman Old Style</vt:lpstr>
      <vt:lpstr>Calibri</vt:lpstr>
      <vt:lpstr>Corbel</vt:lpstr>
      <vt:lpstr>Wingdings</vt:lpstr>
      <vt:lpstr>Wingdings 2</vt:lpstr>
      <vt:lpstr>Wingdings 3</vt:lpstr>
      <vt:lpstr>Theme1</vt:lpstr>
      <vt:lpstr>INEFFECTIVE ASSISTANCE OF COUNSEL</vt:lpstr>
      <vt:lpstr>WE ALL MAKE MISTAKES</vt:lpstr>
      <vt:lpstr>INEFFECTIVE ASSISTANCE  OF COUNSEL</vt:lpstr>
      <vt:lpstr>DEFICIENT PERFORMANCE</vt:lpstr>
      <vt:lpstr>DEFICIENT PERFORMANCE</vt:lpstr>
      <vt:lpstr>TRIAL COUNSEL’S REASONS </vt:lpstr>
      <vt:lpstr>TRIAL COUNSEL’S REASONS </vt:lpstr>
      <vt:lpstr>PREJUDICE</vt:lpstr>
      <vt:lpstr>TOTALITY OF REPRESENTATION</vt:lpstr>
      <vt:lpstr>WHEN TO RAISE ISSUE</vt:lpstr>
      <vt:lpstr>GUILTY PLEAS</vt:lpstr>
      <vt:lpstr>PLEA BARGAINING</vt:lpstr>
      <vt:lpstr>PLEA BARGAINING</vt:lpstr>
      <vt:lpstr>PLEA BARGAINING</vt:lpstr>
      <vt:lpstr>INCORRECT ADVICE ON PAROLE ELIGIBILITY</vt:lpstr>
      <vt:lpstr>IMMIGRATION CONSEQUENCES</vt:lpstr>
      <vt:lpstr>DUTY TO INVESTIGATE</vt:lpstr>
      <vt:lpstr>FAILURE TO INVESTIGATE</vt:lpstr>
      <vt:lpstr>FAILURE TO INVESTIGATE</vt:lpstr>
      <vt:lpstr>IGNORANCE OF THE LAW</vt:lpstr>
      <vt:lpstr>INEFFECTIVE ASSISTANCE DURING TRIAL</vt:lpstr>
      <vt:lpstr>INEFFECTIVE ASSISTANCE DURING TRIAL</vt:lpstr>
      <vt:lpstr>INEFFECTIVE ASSISTANCE DURING TRIAL</vt:lpstr>
      <vt:lpstr>INEFFECTIVE ASSISTANCE  DURING TRIAL</vt:lpstr>
      <vt:lpstr>INEFFECTIVE ASSISTANCE  DURING TRIAL</vt:lpstr>
      <vt:lpstr>INEFFECTIVE ASSISTANCE  DURING TRIAL</vt:lpstr>
      <vt:lpstr>WE DON’T NEED NO STINKING EXPERTS</vt:lpstr>
      <vt:lpstr>FAILURE TO OBTAIN  EXPERT ASSISTANCE</vt:lpstr>
      <vt:lpstr>FAILURE TO OBTAIN EXPERT ASSISTANCE</vt:lpstr>
      <vt:lpstr>FAILURE TO CALL EXPERT</vt:lpstr>
      <vt:lpstr>FAILURE TO OBTAIN EXPERT ASSISTANCE</vt:lpstr>
      <vt:lpstr>FAILURE TO OBTAIN EXPERT ASSISTANCE</vt:lpstr>
      <vt:lpstr>FAILURE TO CALL EXPERT</vt:lpstr>
      <vt:lpstr>IVY LEAGUER</vt:lpstr>
      <vt:lpstr>PUNISHMENT PHASE INEFFECTIVENESS</vt:lpstr>
      <vt:lpstr>PUNISHMENT PHASE INEFFECTIVENESS</vt:lpstr>
      <vt:lpstr>PUNISHMENT PHASE INEFFECTIVENESS</vt:lpstr>
      <vt:lpstr>PUNISHMENT PHASE INEFFECTIVENESS</vt:lpstr>
      <vt:lpstr>PUNISHMENT PHASE INEFFECTIVENESS</vt:lpstr>
      <vt:lpstr>INEFFECTIVENESS ON MOTION FOR NEW TRIAL</vt:lpstr>
      <vt:lpstr>INEFFECTIVENESS ON APPEAL</vt:lpstr>
      <vt:lpstr>INEFFECTIVENESS ON APPEAL</vt:lpstr>
      <vt:lpstr>EGREGIOUS CONDUCT BY COUNSEL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DESIGNATING AND DETERMINING ISSUES ON APPLICATIONS FOR WRITS OF HABEAS CORPUS</dc:title>
  <dc:creator>Gary Udashen</dc:creator>
  <cp:lastModifiedBy>Phyllis Spurgeon</cp:lastModifiedBy>
  <cp:revision>147</cp:revision>
  <cp:lastPrinted>2018-07-13T19:49:39Z</cp:lastPrinted>
  <dcterms:created xsi:type="dcterms:W3CDTF">2009-05-15T15:13:15Z</dcterms:created>
  <dcterms:modified xsi:type="dcterms:W3CDTF">2020-06-16T18:26:18Z</dcterms:modified>
</cp:coreProperties>
</file>