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76"/>
  </p:notesMasterIdLst>
  <p:handoutMasterIdLst>
    <p:handoutMasterId r:id="rId77"/>
  </p:handoutMasterIdLst>
  <p:sldIdLst>
    <p:sldId id="256" r:id="rId2"/>
    <p:sldId id="303" r:id="rId3"/>
    <p:sldId id="304" r:id="rId4"/>
    <p:sldId id="266" r:id="rId5"/>
    <p:sldId id="260" r:id="rId6"/>
    <p:sldId id="258" r:id="rId7"/>
    <p:sldId id="259" r:id="rId8"/>
    <p:sldId id="261" r:id="rId9"/>
    <p:sldId id="263" r:id="rId10"/>
    <p:sldId id="265" r:id="rId11"/>
    <p:sldId id="267" r:id="rId12"/>
    <p:sldId id="268" r:id="rId13"/>
    <p:sldId id="269" r:id="rId14"/>
    <p:sldId id="351" r:id="rId15"/>
    <p:sldId id="272" r:id="rId16"/>
    <p:sldId id="355" r:id="rId17"/>
    <p:sldId id="273" r:id="rId18"/>
    <p:sldId id="274" r:id="rId19"/>
    <p:sldId id="275" r:id="rId20"/>
    <p:sldId id="276" r:id="rId21"/>
    <p:sldId id="277" r:id="rId22"/>
    <p:sldId id="278" r:id="rId23"/>
    <p:sldId id="279" r:id="rId24"/>
    <p:sldId id="280" r:id="rId25"/>
    <p:sldId id="282" r:id="rId26"/>
    <p:sldId id="283" r:id="rId27"/>
    <p:sldId id="291" r:id="rId28"/>
    <p:sldId id="352" r:id="rId29"/>
    <p:sldId id="293" r:id="rId30"/>
    <p:sldId id="353" r:id="rId31"/>
    <p:sldId id="302" r:id="rId32"/>
    <p:sldId id="289" r:id="rId33"/>
    <p:sldId id="288" r:id="rId34"/>
    <p:sldId id="295" r:id="rId35"/>
    <p:sldId id="296" r:id="rId36"/>
    <p:sldId id="354" r:id="rId37"/>
    <p:sldId id="298" r:id="rId38"/>
    <p:sldId id="300" r:id="rId39"/>
    <p:sldId id="305" r:id="rId40"/>
    <p:sldId id="307" r:id="rId41"/>
    <p:sldId id="308" r:id="rId42"/>
    <p:sldId id="309" r:id="rId43"/>
    <p:sldId id="310" r:id="rId44"/>
    <p:sldId id="311" r:id="rId45"/>
    <p:sldId id="312" r:id="rId46"/>
    <p:sldId id="314" r:id="rId47"/>
    <p:sldId id="315" r:id="rId48"/>
    <p:sldId id="316" r:id="rId49"/>
    <p:sldId id="317" r:id="rId50"/>
    <p:sldId id="318" r:id="rId51"/>
    <p:sldId id="320" r:id="rId52"/>
    <p:sldId id="321" r:id="rId53"/>
    <p:sldId id="322" r:id="rId54"/>
    <p:sldId id="323" r:id="rId55"/>
    <p:sldId id="324" r:id="rId56"/>
    <p:sldId id="326" r:id="rId57"/>
    <p:sldId id="327" r:id="rId58"/>
    <p:sldId id="328" r:id="rId59"/>
    <p:sldId id="330" r:id="rId60"/>
    <p:sldId id="331" r:id="rId61"/>
    <p:sldId id="333" r:id="rId62"/>
    <p:sldId id="334" r:id="rId63"/>
    <p:sldId id="335" r:id="rId64"/>
    <p:sldId id="336" r:id="rId65"/>
    <p:sldId id="337" r:id="rId66"/>
    <p:sldId id="340" r:id="rId67"/>
    <p:sldId id="341" r:id="rId68"/>
    <p:sldId id="342" r:id="rId69"/>
    <p:sldId id="343" r:id="rId70"/>
    <p:sldId id="344" r:id="rId71"/>
    <p:sldId id="345" r:id="rId72"/>
    <p:sldId id="347" r:id="rId73"/>
    <p:sldId id="348" r:id="rId74"/>
    <p:sldId id="349"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2" y="-8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327B2F-3098-49E7-A174-5846BC5F8DC9}" type="datetimeFigureOut">
              <a:rPr lang="en-US" smtClean="0"/>
              <a:pPr/>
              <a:t>3/28/2011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55776B-6B09-4DE2-AD3D-4BA77E45927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6490C2-47B1-4F61-B621-C0AD36ACF511}" type="datetimeFigureOut">
              <a:rPr lang="en-US" smtClean="0"/>
              <a:pPr/>
              <a:t>3/28/2011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7AB17-5C1B-4186-A868-7CCE01D7F09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Justices</a:t>
            </a:r>
            <a:r>
              <a:rPr lang="en-US" baseline="0" dirty="0" smtClean="0"/>
              <a:t> in the majority/p</a:t>
            </a:r>
            <a:r>
              <a:rPr lang="en-US" dirty="0" smtClean="0"/>
              <a:t>lurality</a:t>
            </a:r>
            <a:r>
              <a:rPr lang="en-US" baseline="0" dirty="0" smtClean="0"/>
              <a:t> were, of course, Roberts, Scalia, Kennedy, and Alito - Justice Thomas was the fifth justice concurring in judgment and parts of the opinion. </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Court was unanimous as to the judgment, but Justice Stevens and Justice Thomas would have reached the result differently.</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27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Court was unanimous as to the judgment, but Justice Stevens and Justice Thomas would have reached the result differently.</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28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Dissent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(Authored by Justice </a:t>
            </a:r>
            <a:r>
              <a:rPr lang="en-US" sz="1200" b="1" kern="1200" dirty="0" err="1" smtClean="0">
                <a:solidFill>
                  <a:schemeClr val="tx1"/>
                </a:solidFill>
                <a:latin typeface="+mn-lt"/>
                <a:ea typeface="+mn-ea"/>
                <a:cs typeface="+mn-cs"/>
              </a:rPr>
              <a:t>Sotomayor</a:t>
            </a:r>
            <a:r>
              <a:rPr lang="en-US" sz="1200" b="1" kern="1200" dirty="0" smtClean="0">
                <a:solidFill>
                  <a:schemeClr val="tx1"/>
                </a:solidFill>
                <a:latin typeface="+mn-lt"/>
                <a:ea typeface="+mn-ea"/>
                <a:cs typeface="+mn-cs"/>
              </a:rPr>
              <a:t>, joined by Justices Stevens, </a:t>
            </a:r>
            <a:r>
              <a:rPr lang="en-US" sz="1200" b="1" kern="1200" dirty="0" err="1" smtClean="0">
                <a:solidFill>
                  <a:schemeClr val="tx1"/>
                </a:solidFill>
                <a:latin typeface="+mn-lt"/>
                <a:ea typeface="+mn-ea"/>
                <a:cs typeface="+mn-cs"/>
              </a:rPr>
              <a:t>Breyer</a:t>
            </a:r>
            <a:r>
              <a:rPr lang="en-US" sz="1200" b="1" kern="1200" dirty="0" smtClean="0">
                <a:solidFill>
                  <a:schemeClr val="tx1"/>
                </a:solidFill>
                <a:latin typeface="+mn-lt"/>
                <a:ea typeface="+mn-ea"/>
                <a:cs typeface="+mn-cs"/>
              </a:rPr>
              <a:t>, and Ginsburg)</a:t>
            </a:r>
            <a:r>
              <a:rPr lang="en-US" sz="1200" kern="1200" dirty="0" smtClean="0">
                <a:solidFill>
                  <a:schemeClr val="tx1"/>
                </a:solidFill>
                <a:latin typeface="+mn-lt"/>
                <a:ea typeface="+mn-ea"/>
                <a:cs typeface="+mn-cs"/>
              </a:rPr>
              <a:t>:  In a lengthy dissent, Justice </a:t>
            </a:r>
            <a:r>
              <a:rPr lang="en-US" sz="1200" kern="1200" dirty="0" err="1" smtClean="0">
                <a:solidFill>
                  <a:schemeClr val="tx1"/>
                </a:solidFill>
                <a:latin typeface="+mn-lt"/>
                <a:ea typeface="+mn-ea"/>
                <a:cs typeface="+mn-cs"/>
              </a:rPr>
              <a:t>Sotomayor</a:t>
            </a:r>
            <a:r>
              <a:rPr lang="en-US" sz="1200" kern="1200" dirty="0" smtClean="0">
                <a:solidFill>
                  <a:schemeClr val="tx1"/>
                </a:solidFill>
                <a:latin typeface="+mn-lt"/>
                <a:ea typeface="+mn-ea"/>
                <a:cs typeface="+mn-cs"/>
              </a:rPr>
              <a:t> took the majority to task for its application of the law to the facts of the case, the counterintuitive nature of its holding, and for announcing broad rules that were unnecessary to decide in this case which was governed by the deferential standard of review set forth in the </a:t>
            </a:r>
            <a:r>
              <a:rPr lang="en-US" sz="1200" kern="1200" dirty="0" err="1" smtClean="0">
                <a:solidFill>
                  <a:schemeClr val="tx1"/>
                </a:solidFill>
                <a:latin typeface="+mn-lt"/>
                <a:ea typeface="+mn-ea"/>
                <a:cs typeface="+mn-cs"/>
              </a:rPr>
              <a:t>AEDPA</a:t>
            </a:r>
            <a:r>
              <a:rPr lang="en-US" sz="1200" kern="1200" dirty="0" smtClean="0">
                <a:solidFill>
                  <a:schemeClr val="tx1"/>
                </a:solidFill>
                <a:latin typeface="+mn-lt"/>
                <a:ea typeface="+mn-ea"/>
                <a:cs typeface="+mn-cs"/>
              </a:rPr>
              <a:t>.  The dissenting opinion, unlike the majority opinion, provides a logical analysis which adheres to the Court's long standing precedents.  For example, the dissent pointed out that "</a:t>
            </a:r>
            <a:r>
              <a:rPr lang="en-US" sz="1200" i="1" kern="1200" dirty="0" smtClean="0">
                <a:solidFill>
                  <a:schemeClr val="tx1"/>
                </a:solidFill>
                <a:latin typeface="+mn-lt"/>
                <a:ea typeface="+mn-ea"/>
                <a:cs typeface="+mn-cs"/>
              </a:rPr>
              <a:t>Miranda </a:t>
            </a:r>
            <a:r>
              <a:rPr lang="en-US" sz="1200" kern="1200" dirty="0" smtClean="0">
                <a:solidFill>
                  <a:schemeClr val="tx1"/>
                </a:solidFill>
                <a:latin typeface="+mn-lt"/>
                <a:ea typeface="+mn-ea"/>
                <a:cs typeface="+mn-cs"/>
              </a:rPr>
              <a:t>and </a:t>
            </a:r>
            <a:r>
              <a:rPr lang="en-US" sz="1200" i="1" kern="1200" dirty="0" smtClean="0">
                <a:solidFill>
                  <a:schemeClr val="tx1"/>
                </a:solidFill>
                <a:latin typeface="+mn-lt"/>
                <a:ea typeface="+mn-ea"/>
                <a:cs typeface="+mn-cs"/>
              </a:rPr>
              <a:t>Butler </a:t>
            </a:r>
            <a:r>
              <a:rPr lang="en-US" sz="1200" kern="1200" dirty="0" smtClean="0">
                <a:solidFill>
                  <a:schemeClr val="tx1"/>
                </a:solidFill>
                <a:latin typeface="+mn-lt"/>
                <a:ea typeface="+mn-ea"/>
                <a:cs typeface="+mn-cs"/>
              </a:rPr>
              <a:t>expressly preclude the possibility that </a:t>
            </a:r>
            <a:r>
              <a:rPr lang="en-US" sz="1200" kern="1200" dirty="0" err="1" smtClean="0">
                <a:solidFill>
                  <a:schemeClr val="tx1"/>
                </a:solidFill>
                <a:latin typeface="+mn-lt"/>
                <a:ea typeface="+mn-ea"/>
                <a:cs typeface="+mn-cs"/>
              </a:rPr>
              <a:t>inculpatory</a:t>
            </a:r>
            <a:r>
              <a:rPr lang="en-US" sz="1200" kern="1200" dirty="0" smtClean="0">
                <a:solidFill>
                  <a:schemeClr val="tx1"/>
                </a:solidFill>
                <a:latin typeface="+mn-lt"/>
                <a:ea typeface="+mn-ea"/>
                <a:cs typeface="+mn-cs"/>
              </a:rPr>
              <a:t> statements themselves are sufficient to establish waiver" and therefore, the defendants response to the detective's questions could not possibly constitute a waiver.  </a:t>
            </a:r>
            <a:r>
              <a:rPr lang="en-US" sz="1200" i="1" kern="1200" dirty="0" smtClean="0">
                <a:solidFill>
                  <a:schemeClr val="tx1"/>
                </a:solidFill>
                <a:latin typeface="+mn-lt"/>
                <a:ea typeface="+mn-ea"/>
                <a:cs typeface="+mn-cs"/>
              </a:rPr>
              <a:t>Id</a:t>
            </a:r>
            <a:r>
              <a:rPr lang="en-US" sz="1200" kern="1200" dirty="0" smtClean="0">
                <a:solidFill>
                  <a:schemeClr val="tx1"/>
                </a:solidFill>
                <a:latin typeface="+mn-lt"/>
                <a:ea typeface="+mn-ea"/>
                <a:cs typeface="+mn-cs"/>
              </a:rPr>
              <a:t>. at 2270.  </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29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Dissent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(Authored by Justice </a:t>
            </a:r>
            <a:r>
              <a:rPr lang="en-US" sz="1200" b="1" kern="1200" dirty="0" err="1" smtClean="0">
                <a:solidFill>
                  <a:schemeClr val="tx1"/>
                </a:solidFill>
                <a:latin typeface="+mn-lt"/>
                <a:ea typeface="+mn-ea"/>
                <a:cs typeface="+mn-cs"/>
              </a:rPr>
              <a:t>Sotomayor</a:t>
            </a:r>
            <a:r>
              <a:rPr lang="en-US" sz="1200" b="1" kern="1200" dirty="0" smtClean="0">
                <a:solidFill>
                  <a:schemeClr val="tx1"/>
                </a:solidFill>
                <a:latin typeface="+mn-lt"/>
                <a:ea typeface="+mn-ea"/>
                <a:cs typeface="+mn-cs"/>
              </a:rPr>
              <a:t>, joined by Justices Stevens, </a:t>
            </a:r>
            <a:r>
              <a:rPr lang="en-US" sz="1200" b="1" kern="1200" dirty="0" err="1" smtClean="0">
                <a:solidFill>
                  <a:schemeClr val="tx1"/>
                </a:solidFill>
                <a:latin typeface="+mn-lt"/>
                <a:ea typeface="+mn-ea"/>
                <a:cs typeface="+mn-cs"/>
              </a:rPr>
              <a:t>Breyer</a:t>
            </a:r>
            <a:r>
              <a:rPr lang="en-US" sz="1200" b="1" kern="1200" dirty="0" smtClean="0">
                <a:solidFill>
                  <a:schemeClr val="tx1"/>
                </a:solidFill>
                <a:latin typeface="+mn-lt"/>
                <a:ea typeface="+mn-ea"/>
                <a:cs typeface="+mn-cs"/>
              </a:rPr>
              <a:t>, and Ginsburg)</a:t>
            </a:r>
            <a:r>
              <a:rPr lang="en-US" sz="1200" kern="1200" dirty="0" smtClean="0">
                <a:solidFill>
                  <a:schemeClr val="tx1"/>
                </a:solidFill>
                <a:latin typeface="+mn-lt"/>
                <a:ea typeface="+mn-ea"/>
                <a:cs typeface="+mn-cs"/>
              </a:rPr>
              <a:t>:  In a lengthy dissent, Justice </a:t>
            </a:r>
            <a:r>
              <a:rPr lang="en-US" sz="1200" kern="1200" dirty="0" err="1" smtClean="0">
                <a:solidFill>
                  <a:schemeClr val="tx1"/>
                </a:solidFill>
                <a:latin typeface="+mn-lt"/>
                <a:ea typeface="+mn-ea"/>
                <a:cs typeface="+mn-cs"/>
              </a:rPr>
              <a:t>Sotomayor</a:t>
            </a:r>
            <a:r>
              <a:rPr lang="en-US" sz="1200" kern="1200" dirty="0" smtClean="0">
                <a:solidFill>
                  <a:schemeClr val="tx1"/>
                </a:solidFill>
                <a:latin typeface="+mn-lt"/>
                <a:ea typeface="+mn-ea"/>
                <a:cs typeface="+mn-cs"/>
              </a:rPr>
              <a:t> took the majority to task for its application of the law to the facts of the case, the counterintuitive nature of its holding, and for announcing broad rules that were unnecessary to decide in this case which was governed by the deferential standard of review set forth in the </a:t>
            </a:r>
            <a:r>
              <a:rPr lang="en-US" sz="1200" kern="1200" dirty="0" err="1" smtClean="0">
                <a:solidFill>
                  <a:schemeClr val="tx1"/>
                </a:solidFill>
                <a:latin typeface="+mn-lt"/>
                <a:ea typeface="+mn-ea"/>
                <a:cs typeface="+mn-cs"/>
              </a:rPr>
              <a:t>AEDPA</a:t>
            </a:r>
            <a:r>
              <a:rPr lang="en-US" sz="1200" kern="1200" dirty="0" smtClean="0">
                <a:solidFill>
                  <a:schemeClr val="tx1"/>
                </a:solidFill>
                <a:latin typeface="+mn-lt"/>
                <a:ea typeface="+mn-ea"/>
                <a:cs typeface="+mn-cs"/>
              </a:rPr>
              <a:t>.  The dissenting opinion, unlike the majority opinion, provides a logical analysis which adheres to the Court's long standing precedents.  For example, the dissent pointed out that "</a:t>
            </a:r>
            <a:r>
              <a:rPr lang="en-US" sz="1200" i="1" kern="1200" dirty="0" smtClean="0">
                <a:solidFill>
                  <a:schemeClr val="tx1"/>
                </a:solidFill>
                <a:latin typeface="+mn-lt"/>
                <a:ea typeface="+mn-ea"/>
                <a:cs typeface="+mn-cs"/>
              </a:rPr>
              <a:t>Miranda </a:t>
            </a:r>
            <a:r>
              <a:rPr lang="en-US" sz="1200" kern="1200" dirty="0" smtClean="0">
                <a:solidFill>
                  <a:schemeClr val="tx1"/>
                </a:solidFill>
                <a:latin typeface="+mn-lt"/>
                <a:ea typeface="+mn-ea"/>
                <a:cs typeface="+mn-cs"/>
              </a:rPr>
              <a:t>and </a:t>
            </a:r>
            <a:r>
              <a:rPr lang="en-US" sz="1200" i="1" kern="1200" dirty="0" smtClean="0">
                <a:solidFill>
                  <a:schemeClr val="tx1"/>
                </a:solidFill>
                <a:latin typeface="+mn-lt"/>
                <a:ea typeface="+mn-ea"/>
                <a:cs typeface="+mn-cs"/>
              </a:rPr>
              <a:t>Butler </a:t>
            </a:r>
            <a:r>
              <a:rPr lang="en-US" sz="1200" kern="1200" dirty="0" smtClean="0">
                <a:solidFill>
                  <a:schemeClr val="tx1"/>
                </a:solidFill>
                <a:latin typeface="+mn-lt"/>
                <a:ea typeface="+mn-ea"/>
                <a:cs typeface="+mn-cs"/>
              </a:rPr>
              <a:t>expressly preclude the possibility that </a:t>
            </a:r>
            <a:r>
              <a:rPr lang="en-US" sz="1200" kern="1200" dirty="0" err="1" smtClean="0">
                <a:solidFill>
                  <a:schemeClr val="tx1"/>
                </a:solidFill>
                <a:latin typeface="+mn-lt"/>
                <a:ea typeface="+mn-ea"/>
                <a:cs typeface="+mn-cs"/>
              </a:rPr>
              <a:t>inculpatory</a:t>
            </a:r>
            <a:r>
              <a:rPr lang="en-US" sz="1200" kern="1200" dirty="0" smtClean="0">
                <a:solidFill>
                  <a:schemeClr val="tx1"/>
                </a:solidFill>
                <a:latin typeface="+mn-lt"/>
                <a:ea typeface="+mn-ea"/>
                <a:cs typeface="+mn-cs"/>
              </a:rPr>
              <a:t> statements themselves are sufficient to establish waiver" and therefore, the defendants response to the detective's questions could not possibly constitute a waiver.  </a:t>
            </a:r>
            <a:r>
              <a:rPr lang="en-US" sz="1200" i="1" kern="1200" dirty="0" smtClean="0">
                <a:solidFill>
                  <a:schemeClr val="tx1"/>
                </a:solidFill>
                <a:latin typeface="+mn-lt"/>
                <a:ea typeface="+mn-ea"/>
                <a:cs typeface="+mn-cs"/>
              </a:rPr>
              <a:t>Id</a:t>
            </a:r>
            <a:r>
              <a:rPr lang="en-US" sz="1200" kern="1200" dirty="0" smtClean="0">
                <a:solidFill>
                  <a:schemeClr val="tx1"/>
                </a:solidFill>
                <a:latin typeface="+mn-lt"/>
                <a:ea typeface="+mn-ea"/>
                <a:cs typeface="+mn-cs"/>
              </a:rPr>
              <a:t>. at 2270.  </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30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Chief Justice Roberts authored the Courts opinion in which Justices Scalia, Kennedy, Thomas, Ginsburg, and Alito joined.  Justice Stevens filed a dissenting a opinion which Justice </a:t>
            </a:r>
            <a:r>
              <a:rPr lang="en-US" dirty="0" err="1" smtClean="0"/>
              <a:t>Sotomayor</a:t>
            </a:r>
            <a:r>
              <a:rPr lang="en-US" dirty="0" smtClean="0"/>
              <a:t> joined in full and Justice </a:t>
            </a:r>
            <a:r>
              <a:rPr lang="en-US" dirty="0" err="1" smtClean="0"/>
              <a:t>Breyer</a:t>
            </a:r>
            <a:r>
              <a:rPr lang="en-US" dirty="0" smtClean="0"/>
              <a:t> joined in Parts I and II.</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34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35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36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spcBef>
                <a:spcPts val="1200"/>
              </a:spcBef>
            </a:pPr>
            <a:r>
              <a:rPr lang="en-US" b="1" dirty="0" smtClean="0"/>
              <a:t>Importance of </a:t>
            </a:r>
            <a:r>
              <a:rPr lang="en-US" b="1" i="1" dirty="0" err="1" smtClean="0"/>
              <a:t>Lett</a:t>
            </a:r>
            <a:r>
              <a:rPr lang="en-US" dirty="0" smtClean="0"/>
              <a:t>: While </a:t>
            </a:r>
            <a:r>
              <a:rPr lang="en-US" i="1" dirty="0" err="1" smtClean="0"/>
              <a:t>Lett</a:t>
            </a:r>
            <a:r>
              <a:rPr lang="en-US" i="1" dirty="0" smtClean="0"/>
              <a:t> </a:t>
            </a:r>
            <a:r>
              <a:rPr lang="en-US" dirty="0" smtClean="0"/>
              <a:t>does not vastly change or alter the law, it does provide important guidance for judges faced with determining whether there is a high degree of necessity for declaring a mistrial in the face of a potentially deadlocked jury.  Though there were only three dissenters in this case, the Court’s opinion definitely alludes to the possibility that the defendant may have been entitled to relief under a different standard of review, instead of the deferential </a:t>
            </a:r>
            <a:r>
              <a:rPr lang="en-US" dirty="0" err="1" smtClean="0"/>
              <a:t>AEDPA</a:t>
            </a:r>
            <a:r>
              <a:rPr lang="en-US" dirty="0" smtClean="0"/>
              <a:t> standard.</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37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Impact of </a:t>
            </a:r>
            <a:r>
              <a:rPr lang="en-US" b="1" i="1" dirty="0" smtClean="0"/>
              <a:t>Bryant</a:t>
            </a:r>
            <a:r>
              <a:rPr lang="en-US" dirty="0" smtClean="0"/>
              <a:t>: </a:t>
            </a:r>
          </a:p>
          <a:p>
            <a:pPr lvl="2"/>
            <a:r>
              <a:rPr lang="en-US" dirty="0" smtClean="0"/>
              <a:t>(1) Courts must now apply the “primary purpose test” to determine whether a statement is a testimonial statement or non-testimonial statement for the purpose of aiding an ongoing emergency. </a:t>
            </a:r>
          </a:p>
          <a:p>
            <a:pPr lvl="2"/>
            <a:r>
              <a:rPr lang="en-US" dirty="0" smtClean="0"/>
              <a:t>(2) Even if the crime being investigated is complete, courts must determine whether there was still an ongoing emergency. </a:t>
            </a:r>
          </a:p>
          <a:p>
            <a:pPr lvl="2"/>
            <a:r>
              <a:rPr lang="en-US" dirty="0" smtClean="0"/>
              <a:t>(3) As Justice Thomas’ concurrence points out, these tests are likely to create uncertainty among law enforcement and lower courts. </a:t>
            </a:r>
          </a:p>
          <a:p>
            <a:pPr lvl="2"/>
            <a:r>
              <a:rPr lang="en-US" dirty="0" smtClean="0"/>
              <a:t>(4) Justice Scalia has grown more frustrated and angry with his colleague's unwillingness to listen to him. </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45</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Court's opinion in this case addresses issues relating to (1) the Sixth Amendment right to a fair trial by an impartial jury, and (2) interpreting the federal laws that Skilling was found guilty of breaking.  The Court's interpretation and discussion of the federal laws that Skilling was found guilty of is of little relevance to state judges.  Accordingly, only the facts, holding, and opinions related to whether Skilling received a fair trial by an impartial jury will be discussed.</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47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Justice Thomas joined this part</a:t>
            </a:r>
            <a:r>
              <a:rPr lang="en-US" baseline="0" dirty="0" smtClean="0"/>
              <a:t> of the Court’s Opinion.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Questions Left Unanswered by </a:t>
            </a:r>
            <a:r>
              <a:rPr lang="en-US" b="1" i="1" dirty="0" smtClean="0"/>
              <a:t>McDonald</a:t>
            </a:r>
            <a:r>
              <a:rPr lang="en-US" dirty="0" smtClean="0"/>
              <a:t>: The Court’s opinion stated in dicta that its holding will not end experimentation with reasonable firearms regulations.  But it left undisturbed the Court’s strong suggestion in </a:t>
            </a:r>
            <a:r>
              <a:rPr lang="en-US" i="1" dirty="0" smtClean="0"/>
              <a:t>Heller</a:t>
            </a:r>
            <a:r>
              <a:rPr lang="en-US" dirty="0" smtClean="0"/>
              <a:t> that a more demanding test than “reasonableness” is appropriate for determining whether </a:t>
            </a:r>
            <a:r>
              <a:rPr lang="en-US" b="1" dirty="0" smtClean="0"/>
              <a:t> </a:t>
            </a:r>
            <a:r>
              <a:rPr lang="en-US" dirty="0" smtClean="0"/>
              <a:t>state and local gun regulations are constitutional. </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8</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48</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49</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50</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51</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52</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53</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54</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b="1" dirty="0" smtClean="0"/>
              <a:t>Importance of </a:t>
            </a:r>
            <a:r>
              <a:rPr lang="en-US" sz="2800" b="1" i="1" dirty="0" smtClean="0"/>
              <a:t>Skilling</a:t>
            </a:r>
            <a:r>
              <a:rPr lang="en-US" sz="2800" dirty="0" smtClean="0"/>
              <a:t>: </a:t>
            </a:r>
          </a:p>
          <a:p>
            <a:pPr lvl="1"/>
            <a:r>
              <a:rPr lang="en-US" dirty="0" smtClean="0"/>
              <a:t>This is the first substantive decision the Supreme Court has made directly addressing juror bias since we have entered the “24-hour news cycle.”  </a:t>
            </a:r>
          </a:p>
          <a:p>
            <a:pPr lvl="1"/>
            <a:r>
              <a:rPr lang="en-US" dirty="0" smtClean="0"/>
              <a:t>The precautions taken by the district </a:t>
            </a:r>
            <a:r>
              <a:rPr lang="en-US" dirty="0" err="1" smtClean="0"/>
              <a:t>dourt</a:t>
            </a:r>
            <a:r>
              <a:rPr lang="en-US" dirty="0" smtClean="0"/>
              <a:t>,(approved of and emphasized by the Court), provide some guidance for increased measures that may need to be taken when selecting a jury in a case that has become the subject of the 24-hour news cycle.  </a:t>
            </a:r>
          </a:p>
          <a:p>
            <a:pPr lvl="1"/>
            <a:r>
              <a:rPr lang="en-US" i="1" dirty="0" smtClean="0"/>
              <a:t>Skilling</a:t>
            </a:r>
            <a:r>
              <a:rPr lang="en-US" dirty="0" smtClean="0"/>
              <a:t> implicitly points out that judges must be mindful of the fact that in some cases the circumstances may prevent any amount of precautions from curing juror bias (e.g. a widely publicized crime in a small town that proceeds to trial quickly).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55</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Important Thing to Take Away from </a:t>
            </a:r>
            <a:r>
              <a:rPr lang="en-US" b="1" i="1" dirty="0" smtClean="0"/>
              <a:t>Haynes</a:t>
            </a:r>
            <a:r>
              <a:rPr lang="en-US" dirty="0" smtClean="0"/>
              <a:t>: The same judge should preside over the questioning of perspective jurors and the exercise of peremptory challenges. </a:t>
            </a:r>
          </a:p>
          <a:p>
            <a:pPr lvl="2"/>
            <a:r>
              <a:rPr lang="en-US" dirty="0" smtClean="0"/>
              <a:t>This will ensure that any </a:t>
            </a:r>
            <a:r>
              <a:rPr lang="en-US" i="1" dirty="0" smtClean="0"/>
              <a:t>Batson </a:t>
            </a:r>
            <a:r>
              <a:rPr lang="en-US" dirty="0" smtClean="0"/>
              <a:t>challenges will comply with the rule that the Supreme Court will eventually establish on this issue when a case is brought on direct appeal instead of a federal habeas petition. </a:t>
            </a:r>
          </a:p>
          <a:p>
            <a:pPr lvl="2"/>
            <a:r>
              <a:rPr lang="en-US" dirty="0" smtClean="0"/>
              <a:t>More importantly, this will ensure that </a:t>
            </a:r>
            <a:r>
              <a:rPr lang="en-US" i="1" dirty="0" smtClean="0"/>
              <a:t>Batson </a:t>
            </a:r>
            <a:r>
              <a:rPr lang="en-US" dirty="0" smtClean="0"/>
              <a:t>challenges are properly addressed.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Breakdown of the Court:</a:t>
            </a:r>
            <a:r>
              <a:rPr lang="en-US" sz="1200" kern="1200" dirty="0" smtClean="0">
                <a:solidFill>
                  <a:schemeClr val="tx1"/>
                </a:solidFill>
                <a:latin typeface="+mn-lt"/>
                <a:ea typeface="+mn-ea"/>
                <a:cs typeface="+mn-cs"/>
              </a:rPr>
              <a:t> 7-2 with Justice Thomas and Scalia dissenting. </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59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likely that using “intermediate scrutiny” (i.e. what the law is substantially related to an important government interest)</a:t>
            </a:r>
            <a:r>
              <a:rPr lang="en-US" baseline="0" dirty="0" smtClean="0"/>
              <a:t> will be a safe approach. </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Impact of Presley</a:t>
            </a:r>
            <a:r>
              <a:rPr lang="en-US" dirty="0" smtClean="0"/>
              <a:t>: This case clarifies that the right to a public trial extends to </a:t>
            </a:r>
            <a:r>
              <a:rPr lang="en-US" dirty="0" err="1" smtClean="0"/>
              <a:t>voir</a:t>
            </a:r>
            <a:r>
              <a:rPr lang="en-US" dirty="0" smtClean="0"/>
              <a:t> dire.  Additionally, it indicates that an inability to conveniently find space for the public and the venire will not suffice for closing the courtroom to the public – at least not without considering how to accommodate the public.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60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Breakdown of the Court:</a:t>
            </a:r>
            <a:r>
              <a:rPr lang="en-US" dirty="0" smtClean="0"/>
              <a:t> 7-2 as to the judgment; Justice Alito filed an opinion concurring in the judgment which Chief Justice Roberts joined – neither joined</a:t>
            </a:r>
            <a:r>
              <a:rPr lang="en-US" baseline="0" dirty="0" smtClean="0"/>
              <a:t> the opinion of the Court</a:t>
            </a:r>
            <a:r>
              <a:rPr lang="en-US" dirty="0" smtClean="0"/>
              <a:t>; Justice Scalia filed a dissenting</a:t>
            </a:r>
            <a:r>
              <a:rPr lang="en-US" baseline="0" dirty="0" smtClean="0"/>
              <a:t> opinion which Justice Thomas joined. </a:t>
            </a:r>
            <a:endParaRPr lang="en-US" b="1" dirty="0" smtClean="0"/>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63</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Impact of </a:t>
            </a:r>
            <a:r>
              <a:rPr lang="en-US" b="1" i="1" dirty="0" smtClean="0"/>
              <a:t>Padilla</a:t>
            </a:r>
            <a:r>
              <a:rPr lang="en-US" dirty="0" smtClean="0"/>
              <a:t>: </a:t>
            </a:r>
          </a:p>
          <a:p>
            <a:pPr lvl="2"/>
            <a:r>
              <a:rPr lang="en-US" dirty="0" smtClean="0"/>
              <a:t>Though the Texas Code of Criminal Procedure Article 26.13(a)(4) requires courts to inform defendants that there may be immigration consequences as a result of entering a plea, </a:t>
            </a:r>
            <a:r>
              <a:rPr lang="en-US" i="1" dirty="0" smtClean="0"/>
              <a:t>Padilla </a:t>
            </a:r>
            <a:r>
              <a:rPr lang="en-US" dirty="0" smtClean="0"/>
              <a:t>leaves no doubt that this will not suffice in many cases.  </a:t>
            </a:r>
          </a:p>
          <a:p>
            <a:pPr lvl="2"/>
            <a:r>
              <a:rPr lang="en-US" dirty="0" smtClean="0"/>
              <a:t>Defense attorneys will need to become aware of convictions that will likely result in deportation and be sure to correctly inform their clients of these consequences.  </a:t>
            </a:r>
          </a:p>
          <a:p>
            <a:pPr lvl="2"/>
            <a:r>
              <a:rPr lang="en-US" dirty="0" smtClean="0"/>
              <a:t>It seems possible that guilty pleas may decrease some as more defendants are being correctly, completely, and clearly informed of deportation consequences.  </a:t>
            </a:r>
          </a:p>
          <a:p>
            <a:pPr lvl="2"/>
            <a:r>
              <a:rPr lang="en-US" dirty="0" smtClean="0"/>
              <a:t>Together, </a:t>
            </a:r>
            <a:r>
              <a:rPr lang="en-US" i="1" dirty="0" smtClean="0"/>
              <a:t>Padilla</a:t>
            </a:r>
            <a:r>
              <a:rPr lang="en-US" dirty="0" smtClean="0"/>
              <a:t> and </a:t>
            </a:r>
            <a:r>
              <a:rPr lang="en-US" i="1" dirty="0" smtClean="0"/>
              <a:t>McDonald</a:t>
            </a:r>
            <a:r>
              <a:rPr lang="en-US" dirty="0" smtClean="0"/>
              <a:t>, seem to indicate that constitutionally competent defense counsel must inform defendants that a guilty plea will have consequences on the closely held and important right to bear arms.</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65</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Break Down of the Court</a:t>
            </a:r>
            <a:r>
              <a:rPr lang="en-US" dirty="0" smtClean="0"/>
              <a:t>: 5-4 (Justice Kennedy’s only real impact on the Court’s criminal law decisions.)</a:t>
            </a:r>
            <a:endParaRPr lang="en-US" b="1" dirty="0" smtClean="0"/>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70</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Impact of </a:t>
            </a:r>
            <a:r>
              <a:rPr lang="en-US" b="1" i="1" dirty="0" smtClean="0"/>
              <a:t>Graham</a:t>
            </a:r>
            <a:r>
              <a:rPr lang="en-US" dirty="0" smtClean="0"/>
              <a:t>: The impact of this case is simple – non-homicide juvenile offenders cannot be sentenced to life without parole and states must be sure that a non-homicide juvenile offender has a meaningful opportunity to obtain release based on demonstrated maturity and rehabilitation.</a:t>
            </a:r>
            <a:endParaRPr lang="en-US" b="1" dirty="0" smtClean="0"/>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71</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1"/>
            <a:r>
              <a:rPr lang="en-US" b="1" dirty="0" smtClean="0"/>
              <a:t>Impact of </a:t>
            </a:r>
            <a:r>
              <a:rPr lang="en-US" b="1" i="1" dirty="0" smtClean="0"/>
              <a:t>Skinner</a:t>
            </a:r>
            <a:r>
              <a:rPr lang="en-US" dirty="0" smtClean="0"/>
              <a:t>: </a:t>
            </a:r>
          </a:p>
          <a:p>
            <a:pPr lvl="2"/>
            <a:r>
              <a:rPr lang="en-US" sz="2400" dirty="0" smtClean="0"/>
              <a:t>The immediate and country-wide impact of </a:t>
            </a:r>
            <a:r>
              <a:rPr lang="en-US" sz="2400" i="1" dirty="0" smtClean="0"/>
              <a:t>Skinner</a:t>
            </a:r>
            <a:r>
              <a:rPr lang="en-US" sz="2400" dirty="0" smtClean="0"/>
              <a:t> will be to open the doors of federal courts to prisoners seeking post-conviction DNA testing. </a:t>
            </a:r>
          </a:p>
          <a:p>
            <a:pPr lvl="2"/>
            <a:r>
              <a:rPr lang="en-US" sz="2400" dirty="0" smtClean="0"/>
              <a:t>The future impact in Texas is that it is likely that a federal court will rule on the constitutionality of the Texas statute preventing prisoners who could have sought DNA testing prior to trial, but did not, from seeking testing post conviction.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74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Fun fact:</a:t>
            </a:r>
            <a:r>
              <a:rPr lang="en-US" baseline="0" dirty="0" smtClean="0"/>
              <a:t> t</a:t>
            </a:r>
            <a:r>
              <a:rPr lang="en-US" dirty="0" smtClean="0"/>
              <a:t>he</a:t>
            </a:r>
            <a:r>
              <a:rPr lang="en-US" baseline="0" dirty="0" smtClean="0"/>
              <a:t> act of texting sexually explicit messages is called “</a:t>
            </a:r>
            <a:r>
              <a:rPr lang="en-US" baseline="0" dirty="0" err="1" smtClean="0"/>
              <a:t>sexting</a:t>
            </a:r>
            <a:r>
              <a:rPr lang="en-US" baseline="0" dirty="0" smtClean="0"/>
              <a:t>.”</a:t>
            </a:r>
          </a:p>
          <a:p>
            <a:endParaRPr lang="en-US" baseline="0" dirty="0" smtClean="0"/>
          </a:p>
          <a:p>
            <a:pPr lvl="0"/>
            <a:r>
              <a:rPr lang="en-US" sz="1200" kern="1200" dirty="0" smtClean="0">
                <a:solidFill>
                  <a:schemeClr val="tx1"/>
                </a:solidFill>
                <a:latin typeface="+mn-lt"/>
                <a:ea typeface="+mn-ea"/>
                <a:cs typeface="+mn-cs"/>
              </a:rPr>
              <a:t>The City of Ontario ("City") acquired pagers which were able to send and receive text messages from Arch Wireless.  Under the City's contract with </a:t>
            </a:r>
            <a:r>
              <a:rPr lang="en-US" sz="1200" kern="1200" cap="all" dirty="0" smtClean="0">
                <a:solidFill>
                  <a:schemeClr val="tx1"/>
                </a:solidFill>
                <a:latin typeface="+mn-lt"/>
                <a:ea typeface="+mn-ea"/>
                <a:cs typeface="+mn-cs"/>
              </a:rPr>
              <a:t>A</a:t>
            </a:r>
            <a:r>
              <a:rPr lang="en-US" sz="1200" kern="1200" dirty="0" smtClean="0">
                <a:solidFill>
                  <a:schemeClr val="tx1"/>
                </a:solidFill>
                <a:latin typeface="+mn-lt"/>
                <a:ea typeface="+mn-ea"/>
                <a:cs typeface="+mn-cs"/>
              </a:rPr>
              <a:t>rch Wireless, there was a monthly limit on the number of characters each pager could send or receive.  The City issued the pagers to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and other officers in the Ontario Police Department ("</a:t>
            </a:r>
            <a:r>
              <a:rPr lang="en-US" sz="1200" kern="1200" dirty="0" err="1" smtClean="0">
                <a:solidFill>
                  <a:schemeClr val="tx1"/>
                </a:solidFill>
                <a:latin typeface="+mn-lt"/>
                <a:ea typeface="+mn-ea"/>
                <a:cs typeface="+mn-cs"/>
              </a:rPr>
              <a:t>OPD</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Before acquiring the pagers, the City announced a "Computer Usage, Internet and Email Policy" ("Computer Policy").  The Computer Policy specified that the City reserved "the right to monitor and log all network activity including email and Internet use, with or without notice…[And] users should have no expectation of privacy or confidentiality when using these resources."  Though the Computer Policy did not cover text </a:t>
            </a:r>
            <a:r>
              <a:rPr lang="en-US" sz="1200" kern="1200" dirty="0" err="1" smtClean="0">
                <a:solidFill>
                  <a:schemeClr val="tx1"/>
                </a:solidFill>
                <a:latin typeface="+mn-lt"/>
                <a:ea typeface="+mn-ea"/>
                <a:cs typeface="+mn-cs"/>
              </a:rPr>
              <a:t>messgages</a:t>
            </a:r>
            <a:r>
              <a:rPr lang="en-US" sz="1200" kern="1200" dirty="0" smtClean="0">
                <a:solidFill>
                  <a:schemeClr val="tx1"/>
                </a:solidFill>
                <a:latin typeface="+mn-lt"/>
                <a:ea typeface="+mn-ea"/>
                <a:cs typeface="+mn-cs"/>
              </a:rPr>
              <a:t> by its explicit terms, the City initially made it clear to employees that it would treat text messages the same as it did emails.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"Within the first or second billing cycle after the pagers were distributed,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exceeded his monthly text message character allotment. Duke, [the Officer responsible for the City's contract with Arch Wireless], told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about the overage, and reminded him that messages sent on the pagers were 'considered e-mail and could be audited.' Duke said, however, that 'it was not his intent to audit [an] employee's text messages to see if the overage [was] due to work related transmissions.' Duke suggested that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could reimburse the City for the overage fee rather than have Duke audit the messages.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wrote a check to the City for the overage. Duke offered the same arrangement to other employees who incurred overage fees."</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Soon however, Duke expressed his dissatisfaction with a being "bill collector" to  </a:t>
            </a:r>
            <a:r>
              <a:rPr lang="en-US" sz="1200" kern="1200" dirty="0" err="1" smtClean="0">
                <a:solidFill>
                  <a:schemeClr val="tx1"/>
                </a:solidFill>
                <a:latin typeface="+mn-lt"/>
                <a:ea typeface="+mn-ea"/>
                <a:cs typeface="+mn-cs"/>
              </a:rPr>
              <a:t>Scharf</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OPD's</a:t>
            </a:r>
            <a:r>
              <a:rPr lang="en-US" sz="1200" kern="1200" dirty="0" smtClean="0">
                <a:solidFill>
                  <a:schemeClr val="tx1"/>
                </a:solidFill>
                <a:latin typeface="+mn-lt"/>
                <a:ea typeface="+mn-ea"/>
                <a:cs typeface="+mn-cs"/>
              </a:rPr>
              <a:t> chief.  In response, </a:t>
            </a:r>
            <a:r>
              <a:rPr lang="en-US" sz="1200" kern="1200" dirty="0" err="1" smtClean="0">
                <a:solidFill>
                  <a:schemeClr val="tx1"/>
                </a:solidFill>
                <a:latin typeface="+mn-lt"/>
                <a:ea typeface="+mn-ea"/>
                <a:cs typeface="+mn-cs"/>
              </a:rPr>
              <a:t>Scharf</a:t>
            </a:r>
            <a:r>
              <a:rPr lang="en-US" sz="1200" kern="1200" dirty="0" smtClean="0">
                <a:solidFill>
                  <a:schemeClr val="tx1"/>
                </a:solidFill>
                <a:latin typeface="+mn-lt"/>
                <a:ea typeface="+mn-ea"/>
                <a:cs typeface="+mn-cs"/>
              </a:rPr>
              <a:t> decided to have the text messages audited to determine whether the officers exceeding the character limits were doing so because of work-related messages or personal messages.  To make this determination, Duke reviewed all </a:t>
            </a:r>
            <a:r>
              <a:rPr lang="en-US" sz="1200" kern="1200" dirty="0" err="1" smtClean="0">
                <a:solidFill>
                  <a:schemeClr val="tx1"/>
                </a:solidFill>
                <a:latin typeface="+mn-lt"/>
                <a:ea typeface="+mn-ea"/>
                <a:cs typeface="+mn-cs"/>
              </a:rPr>
              <a:t>Quon's</a:t>
            </a:r>
            <a:r>
              <a:rPr lang="en-US" sz="1200" kern="1200" dirty="0" smtClean="0">
                <a:solidFill>
                  <a:schemeClr val="tx1"/>
                </a:solidFill>
                <a:latin typeface="+mn-lt"/>
                <a:ea typeface="+mn-ea"/>
                <a:cs typeface="+mn-cs"/>
              </a:rPr>
              <a:t> text messages over two months in which he exceeded the allotted number of characters.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Duke's review of </a:t>
            </a:r>
            <a:r>
              <a:rPr lang="en-US" sz="1200" kern="1200" dirty="0" err="1" smtClean="0">
                <a:solidFill>
                  <a:schemeClr val="tx1"/>
                </a:solidFill>
                <a:latin typeface="+mn-lt"/>
                <a:ea typeface="+mn-ea"/>
                <a:cs typeface="+mn-cs"/>
              </a:rPr>
              <a:t>Quon's</a:t>
            </a:r>
            <a:r>
              <a:rPr lang="en-US" sz="1200" kern="1200" dirty="0" smtClean="0">
                <a:solidFill>
                  <a:schemeClr val="tx1"/>
                </a:solidFill>
                <a:latin typeface="+mn-lt"/>
                <a:ea typeface="+mn-ea"/>
                <a:cs typeface="+mn-cs"/>
              </a:rPr>
              <a:t> text messages revealed numerous personal messages, including many that were sexual explicit.  After making this discovery, he turned the case over to internal affairs to determine whether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was violating </a:t>
            </a:r>
            <a:r>
              <a:rPr lang="en-US" sz="1200" kern="1200" dirty="0" err="1" smtClean="0">
                <a:solidFill>
                  <a:schemeClr val="tx1"/>
                </a:solidFill>
                <a:latin typeface="+mn-lt"/>
                <a:ea typeface="+mn-ea"/>
                <a:cs typeface="+mn-cs"/>
              </a:rPr>
              <a:t>OPD</a:t>
            </a:r>
            <a:r>
              <a:rPr lang="en-US" sz="1200" kern="1200" dirty="0" smtClean="0">
                <a:solidFill>
                  <a:schemeClr val="tx1"/>
                </a:solidFill>
                <a:latin typeface="+mn-lt"/>
                <a:ea typeface="+mn-ea"/>
                <a:cs typeface="+mn-cs"/>
              </a:rPr>
              <a:t> rules by pursuing personal matters while on duty.  The officer in charge of the internal affairs investigation limited his review to messages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sent while on duty.  Again, this review revealed numerous personal messages, including sexual explicit ones. </a:t>
            </a:r>
            <a:r>
              <a:rPr lang="en-US" sz="1200" kern="1200" dirty="0" err="1" smtClean="0">
                <a:solidFill>
                  <a:schemeClr val="tx1"/>
                </a:solidFill>
                <a:latin typeface="+mn-lt"/>
                <a:ea typeface="+mn-ea"/>
                <a:cs typeface="+mn-cs"/>
              </a:rPr>
              <a:t>Quon</a:t>
            </a:r>
            <a:r>
              <a:rPr lang="en-US" sz="1200" kern="1200" dirty="0" smtClean="0">
                <a:solidFill>
                  <a:schemeClr val="tx1"/>
                </a:solidFill>
                <a:latin typeface="+mn-lt"/>
                <a:ea typeface="+mn-ea"/>
                <a:cs typeface="+mn-cs"/>
              </a:rPr>
              <a:t> was allegedly disciplined as a result.  </a:t>
            </a:r>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Questions Left Unanswered by </a:t>
            </a:r>
            <a:r>
              <a:rPr lang="en-US" b="1" i="1" dirty="0" err="1" smtClean="0"/>
              <a:t>Quon</a:t>
            </a:r>
            <a:r>
              <a:rPr lang="en-US" b="1" dirty="0" smtClean="0"/>
              <a:t>: </a:t>
            </a:r>
            <a:r>
              <a:rPr lang="en-US" dirty="0" smtClean="0"/>
              <a:t>By limiting its holding to these narrow grounds, the Court did not determine </a:t>
            </a:r>
          </a:p>
          <a:p>
            <a:pPr lvl="2"/>
            <a:r>
              <a:rPr lang="en-US" dirty="0" smtClean="0"/>
              <a:t>(1) whether </a:t>
            </a:r>
            <a:r>
              <a:rPr lang="en-US" dirty="0" err="1" smtClean="0"/>
              <a:t>Quon</a:t>
            </a:r>
            <a:r>
              <a:rPr lang="en-US" dirty="0" smtClean="0"/>
              <a:t> did in fact have a reasonable expectation of privacy in the contents of his text messages; </a:t>
            </a:r>
          </a:p>
          <a:p>
            <a:pPr lvl="2"/>
            <a:r>
              <a:rPr lang="en-US" dirty="0" smtClean="0"/>
              <a:t>(2) whether reviewing the contents of </a:t>
            </a:r>
            <a:r>
              <a:rPr lang="en-US" dirty="0" err="1" smtClean="0"/>
              <a:t>Quon's</a:t>
            </a:r>
            <a:r>
              <a:rPr lang="en-US" dirty="0" smtClean="0"/>
              <a:t> text messages constituted a search; </a:t>
            </a:r>
          </a:p>
          <a:p>
            <a:pPr lvl="2"/>
            <a:r>
              <a:rPr lang="en-US" dirty="0" smtClean="0"/>
              <a:t>(3) whether the principles applicable to a government employer's search of an employee's physical office apply with at least the same force when the employer intrudes on the employee's privacy in the electronic sphere; and </a:t>
            </a:r>
          </a:p>
          <a:p>
            <a:pPr lvl="2"/>
            <a:r>
              <a:rPr lang="en-US" dirty="0" smtClean="0"/>
              <a:t>(4) the proper approach for determining an employee’s reasonable expectation of privacy. </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Break Down of the Court</a:t>
            </a:r>
            <a:r>
              <a:rPr lang="en-US" dirty="0" smtClean="0"/>
              <a:t>: 7-2 per </a:t>
            </a:r>
            <a:r>
              <a:rPr lang="en-US" dirty="0" err="1" smtClean="0"/>
              <a:t>curiam</a:t>
            </a:r>
            <a:r>
              <a:rPr lang="en-US" dirty="0" smtClean="0"/>
              <a:t> decision in which Justice Stevens was joined by Justice </a:t>
            </a:r>
            <a:r>
              <a:rPr lang="en-US" dirty="0" err="1" smtClean="0"/>
              <a:t>Sotomayor</a:t>
            </a:r>
            <a:r>
              <a:rPr lang="en-US" dirty="0" smtClean="0"/>
              <a:t> dissenting. </a:t>
            </a:r>
            <a:endParaRPr lang="en-US" b="1"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17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Dissent (Authored by Justice Stevens, joined by Justice </a:t>
            </a:r>
            <a:r>
              <a:rPr lang="en-US" sz="1200" b="1" kern="1200" dirty="0" err="1" smtClean="0">
                <a:solidFill>
                  <a:schemeClr val="tx1"/>
                </a:solidFill>
                <a:latin typeface="+mn-lt"/>
                <a:ea typeface="+mn-ea"/>
                <a:cs typeface="+mn-cs"/>
              </a:rPr>
              <a:t>Sotomayor</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dissent believed that the Court had overturned the trial court's decision based on its own view of the evidence.  </a:t>
            </a:r>
            <a:r>
              <a:rPr lang="en-US" sz="1200" i="1" kern="1200" dirty="0" smtClean="0">
                <a:solidFill>
                  <a:schemeClr val="tx1"/>
                </a:solidFill>
                <a:latin typeface="+mn-lt"/>
                <a:ea typeface="+mn-ea"/>
                <a:cs typeface="+mn-cs"/>
              </a:rPr>
              <a:t>Id</a:t>
            </a:r>
            <a:r>
              <a:rPr lang="en-US" sz="1200" kern="1200" dirty="0" smtClean="0">
                <a:solidFill>
                  <a:schemeClr val="tx1"/>
                </a:solidFill>
                <a:latin typeface="+mn-lt"/>
                <a:ea typeface="+mn-ea"/>
                <a:cs typeface="+mn-cs"/>
              </a:rPr>
              <a:t>. at 550.  As the dissent pointed out, the trial court held an evidentiary hearing on the motion to suppress.  </a:t>
            </a:r>
            <a:r>
              <a:rPr lang="en-US" sz="1200" i="1" kern="1200" dirty="0" smtClean="0">
                <a:solidFill>
                  <a:schemeClr val="tx1"/>
                </a:solidFill>
                <a:latin typeface="+mn-lt"/>
                <a:ea typeface="+mn-ea"/>
                <a:cs typeface="+mn-cs"/>
              </a:rPr>
              <a:t>Id</a:t>
            </a:r>
            <a:r>
              <a:rPr lang="en-US" sz="1200" kern="1200" dirty="0" smtClean="0">
                <a:solidFill>
                  <a:schemeClr val="tx1"/>
                </a:solidFill>
                <a:latin typeface="+mn-lt"/>
                <a:ea typeface="+mn-ea"/>
                <a:cs typeface="+mn-cs"/>
              </a:rPr>
              <a:t>.  And, "[a]</a:t>
            </a:r>
            <a:r>
              <a:rPr lang="en-US" sz="1200" kern="1200" dirty="0" err="1" smtClean="0">
                <a:solidFill>
                  <a:schemeClr val="tx1"/>
                </a:solidFill>
                <a:latin typeface="+mn-lt"/>
                <a:ea typeface="+mn-ea"/>
                <a:cs typeface="+mn-cs"/>
              </a:rPr>
              <a:t>fter</a:t>
            </a:r>
            <a:r>
              <a:rPr lang="en-US" sz="1200" kern="1200" dirty="0" smtClean="0">
                <a:solidFill>
                  <a:schemeClr val="tx1"/>
                </a:solidFill>
                <a:latin typeface="+mn-lt"/>
                <a:ea typeface="+mn-ea"/>
                <a:cs typeface="+mn-cs"/>
              </a:rPr>
              <a:t> hearing the testimony, the trial judge was 'even more convinced' that the entry was unlawful." </a:t>
            </a:r>
            <a:r>
              <a:rPr lang="en-US" sz="1200" i="1" kern="1200" dirty="0" smtClean="0">
                <a:solidFill>
                  <a:schemeClr val="tx1"/>
                </a:solidFill>
                <a:latin typeface="+mn-lt"/>
                <a:ea typeface="+mn-ea"/>
                <a:cs typeface="+mn-cs"/>
              </a:rPr>
              <a:t>Id</a:t>
            </a:r>
            <a:r>
              <a:rPr lang="en-US" sz="1200" kern="1200" dirty="0" smtClean="0">
                <a:solidFill>
                  <a:schemeClr val="tx1"/>
                </a:solidFill>
                <a:latin typeface="+mn-lt"/>
                <a:ea typeface="+mn-ea"/>
                <a:cs typeface="+mn-cs"/>
              </a:rPr>
              <a:t>.  Accordingly, the trial court found that the officer did not have "an objectively reasonable basis for believing that entering Fisher's home was necessary to avoid serious injury." </a:t>
            </a:r>
            <a:r>
              <a:rPr lang="en-US" sz="1200" i="1" kern="1200" dirty="0" smtClean="0">
                <a:solidFill>
                  <a:schemeClr val="tx1"/>
                </a:solidFill>
                <a:latin typeface="+mn-lt"/>
                <a:ea typeface="+mn-ea"/>
                <a:cs typeface="+mn-cs"/>
              </a:rPr>
              <a:t>Id. </a:t>
            </a:r>
            <a:r>
              <a:rPr lang="en-US" sz="1200" kern="1200" dirty="0" smtClean="0">
                <a:solidFill>
                  <a:schemeClr val="tx1"/>
                </a:solidFill>
                <a:latin typeface="+mn-lt"/>
                <a:ea typeface="+mn-ea"/>
                <a:cs typeface="+mn-cs"/>
              </a:rPr>
              <a:t> Based on the trial court's factual findings and reasoning, the dissent, like the Michigan Court of Appeals, would have upheld the trial court's ruling on the motion to suppress.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A97AB17-5C1B-4186-A868-7CCE01D7F09B}" type="slidenum">
              <a:rPr lang="en-US" smtClean="0"/>
              <a:pPr/>
              <a:t>18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First Issue of Powell Provides Important Reminder</a:t>
            </a:r>
            <a:r>
              <a:rPr lang="en-US" dirty="0" smtClean="0"/>
              <a:t>: State courts must remember that if a decision is based on independent state grounds, indicate this clearly and expressly.  (E.g. The Court’s decision today rests on independent state grounds, and therefore any discussion of federal law was done for the purpose of facilitating the Court’s discussion of the issues.)</a:t>
            </a:r>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24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Second Issue of Powell Also Provides Important Reminder</a:t>
            </a:r>
            <a:r>
              <a:rPr lang="en-US" dirty="0" smtClean="0"/>
              <a:t>: </a:t>
            </a:r>
            <a:r>
              <a:rPr lang="en-US" i="1" dirty="0" smtClean="0"/>
              <a:t>Miranda </a:t>
            </a:r>
            <a:r>
              <a:rPr lang="en-US" dirty="0" smtClean="0"/>
              <a:t>is still authoritative on issues surrounding custodial interrogations.  Accordingly, police officers must clearly inform individuals being held for questioning of their 5</a:t>
            </a:r>
            <a:r>
              <a:rPr lang="en-US" baseline="30000" dirty="0" smtClean="0"/>
              <a:t>th</a:t>
            </a:r>
            <a:r>
              <a:rPr lang="en-US" dirty="0" smtClean="0"/>
              <a:t> Amendment rights to remain silent and have an attorney present.  It also reaffirms the statements made by Chief Justice Warren writing for the Court in </a:t>
            </a:r>
            <a:r>
              <a:rPr lang="en-US" i="1" dirty="0" smtClean="0"/>
              <a:t>Miranda </a:t>
            </a:r>
            <a:r>
              <a:rPr lang="en-US" dirty="0" smtClean="0"/>
              <a:t>indicating that the states may formulate their own warnings and need not use the precise wording of the example given in </a:t>
            </a:r>
            <a:r>
              <a:rPr lang="en-US" i="1" dirty="0" smtClean="0"/>
              <a:t>Miranda</a:t>
            </a:r>
            <a:r>
              <a:rPr lang="en-US" dirty="0" smtClean="0"/>
              <a:t>. </a:t>
            </a:r>
            <a:endParaRPr lang="en-US" b="1" dirty="0" smtClean="0"/>
          </a:p>
          <a:p>
            <a:endParaRPr lang="en-US" dirty="0"/>
          </a:p>
        </p:txBody>
      </p:sp>
      <p:sp>
        <p:nvSpPr>
          <p:cNvPr id="4" name="Slide Number Placeholder 3"/>
          <p:cNvSpPr>
            <a:spLocks noGrp="1"/>
          </p:cNvSpPr>
          <p:nvPr>
            <p:ph type="sldNum" sz="quarter" idx="10"/>
          </p:nvPr>
        </p:nvSpPr>
        <p:spPr/>
        <p:txBody>
          <a:bodyPr/>
          <a:lstStyle/>
          <a:p>
            <a:fld id="{5A97AB17-5C1B-4186-A868-7CCE01D7F09B}"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B2D92E-9C2F-4435-923D-DF41A00B7F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FE62E3-735E-4C5B-902B-E7C94F0FAA7C}" type="datetimeFigureOut">
              <a:rPr lang="en-US" smtClean="0"/>
              <a:pPr/>
              <a:t>3/28/2011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EB2D92E-9C2F-4435-923D-DF41A00B7F2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FE62E3-735E-4C5B-902B-E7C94F0FAA7C}" type="datetimeFigureOut">
              <a:rPr lang="en-US" smtClean="0"/>
              <a:pPr/>
              <a:t>3/28/2011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B2D92E-9C2F-4435-923D-DF41A00B7F2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3581400"/>
          </a:xfrm>
        </p:spPr>
        <p:txBody>
          <a:bodyPr>
            <a:noAutofit/>
          </a:bodyPr>
          <a:lstStyle/>
          <a:p>
            <a:pPr algn="ctr"/>
            <a:r>
              <a:rPr lang="en-US" sz="6000" dirty="0" smtClean="0"/>
              <a:t>Recent </a:t>
            </a:r>
            <a:r>
              <a:rPr lang="en-US" sz="6000" dirty="0" err="1" smtClean="0"/>
              <a:t>SCOTUS</a:t>
            </a:r>
            <a:r>
              <a:rPr lang="en-US" sz="6000" dirty="0" smtClean="0"/>
              <a:t> Criminal Law Decisions Every State Court Judge Should Know</a:t>
            </a:r>
            <a:endParaRPr lang="en-US" sz="6000" dirty="0"/>
          </a:p>
        </p:txBody>
      </p:sp>
      <p:sp>
        <p:nvSpPr>
          <p:cNvPr id="3" name="Subtitle 2"/>
          <p:cNvSpPr>
            <a:spLocks noGrp="1"/>
          </p:cNvSpPr>
          <p:nvPr>
            <p:ph type="subTitle" idx="1"/>
          </p:nvPr>
        </p:nvSpPr>
        <p:spPr>
          <a:xfrm>
            <a:off x="533400" y="4572000"/>
            <a:ext cx="7854696" cy="1752600"/>
          </a:xfrm>
        </p:spPr>
        <p:txBody>
          <a:bodyPr/>
          <a:lstStyle/>
          <a:p>
            <a:r>
              <a:rPr lang="en-US" dirty="0" smtClean="0"/>
              <a:t>Presented by Robert N. </a:t>
            </a:r>
            <a:r>
              <a:rPr lang="en-US" dirty="0" err="1" smtClean="0"/>
              <a:t>Udashen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4</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r>
              <a:rPr lang="en-US" dirty="0" smtClean="0"/>
              <a:t>“The right of the people to be secure in their persons, houses, papers, and effects, against unreasonable searches and seizures, shall not be violated” . . . Except when the people are at work or in need of emergency aid (even if they do not want such aid).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normAutofit fontScale="85000" lnSpcReduction="10000"/>
          </a:bodyPr>
          <a:lstStyle/>
          <a:p>
            <a:r>
              <a:rPr lang="en-US" b="1" i="1" u="sng" dirty="0" smtClean="0"/>
              <a:t>City of Ontario v. </a:t>
            </a:r>
            <a:r>
              <a:rPr lang="en-US" b="1" i="1" u="sng" dirty="0" err="1" smtClean="0"/>
              <a:t>Quon</a:t>
            </a:r>
            <a:r>
              <a:rPr lang="en-US" b="1" u="sng" dirty="0" smtClean="0"/>
              <a:t>, 130 </a:t>
            </a:r>
            <a:r>
              <a:rPr lang="en-US" b="1" u="sng" dirty="0" err="1" smtClean="0"/>
              <a:t>S.Ct</a:t>
            </a:r>
            <a:r>
              <a:rPr lang="en-US" b="1" u="sng" dirty="0" smtClean="0"/>
              <a:t> 2619 (2010)</a:t>
            </a:r>
            <a:endParaRPr lang="en-US" b="1" dirty="0" smtClean="0"/>
          </a:p>
          <a:p>
            <a:pPr lvl="1"/>
            <a:r>
              <a:rPr lang="en-US" sz="2600" b="1" dirty="0" smtClean="0"/>
              <a:t>Background Facts</a:t>
            </a:r>
            <a:r>
              <a:rPr lang="en-US" sz="2600" dirty="0" smtClean="0"/>
              <a:t>: Members of the Ontario Police Department (</a:t>
            </a:r>
            <a:r>
              <a:rPr lang="en-US" sz="2600" dirty="0" err="1" smtClean="0"/>
              <a:t>OPD</a:t>
            </a:r>
            <a:r>
              <a:rPr lang="en-US" sz="2600" dirty="0" smtClean="0"/>
              <a:t>) were issued pagers that could send and receive text messages.  </a:t>
            </a:r>
            <a:r>
              <a:rPr lang="en-US" sz="2600" dirty="0" err="1" smtClean="0"/>
              <a:t>Quon</a:t>
            </a:r>
            <a:r>
              <a:rPr lang="en-US" sz="2600" dirty="0" smtClean="0"/>
              <a:t> was issued one of these pagers as a member of the </a:t>
            </a:r>
            <a:r>
              <a:rPr lang="en-US" sz="2600" dirty="0" err="1" smtClean="0"/>
              <a:t>OPD</a:t>
            </a:r>
            <a:r>
              <a:rPr lang="en-US" sz="2600" dirty="0" smtClean="0"/>
              <a:t>.  It was </a:t>
            </a:r>
            <a:r>
              <a:rPr lang="en-US" sz="2600" dirty="0" err="1" smtClean="0"/>
              <a:t>Quon’s</a:t>
            </a:r>
            <a:r>
              <a:rPr lang="en-US" sz="2600" dirty="0" smtClean="0"/>
              <a:t> belief that the messages he sent and received would not be reviewed by the department provided that he paid for any overage charges.  </a:t>
            </a:r>
            <a:r>
              <a:rPr lang="en-US" sz="2600" dirty="0" err="1" smtClean="0"/>
              <a:t>Quon</a:t>
            </a:r>
            <a:r>
              <a:rPr lang="en-US" sz="2600" dirty="0" smtClean="0"/>
              <a:t> paid for his overages, but internal affairs ended up reviewing texts that he sent and received while on duty.  A review of these texts revealed that </a:t>
            </a:r>
            <a:r>
              <a:rPr lang="en-US" sz="2600" dirty="0" err="1" smtClean="0"/>
              <a:t>Quon</a:t>
            </a:r>
            <a:r>
              <a:rPr lang="en-US" sz="2600" dirty="0" smtClean="0"/>
              <a:t> had sent and received numerous non-work related texts while on duty – including some sexually explicit texts.  </a:t>
            </a:r>
            <a:r>
              <a:rPr lang="en-US" sz="2600" dirty="0" err="1" smtClean="0"/>
              <a:t>Quon</a:t>
            </a:r>
            <a:r>
              <a:rPr lang="en-US" sz="2600" dirty="0" smtClean="0"/>
              <a:t> brought a 1983 action claiming that the department violated his 4</a:t>
            </a:r>
            <a:r>
              <a:rPr lang="en-US" sz="2600" baseline="30000" dirty="0" smtClean="0"/>
              <a:t>th</a:t>
            </a:r>
            <a:r>
              <a:rPr lang="en-US" sz="2600" dirty="0" smtClean="0"/>
              <a:t> Amendment rights.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219200"/>
            <a:ext cx="8229600" cy="4191000"/>
          </a:xfrm>
        </p:spPr>
        <p:txBody>
          <a:bodyPr>
            <a:normAutofit fontScale="92500" lnSpcReduction="20000"/>
          </a:bodyPr>
          <a:lstStyle/>
          <a:p>
            <a:r>
              <a:rPr lang="en-US" b="1" i="1" u="sng" dirty="0" smtClean="0"/>
              <a:t>City of Ontario v. </a:t>
            </a:r>
            <a:r>
              <a:rPr lang="en-US" b="1" i="1" u="sng" dirty="0" err="1" smtClean="0"/>
              <a:t>Quon</a:t>
            </a:r>
            <a:r>
              <a:rPr lang="en-US" b="1" u="sng" dirty="0" smtClean="0"/>
              <a:t>, 130 </a:t>
            </a:r>
            <a:r>
              <a:rPr lang="en-US" b="1" u="sng" dirty="0" err="1" smtClean="0"/>
              <a:t>S.Ct</a:t>
            </a:r>
            <a:r>
              <a:rPr lang="en-US" b="1" u="sng" dirty="0" smtClean="0"/>
              <a:t> 2619 (2010)</a:t>
            </a:r>
            <a:endParaRPr lang="en-US" b="1" dirty="0" smtClean="0"/>
          </a:p>
          <a:p>
            <a:pPr lvl="1"/>
            <a:r>
              <a:rPr lang="en-US" b="1" dirty="0" smtClean="0"/>
              <a:t>Narrow Issue</a:t>
            </a:r>
            <a:r>
              <a:rPr lang="en-US" dirty="0" smtClean="0"/>
              <a:t>: Again, as per usual for the Robert’s Court, the holding in this case was limited to addressing the very narrow issue of whether the search of </a:t>
            </a:r>
            <a:r>
              <a:rPr lang="en-US" dirty="0" err="1" smtClean="0"/>
              <a:t>Quon’s</a:t>
            </a:r>
            <a:r>
              <a:rPr lang="en-US" dirty="0" smtClean="0"/>
              <a:t> texts was reasonable. </a:t>
            </a:r>
          </a:p>
          <a:p>
            <a:pPr lvl="1"/>
            <a:r>
              <a:rPr lang="en-US" b="1" dirty="0" smtClean="0"/>
              <a:t>Holding</a:t>
            </a:r>
            <a:r>
              <a:rPr lang="en-US" dirty="0" smtClean="0"/>
              <a:t>:  Because the search of </a:t>
            </a:r>
            <a:r>
              <a:rPr lang="en-US" dirty="0" err="1" smtClean="0"/>
              <a:t>Quon's</a:t>
            </a:r>
            <a:r>
              <a:rPr lang="en-US" dirty="0" smtClean="0"/>
              <a:t> text messages was reasonable, petitioners did not violate respondents' Fourth Amendment rights.</a:t>
            </a:r>
          </a:p>
          <a:p>
            <a:pPr lvl="1"/>
            <a:r>
              <a:rPr lang="en-US" b="1" dirty="0" smtClean="0"/>
              <a:t>Break Down of the Court</a:t>
            </a:r>
            <a:r>
              <a:rPr lang="en-US" dirty="0" smtClean="0"/>
              <a:t>:  The judgment was unanimous and all of the justices joined the Court's opinion in full except for Justice Scalia who did not join Part III-A of the opinion. Part III-A of the opinion discussed the "operational realities test from the plurality opinion in </a:t>
            </a:r>
            <a:r>
              <a:rPr lang="en-US" i="1" dirty="0" smtClean="0"/>
              <a:t>O'Connor v. Ortega</a:t>
            </a:r>
            <a:r>
              <a:rPr lang="en-US" dirty="0" smtClean="0"/>
              <a:t>, 480 U.S. 709 (1987), but it did not hold that this was the proper approach to be used. </a:t>
            </a:r>
            <a:endParaRPr lang="en-US" dirty="0"/>
          </a:p>
        </p:txBody>
      </p:sp>
      <p:pic>
        <p:nvPicPr>
          <p:cNvPr id="4" name="Picture 3" descr="All_9_w_stevens_and_sotomayor.jpg"/>
          <p:cNvPicPr>
            <a:picLocks noChangeAspect="1"/>
          </p:cNvPicPr>
          <p:nvPr/>
        </p:nvPicPr>
        <p:blipFill>
          <a:blip r:embed="rId2" cstate="print"/>
          <a:stretch>
            <a:fillRect/>
          </a:stretch>
        </p:blipFill>
        <p:spPr>
          <a:xfrm>
            <a:off x="4572000" y="4937760"/>
            <a:ext cx="3259778" cy="17678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b="1" i="1" u="sng" dirty="0" smtClean="0"/>
              <a:t>City of Ontario v. </a:t>
            </a:r>
            <a:r>
              <a:rPr lang="en-US" b="1" i="1" u="sng" dirty="0" err="1" smtClean="0"/>
              <a:t>Quon</a:t>
            </a:r>
            <a:r>
              <a:rPr lang="en-US" b="1" u="sng" dirty="0" smtClean="0"/>
              <a:t>, 130 </a:t>
            </a:r>
            <a:r>
              <a:rPr lang="en-US" b="1" u="sng" dirty="0" err="1" smtClean="0"/>
              <a:t>S.Ct</a:t>
            </a:r>
            <a:r>
              <a:rPr lang="en-US" b="1" u="sng" dirty="0" smtClean="0"/>
              <a:t> 2619 (2010)</a:t>
            </a:r>
          </a:p>
          <a:p>
            <a:pPr lvl="1"/>
            <a:r>
              <a:rPr lang="en-US" b="1" dirty="0" smtClean="0"/>
              <a:t>Majority Opinion (Authored by Justice Kennedy)</a:t>
            </a:r>
            <a:r>
              <a:rPr lang="en-US" dirty="0" smtClean="0"/>
              <a:t>:  While warrantless searches are per se unreasonable, the Court found that the "special needs" of the workplace provided an applicable exception to the warrant requirement.  </a:t>
            </a:r>
          </a:p>
          <a:p>
            <a:pPr lvl="2"/>
            <a:r>
              <a:rPr lang="en-US" dirty="0" smtClean="0"/>
              <a:t>This exception is applicable if a government employer's warrantless search "conducted for a '</a:t>
            </a:r>
            <a:r>
              <a:rPr lang="en-US" dirty="0" err="1" smtClean="0"/>
              <a:t>noninvestigatory</a:t>
            </a:r>
            <a:r>
              <a:rPr lang="en-US" dirty="0" smtClean="0"/>
              <a:t>, work-related purpose or for the investigation of work related misconduct . . . is reasonable if it is justified at its inception and if the measures adopted are reasonably related to the objectives of the search and not excessively intrusive in light of’  the circumstances giving rise to the search. </a:t>
            </a:r>
            <a:r>
              <a:rPr lang="en-US" i="1" dirty="0" smtClean="0"/>
              <a:t>Id</a:t>
            </a:r>
            <a:r>
              <a:rPr lang="en-US" dirty="0" smtClean="0"/>
              <a:t>.  (internal quotations omitted)</a:t>
            </a:r>
          </a:p>
          <a:p>
            <a:pPr lvl="2"/>
            <a:endParaRPr lang="en-US" dirty="0" smtClean="0"/>
          </a:p>
          <a:p>
            <a:pPr lvl="2"/>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b="1" i="1" u="sng" dirty="0" smtClean="0"/>
              <a:t>City of Ontario v. </a:t>
            </a:r>
            <a:r>
              <a:rPr lang="en-US" b="1" i="1" u="sng" dirty="0" err="1" smtClean="0"/>
              <a:t>Quon</a:t>
            </a:r>
            <a:r>
              <a:rPr lang="en-US" b="1" u="sng" dirty="0" smtClean="0"/>
              <a:t>, 130 </a:t>
            </a:r>
            <a:r>
              <a:rPr lang="en-US" b="1" u="sng" dirty="0" err="1" smtClean="0"/>
              <a:t>S.Ct</a:t>
            </a:r>
            <a:r>
              <a:rPr lang="en-US" b="1" u="sng" dirty="0" smtClean="0"/>
              <a:t> 2619 (2010)</a:t>
            </a:r>
          </a:p>
          <a:p>
            <a:pPr lvl="1"/>
            <a:r>
              <a:rPr lang="en-US" b="1" dirty="0" smtClean="0"/>
              <a:t>Majority Opinion (Continued)</a:t>
            </a:r>
            <a:r>
              <a:rPr lang="en-US" dirty="0" smtClean="0"/>
              <a:t>:  Using this approach, the court concluded:</a:t>
            </a:r>
          </a:p>
          <a:p>
            <a:pPr lvl="2"/>
            <a:r>
              <a:rPr lang="en-US" dirty="0" smtClean="0"/>
              <a:t>(1) “[t]he search was justified at its inception because there were reasonable grounds [i.e. determining whether the character limit needed to be increased] for suspecting that the search was necessary for a </a:t>
            </a:r>
            <a:r>
              <a:rPr lang="en-US" dirty="0" err="1" smtClean="0"/>
              <a:t>noninvestigatory</a:t>
            </a:r>
            <a:r>
              <a:rPr lang="en-US" dirty="0" smtClean="0"/>
              <a:t> work-related purpose.“ AND  </a:t>
            </a:r>
          </a:p>
          <a:p>
            <a:pPr lvl="2"/>
            <a:r>
              <a:rPr lang="en-US" i="1" dirty="0" smtClean="0"/>
              <a:t>(2) </a:t>
            </a:r>
            <a:r>
              <a:rPr lang="en-US" dirty="0" smtClean="0"/>
              <a:t>the search was reasonable in its scope because it was limited to only two months despite the fact that </a:t>
            </a:r>
            <a:r>
              <a:rPr lang="en-US" dirty="0" err="1" smtClean="0"/>
              <a:t>Quon</a:t>
            </a:r>
            <a:r>
              <a:rPr lang="en-US" dirty="0" smtClean="0"/>
              <a:t> had exceeded the character limit in many other months.</a:t>
            </a:r>
          </a:p>
          <a:p>
            <a:pPr lvl="2"/>
            <a:endParaRPr lang="en-US" dirty="0" smtClean="0"/>
          </a:p>
          <a:p>
            <a:pPr lvl="2"/>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524000"/>
            <a:ext cx="8229600" cy="5105400"/>
          </a:xfrm>
        </p:spPr>
        <p:txBody>
          <a:bodyPr>
            <a:normAutofit fontScale="32500" lnSpcReduction="20000"/>
          </a:bodyPr>
          <a:lstStyle/>
          <a:p>
            <a:r>
              <a:rPr lang="en-US" sz="10000" b="1" i="1" u="sng" dirty="0" smtClean="0"/>
              <a:t>Michigan v. Fisher</a:t>
            </a:r>
            <a:r>
              <a:rPr lang="en-US" sz="10000" b="1" u="sng" dirty="0" smtClean="0"/>
              <a:t>, 130 </a:t>
            </a:r>
            <a:r>
              <a:rPr lang="en-US" sz="10000" b="1" u="sng" dirty="0" err="1" smtClean="0"/>
              <a:t>S.Ct</a:t>
            </a:r>
            <a:r>
              <a:rPr lang="en-US" sz="10000" b="1" u="sng" dirty="0" smtClean="0"/>
              <a:t> 546 (2009) (Per </a:t>
            </a:r>
            <a:r>
              <a:rPr lang="en-US" sz="10000" b="1" u="sng" dirty="0" err="1" smtClean="0"/>
              <a:t>Curiam</a:t>
            </a:r>
            <a:r>
              <a:rPr lang="en-US" sz="10000" b="1" u="sng" dirty="0" smtClean="0"/>
              <a:t>)</a:t>
            </a:r>
          </a:p>
          <a:p>
            <a:pPr>
              <a:buNone/>
            </a:pPr>
            <a:endParaRPr lang="en-US" b="1" dirty="0" smtClean="0"/>
          </a:p>
          <a:p>
            <a:pPr lvl="1"/>
            <a:r>
              <a:rPr lang="en-US" sz="7600" b="1" dirty="0" smtClean="0"/>
              <a:t>Background</a:t>
            </a:r>
            <a:r>
              <a:rPr lang="en-US" sz="7600" dirty="0" smtClean="0"/>
              <a:t>: Police officers, responding to a disturbance complaint, "found a household in considerable chaos: a pickup truck in the driveway with its front smashed, damaged fence posts along the side of the property, and three broken house windows.  Additionally, there was blood on the hood of the pickup and on clothes inside of it, as well as on one of the doors to the house.  Through a window, the officers could see respondent, Jeremy Fisher, inside the house, screaming and throwing things. Thereafter, one of the officers pushed the front door partway open and began to enter the house – when the officer saw Fisher pointing a gun at him, he withdrew.  </a:t>
            </a:r>
          </a:p>
          <a:p>
            <a:pPr lvl="1"/>
            <a:endParaRPr lang="en-US" sz="7600" dirty="0" smtClean="0"/>
          </a:p>
          <a:p>
            <a:pPr lvl="1">
              <a:buNone/>
            </a:pPr>
            <a:endParaRPr lang="en-US" sz="7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524000"/>
            <a:ext cx="8229600" cy="5105400"/>
          </a:xfrm>
        </p:spPr>
        <p:txBody>
          <a:bodyPr>
            <a:normAutofit fontScale="40000" lnSpcReduction="20000"/>
          </a:bodyPr>
          <a:lstStyle/>
          <a:p>
            <a:r>
              <a:rPr lang="en-US" sz="10000" b="1" i="1" u="sng" dirty="0" smtClean="0"/>
              <a:t>Michigan v. Fisher</a:t>
            </a:r>
            <a:r>
              <a:rPr lang="en-US" sz="10000" b="1" u="sng" dirty="0" smtClean="0"/>
              <a:t>, 130 </a:t>
            </a:r>
            <a:r>
              <a:rPr lang="en-US" sz="10000" b="1" u="sng" dirty="0" err="1" smtClean="0"/>
              <a:t>S.Ct</a:t>
            </a:r>
            <a:r>
              <a:rPr lang="en-US" sz="10000" b="1" u="sng" dirty="0" smtClean="0"/>
              <a:t> 546 (2009) (Per </a:t>
            </a:r>
            <a:r>
              <a:rPr lang="en-US" sz="10000" b="1" u="sng" dirty="0" err="1" smtClean="0"/>
              <a:t>Curiam</a:t>
            </a:r>
            <a:r>
              <a:rPr lang="en-US" sz="10000" b="1" u="sng" dirty="0" smtClean="0"/>
              <a:t>)</a:t>
            </a:r>
          </a:p>
          <a:p>
            <a:pPr>
              <a:buNone/>
            </a:pPr>
            <a:endParaRPr lang="en-US" b="1" dirty="0" smtClean="0"/>
          </a:p>
          <a:p>
            <a:pPr lvl="1"/>
            <a:r>
              <a:rPr lang="en-US" sz="7600" b="1" dirty="0" smtClean="0"/>
              <a:t>Background (Continued)</a:t>
            </a:r>
            <a:r>
              <a:rPr lang="en-US" sz="7600" dirty="0" smtClean="0"/>
              <a:t>: Fisher was arrested for assault with a dangerous weapon and possession of a firearm during the commission of a felony.  He filed a motion to suppress on the basis of an unconstitutional search, which the trial court granted.  The Michigan Court of Appeals affirmed, and the Michigan Supreme Court eventually denied the government leave to appeal.</a:t>
            </a:r>
            <a:endParaRPr lang="en-US" sz="7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524000"/>
            <a:ext cx="8229600" cy="4389120"/>
          </a:xfrm>
        </p:spPr>
        <p:txBody>
          <a:bodyPr>
            <a:normAutofit/>
          </a:bodyPr>
          <a:lstStyle/>
          <a:p>
            <a:r>
              <a:rPr lang="en-US" b="1" i="1" u="sng" dirty="0" smtClean="0"/>
              <a:t>Michigan v. Fisher</a:t>
            </a:r>
            <a:r>
              <a:rPr lang="en-US" b="1" u="sng" dirty="0" smtClean="0"/>
              <a:t>, 130 </a:t>
            </a:r>
            <a:r>
              <a:rPr lang="en-US" b="1" u="sng" dirty="0" err="1" smtClean="0"/>
              <a:t>S.Ct</a:t>
            </a:r>
            <a:r>
              <a:rPr lang="en-US" b="1" u="sng" dirty="0" smtClean="0"/>
              <a:t>. 546 (2009)</a:t>
            </a:r>
          </a:p>
          <a:p>
            <a:pPr lvl="1"/>
            <a:r>
              <a:rPr lang="en-US" b="1" dirty="0" smtClean="0"/>
              <a:t>Holding</a:t>
            </a:r>
            <a:r>
              <a:rPr lang="en-US" dirty="0" smtClean="0"/>
              <a:t>: Application of the emergency aid exception to the Fourth Amendment  articulated in </a:t>
            </a:r>
            <a:r>
              <a:rPr lang="en-US" i="1" dirty="0" smtClean="0"/>
              <a:t>Brigham City v. Stuart</a:t>
            </a:r>
            <a:r>
              <a:rPr lang="en-US" dirty="0" smtClean="0"/>
              <a:t>, 547 U.S. 398 (2006) dictates that the officer's entry into the home in this case was reasonable and did not violate the 4</a:t>
            </a:r>
            <a:r>
              <a:rPr lang="en-US" baseline="30000" dirty="0" smtClean="0"/>
              <a:t>th</a:t>
            </a:r>
            <a:r>
              <a:rPr lang="en-US" dirty="0" smtClean="0"/>
              <a:t> Amendment.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t>The 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752600"/>
            <a:ext cx="8229600" cy="4389120"/>
          </a:xfrm>
        </p:spPr>
        <p:txBody>
          <a:bodyPr>
            <a:normAutofit/>
          </a:bodyPr>
          <a:lstStyle/>
          <a:p>
            <a:r>
              <a:rPr lang="en-US" b="1" i="1" u="sng" dirty="0" smtClean="0"/>
              <a:t>Michigan v. Fisher</a:t>
            </a:r>
            <a:r>
              <a:rPr lang="en-US" b="1" u="sng" dirty="0" smtClean="0"/>
              <a:t>, 130 </a:t>
            </a:r>
            <a:r>
              <a:rPr lang="en-US" b="1" u="sng" dirty="0" err="1" smtClean="0"/>
              <a:t>S.Ct</a:t>
            </a:r>
            <a:r>
              <a:rPr lang="en-US" b="1" u="sng" dirty="0" smtClean="0"/>
              <a:t>. 546 (2009)</a:t>
            </a:r>
          </a:p>
          <a:p>
            <a:pPr lvl="1"/>
            <a:r>
              <a:rPr lang="en-US" b="1" dirty="0" smtClean="0"/>
              <a:t>Majority Opinion (Per </a:t>
            </a:r>
            <a:r>
              <a:rPr lang="en-US" b="1" dirty="0" err="1" smtClean="0"/>
              <a:t>Curiam</a:t>
            </a:r>
            <a:r>
              <a:rPr lang="en-US" b="1" dirty="0" smtClean="0"/>
              <a:t>)</a:t>
            </a:r>
            <a:r>
              <a:rPr lang="en-US" dirty="0" smtClean="0"/>
              <a:t>: The Court reaffirmed that the test for determining if the emergency aid exception may be invoked is "whether there was 'an objectively reasonable basis for believing' that medical assistance was needed, or persons were in danger.  Using this test the Court reasoned that, "[a] straightforward application of the emergency aid exception, as in </a:t>
            </a:r>
            <a:r>
              <a:rPr lang="en-US" i="1" dirty="0" smtClean="0"/>
              <a:t>Brigham City</a:t>
            </a:r>
            <a:r>
              <a:rPr lang="en-US" dirty="0" smtClean="0"/>
              <a:t>, dictates that the officer's entry was reasonable."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5</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pPr algn="ctr"/>
            <a:r>
              <a:rPr lang="en-US" i="1" dirty="0" smtClean="0"/>
              <a:t>Miranda </a:t>
            </a:r>
            <a:r>
              <a:rPr lang="en-US" dirty="0" smtClean="0"/>
              <a:t>is still alive and kicking!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38200"/>
            <a:ext cx="7772400" cy="2667000"/>
          </a:xfrm>
        </p:spPr>
        <p:txBody>
          <a:bodyPr/>
          <a:lstStyle/>
          <a:p>
            <a:pPr algn="ctr"/>
            <a:r>
              <a:rPr lang="en-US" dirty="0" smtClean="0"/>
              <a:t>Prevailing Themes in the Court’s Recent Criminal Law Decisions</a:t>
            </a:r>
            <a:endParaRPr lang="en-US" dirty="0"/>
          </a:p>
        </p:txBody>
      </p:sp>
      <p:sp>
        <p:nvSpPr>
          <p:cNvPr id="3" name="Text Placeholder 2"/>
          <p:cNvSpPr>
            <a:spLocks noGrp="1"/>
          </p:cNvSpPr>
          <p:nvPr>
            <p:ph type="body" idx="1"/>
          </p:nvPr>
        </p:nvSpPr>
        <p:spPr>
          <a:xfrm>
            <a:off x="533400" y="3886200"/>
            <a:ext cx="7772400" cy="1509712"/>
          </a:xfrm>
        </p:spPr>
        <p:txBody>
          <a:bodyPr/>
          <a:lstStyle/>
          <a:p>
            <a:r>
              <a:rPr lang="en-US" dirty="0" smtClean="0"/>
              <a:t>The Robert’s Court , the Kennedy Court, Justice </a:t>
            </a:r>
            <a:r>
              <a:rPr lang="en-US" dirty="0" err="1" smtClean="0"/>
              <a:t>Sotomayor’s</a:t>
            </a:r>
            <a:r>
              <a:rPr lang="en-US" dirty="0" smtClean="0"/>
              <a:t> Addition, Justice Stevens Last Hurrah, Justice </a:t>
            </a:r>
            <a:r>
              <a:rPr lang="en-US" dirty="0" err="1" smtClean="0"/>
              <a:t>Kagan’s</a:t>
            </a:r>
            <a:r>
              <a:rPr lang="en-US" dirty="0" smtClean="0"/>
              <a:t> Addition, and Justice Scalia –Believe It or Not – Gets Angrier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normAutofit fontScale="55000" lnSpcReduction="20000"/>
          </a:bodyPr>
          <a:lstStyle/>
          <a:p>
            <a:r>
              <a:rPr lang="en-US" sz="4000" b="1" i="1" u="sng" dirty="0" smtClean="0"/>
              <a:t>Florida v. Powell</a:t>
            </a:r>
            <a:r>
              <a:rPr lang="en-US" sz="4000" b="1" u="sng" dirty="0" smtClean="0"/>
              <a:t>, 130 </a:t>
            </a:r>
            <a:r>
              <a:rPr lang="en-US" sz="4000" b="1" u="sng" dirty="0" err="1" smtClean="0"/>
              <a:t>S.Ct</a:t>
            </a:r>
            <a:r>
              <a:rPr lang="en-US" sz="4000" b="1" u="sng" dirty="0" smtClean="0"/>
              <a:t> 1195 (2010)</a:t>
            </a:r>
          </a:p>
          <a:p>
            <a:pPr lvl="1">
              <a:buNone/>
            </a:pPr>
            <a:endParaRPr lang="en-US" sz="3200" b="1" dirty="0" smtClean="0"/>
          </a:p>
          <a:p>
            <a:pPr lvl="1"/>
            <a:r>
              <a:rPr lang="en-US" sz="3200" b="1" dirty="0" smtClean="0"/>
              <a:t>Factual Background</a:t>
            </a:r>
            <a:r>
              <a:rPr lang="en-US" sz="3200" dirty="0" smtClean="0"/>
              <a:t>: After arresting the defendant, police officers read him the standard Tampa Police Department Consent and Release Form ("</a:t>
            </a:r>
            <a:r>
              <a:rPr lang="en-US" sz="3200" dirty="0" err="1" smtClean="0"/>
              <a:t>TPD</a:t>
            </a:r>
            <a:r>
              <a:rPr lang="en-US" sz="3200" dirty="0" smtClean="0"/>
              <a:t> </a:t>
            </a:r>
            <a:r>
              <a:rPr lang="en-US" sz="3200" i="1" dirty="0" smtClean="0"/>
              <a:t>Miranda </a:t>
            </a:r>
            <a:r>
              <a:rPr lang="en-US" sz="3200" dirty="0" smtClean="0"/>
              <a:t>Warning")</a:t>
            </a:r>
            <a:r>
              <a:rPr lang="en-US" sz="3200" i="1" dirty="0" smtClean="0"/>
              <a:t> </a:t>
            </a:r>
            <a:r>
              <a:rPr lang="en-US" sz="3200" dirty="0" smtClean="0"/>
              <a:t>which states: </a:t>
            </a:r>
            <a:endParaRPr lang="en-US" sz="3200" i="1" dirty="0" smtClean="0"/>
          </a:p>
          <a:p>
            <a:pPr marL="914400" lvl="1" indent="0">
              <a:spcBef>
                <a:spcPts val="1200"/>
              </a:spcBef>
              <a:spcAft>
                <a:spcPts val="1200"/>
              </a:spcAft>
              <a:buNone/>
            </a:pPr>
            <a:r>
              <a:rPr lang="en-US" sz="3200" i="1" dirty="0" smtClean="0"/>
              <a:t>You have the right to remain silent. If you give up the right to remain silent, anything you say can be used against you in court. You have the right to talk to a lawyer before answering any of our questions. If you cannot afford to hire a lawyer, one will be appointed for you without cost and before any questioning. You have the right to use any of these rights at any time you want during this interview.” </a:t>
            </a:r>
          </a:p>
          <a:p>
            <a:pPr lvl="1">
              <a:buNone/>
            </a:pPr>
            <a:r>
              <a:rPr lang="en-US" sz="3200" i="1" dirty="0" smtClean="0"/>
              <a:t>	</a:t>
            </a:r>
            <a:r>
              <a:rPr lang="en-US" sz="3200" dirty="0" smtClean="0"/>
              <a:t>After acknowledging that he had been informed of - and understood - his rights, the defendant agreed to waive his rights and proceeded to confess to everything. Then, he sought to have his confession suppressed on the grounds that the </a:t>
            </a:r>
            <a:r>
              <a:rPr lang="en-US" sz="3200" dirty="0" err="1" smtClean="0"/>
              <a:t>TPD</a:t>
            </a:r>
            <a:r>
              <a:rPr lang="en-US" sz="3200" dirty="0" smtClean="0"/>
              <a:t> </a:t>
            </a:r>
            <a:r>
              <a:rPr lang="en-US" sz="3200" i="1" dirty="0" smtClean="0"/>
              <a:t>Miranda </a:t>
            </a:r>
            <a:r>
              <a:rPr lang="en-US" sz="3200" dirty="0" smtClean="0"/>
              <a:t>Warning failed to adequately convey his right to the presence of an attorney during questioning.</a:t>
            </a:r>
            <a:endParaRPr lang="en-US" sz="3200"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lstStyle/>
          <a:p>
            <a:r>
              <a:rPr lang="en-US" sz="2800" b="1" i="1" u="sng" dirty="0" smtClean="0"/>
              <a:t>Florida v. Powell</a:t>
            </a:r>
            <a:r>
              <a:rPr lang="en-US" sz="2800" b="1" u="sng" dirty="0" smtClean="0"/>
              <a:t>, 130 </a:t>
            </a:r>
            <a:r>
              <a:rPr lang="en-US" sz="2800" b="1" u="sng" dirty="0" err="1" smtClean="0"/>
              <a:t>S.Ct</a:t>
            </a:r>
            <a:r>
              <a:rPr lang="en-US" sz="2800" b="1" u="sng" dirty="0" smtClean="0"/>
              <a:t> 1195 (2010)</a:t>
            </a:r>
          </a:p>
          <a:p>
            <a:pPr lvl="1"/>
            <a:r>
              <a:rPr lang="en-US" b="1" dirty="0" smtClean="0"/>
              <a:t>Procedural Background</a:t>
            </a:r>
            <a:r>
              <a:rPr lang="en-US" dirty="0" smtClean="0"/>
              <a:t>:  The Florida Supreme Court stated that "[b]</a:t>
            </a:r>
            <a:r>
              <a:rPr lang="en-US" dirty="0" err="1" smtClean="0"/>
              <a:t>oth</a:t>
            </a:r>
            <a:r>
              <a:rPr lang="en-US" dirty="0" smtClean="0"/>
              <a:t> </a:t>
            </a:r>
            <a:r>
              <a:rPr lang="en-US" i="1" dirty="0" smtClean="0"/>
              <a:t>Miranda</a:t>
            </a:r>
            <a:r>
              <a:rPr lang="en-US" dirty="0" smtClean="0"/>
              <a:t> and article I section 9 of the Florida Constitution . . . require that a suspect be clearly informed of the right to have a lawyer present during questioning." Because the Florida Supreme Court found the </a:t>
            </a:r>
            <a:r>
              <a:rPr lang="en-US" dirty="0" err="1" smtClean="0"/>
              <a:t>TPD</a:t>
            </a:r>
            <a:r>
              <a:rPr lang="en-US" dirty="0" smtClean="0"/>
              <a:t> </a:t>
            </a:r>
            <a:r>
              <a:rPr lang="en-US" i="1" dirty="0" smtClean="0"/>
              <a:t>Miranda</a:t>
            </a:r>
            <a:r>
              <a:rPr lang="en-US" dirty="0" smtClean="0"/>
              <a:t> Warning to be misleading, by suggesting that the defendant could only consult with an attorney before questioning, it affirmed the court of appeals decision overturning the trial court’s decision not to suppress the confession.</a:t>
            </a:r>
            <a:endParaRPr lang="en-US" b="1" dirty="0" smtClean="0"/>
          </a:p>
          <a:p>
            <a:pPr lvl="1"/>
            <a:endParaRPr lang="en-US" b="1" u="sng"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lstStyle/>
          <a:p>
            <a:r>
              <a:rPr lang="en-US" sz="2400" b="1" i="1" u="sng" dirty="0" smtClean="0"/>
              <a:t>Florida v. Powell</a:t>
            </a:r>
            <a:r>
              <a:rPr lang="en-US" sz="2400" b="1" u="sng" dirty="0" smtClean="0"/>
              <a:t>, 130 </a:t>
            </a:r>
            <a:r>
              <a:rPr lang="en-US" sz="2400" b="1" u="sng" dirty="0" err="1" smtClean="0"/>
              <a:t>S.Ct</a:t>
            </a:r>
            <a:r>
              <a:rPr lang="en-US" sz="2400" b="1" u="sng" dirty="0" smtClean="0"/>
              <a:t> 1195 (2010)</a:t>
            </a:r>
          </a:p>
          <a:p>
            <a:pPr lvl="1"/>
            <a:r>
              <a:rPr lang="en-US" b="1" dirty="0" smtClean="0"/>
              <a:t>Issues: </a:t>
            </a:r>
          </a:p>
          <a:p>
            <a:pPr lvl="2"/>
            <a:r>
              <a:rPr lang="en-US" sz="2300" b="1" dirty="0" smtClean="0"/>
              <a:t>(1) </a:t>
            </a:r>
            <a:r>
              <a:rPr lang="en-US" sz="2300" dirty="0" smtClean="0"/>
              <a:t>Whether the Florida Supreme Court’s decision was based on adequate and independent state grounds; and</a:t>
            </a:r>
          </a:p>
          <a:p>
            <a:pPr lvl="2"/>
            <a:r>
              <a:rPr lang="en-US" sz="2300" dirty="0" smtClean="0"/>
              <a:t> (2) Whether the </a:t>
            </a:r>
            <a:r>
              <a:rPr lang="en-US" sz="2300" dirty="0" err="1" smtClean="0"/>
              <a:t>TPD’s</a:t>
            </a:r>
            <a:r>
              <a:rPr lang="en-US" sz="2300" dirty="0" smtClean="0"/>
              <a:t> </a:t>
            </a:r>
            <a:r>
              <a:rPr lang="en-US" sz="2300" i="1" dirty="0" smtClean="0"/>
              <a:t>Miranda</a:t>
            </a:r>
            <a:r>
              <a:rPr lang="en-US" sz="2300" dirty="0" smtClean="0"/>
              <a:t> Warnings properly advised the defendant of his right to an attorney during police interrogation. </a:t>
            </a:r>
            <a:endParaRPr lang="en-US" sz="23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sz="2400" b="1" i="1" u="sng" dirty="0" smtClean="0"/>
              <a:t>Florida v. Powell</a:t>
            </a:r>
            <a:r>
              <a:rPr lang="en-US" sz="2400" b="1" u="sng" dirty="0" smtClean="0"/>
              <a:t>, 130 </a:t>
            </a:r>
            <a:r>
              <a:rPr lang="en-US" sz="2400" b="1" u="sng" dirty="0" err="1" smtClean="0"/>
              <a:t>S.Ct</a:t>
            </a:r>
            <a:r>
              <a:rPr lang="en-US" sz="2400" b="1" u="sng" dirty="0" smtClean="0"/>
              <a:t> 1195 (2010)</a:t>
            </a:r>
          </a:p>
          <a:p>
            <a:pPr lvl="1"/>
            <a:r>
              <a:rPr lang="en-US" b="1" dirty="0" smtClean="0"/>
              <a:t>Holding (First Issue)</a:t>
            </a:r>
            <a:r>
              <a:rPr lang="en-US" dirty="0" smtClean="0"/>
              <a:t>: Florida Supreme Court's decision did not indicate clearly and expressly that it was alternatively based on bona fide separate, adequate, and independent state grounds. </a:t>
            </a:r>
          </a:p>
          <a:p>
            <a:pPr lvl="1"/>
            <a:r>
              <a:rPr lang="en-US" b="1" dirty="0" smtClean="0"/>
              <a:t>Break Down of Court on First Issue</a:t>
            </a:r>
            <a:r>
              <a:rPr lang="en-US" dirty="0" smtClean="0"/>
              <a:t>: 8-1 with Justice Stevens dissenting. </a:t>
            </a:r>
          </a:p>
          <a:p>
            <a:endParaRPr lang="en-US" dirty="0"/>
          </a:p>
        </p:txBody>
      </p:sp>
      <p:pic>
        <p:nvPicPr>
          <p:cNvPr id="4" name="Picture 3" descr="Stevens.jpg"/>
          <p:cNvPicPr>
            <a:picLocks noChangeAspect="1"/>
          </p:cNvPicPr>
          <p:nvPr/>
        </p:nvPicPr>
        <p:blipFill>
          <a:blip r:embed="rId2" cstate="print"/>
          <a:stretch>
            <a:fillRect/>
          </a:stretch>
        </p:blipFill>
        <p:spPr>
          <a:xfrm>
            <a:off x="5257800" y="4419600"/>
            <a:ext cx="1699011" cy="219456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a:xfrm>
            <a:off x="457200" y="1935480"/>
            <a:ext cx="8229600" cy="4617720"/>
          </a:xfrm>
        </p:spPr>
        <p:txBody>
          <a:bodyPr>
            <a:normAutofit fontScale="92500"/>
          </a:bodyPr>
          <a:lstStyle/>
          <a:p>
            <a:pPr marL="274320" lvl="1" indent="-274320">
              <a:buClr>
                <a:schemeClr val="accent3"/>
              </a:buClr>
              <a:buSzPct val="95000"/>
            </a:pPr>
            <a:r>
              <a:rPr lang="en-US" b="1" i="1" u="sng" dirty="0" smtClean="0"/>
              <a:t>Florida v. Powell</a:t>
            </a:r>
            <a:r>
              <a:rPr lang="en-US" b="1" u="sng" dirty="0" smtClean="0"/>
              <a:t>, 130 </a:t>
            </a:r>
            <a:r>
              <a:rPr lang="en-US" b="1" u="sng" dirty="0" err="1" smtClean="0"/>
              <a:t>S.Ct</a:t>
            </a:r>
            <a:r>
              <a:rPr lang="en-US" b="1" u="sng" dirty="0" smtClean="0"/>
              <a:t> 1195 (2010) </a:t>
            </a:r>
          </a:p>
          <a:p>
            <a:pPr marL="548640" lvl="2" indent="-274320">
              <a:buClr>
                <a:schemeClr val="accent3"/>
              </a:buClr>
              <a:buSzPct val="95000"/>
            </a:pPr>
            <a:r>
              <a:rPr lang="en-US" b="1" dirty="0" smtClean="0"/>
              <a:t>Majority Opinion (Authored by Justice Ginsburg) First Issue:  </a:t>
            </a:r>
            <a:r>
              <a:rPr lang="en-US" dirty="0" smtClean="0"/>
              <a:t>Because the Florida Supreme Court's decision did not make a plain-statement of this nature, the Court presumed that it had jurisdiction.  This presumption, coupled with the Florida Supreme Court's treatment "of federal and state law as interchangeable and interwoven," led the Court to conclude that the decision did not rest on adequate and independent state grounds.</a:t>
            </a:r>
          </a:p>
          <a:p>
            <a:pPr marL="548640" lvl="2" indent="-274320">
              <a:buClr>
                <a:schemeClr val="accent3"/>
              </a:buClr>
              <a:buSzPct val="95000"/>
            </a:pPr>
            <a:r>
              <a:rPr lang="en-US" b="1" dirty="0" smtClean="0"/>
              <a:t>Justice Stevens Dissent on First Issue</a:t>
            </a:r>
            <a:r>
              <a:rPr lang="en-US" dirty="0" smtClean="0"/>
              <a:t>: In Justice Steven's opinion, the Florida Supreme Court's decision was based on adequate and independent state grounds.  </a:t>
            </a:r>
            <a:r>
              <a:rPr lang="en-US" i="1" dirty="0" smtClean="0"/>
              <a:t>Id</a:t>
            </a:r>
            <a:r>
              <a:rPr lang="en-US" dirty="0" smtClean="0"/>
              <a:t>. </a:t>
            </a:r>
            <a:r>
              <a:rPr lang="en-US" i="1" dirty="0" smtClean="0"/>
              <a:t> </a:t>
            </a:r>
            <a:r>
              <a:rPr lang="en-US" dirty="0" smtClean="0"/>
              <a:t>This, Justice Stevens believed, was evidenced by the fact that "[t]he Florida Supreme Court did not merely cite the Florida Constitution a time or two without state-law analysis. Rather, the court discussed and relied on the separate rights provided under Art. I, § 9 of the Florida Constitution."</a:t>
            </a:r>
          </a:p>
          <a:p>
            <a:pPr marL="548640" lvl="2" indent="-274320">
              <a:buClr>
                <a:schemeClr val="accent3"/>
              </a:buClr>
              <a:buSzPct val="95000"/>
            </a:pPr>
            <a:endParaRPr lang="en-US" b="1"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lstStyle/>
          <a:p>
            <a:r>
              <a:rPr lang="en-US" sz="2400" b="1" i="1" u="sng" dirty="0" smtClean="0"/>
              <a:t>Florida v. Powell</a:t>
            </a:r>
            <a:r>
              <a:rPr lang="en-US" sz="2400" b="1" u="sng" dirty="0" smtClean="0"/>
              <a:t>, 130 </a:t>
            </a:r>
            <a:r>
              <a:rPr lang="en-US" sz="2400" b="1" u="sng" dirty="0" err="1" smtClean="0"/>
              <a:t>S.Ct</a:t>
            </a:r>
            <a:r>
              <a:rPr lang="en-US" sz="2400" b="1" u="sng" dirty="0" smtClean="0"/>
              <a:t> 1195 (2010)</a:t>
            </a:r>
          </a:p>
          <a:p>
            <a:pPr lvl="1"/>
            <a:r>
              <a:rPr lang="en-US" b="1" dirty="0" smtClean="0"/>
              <a:t>Holding (Second Issue)</a:t>
            </a:r>
            <a:r>
              <a:rPr lang="en-US" dirty="0" smtClean="0"/>
              <a:t>: The </a:t>
            </a:r>
            <a:r>
              <a:rPr lang="en-US" dirty="0" err="1" smtClean="0"/>
              <a:t>TPD</a:t>
            </a:r>
            <a:r>
              <a:rPr lang="en-US" dirty="0" smtClean="0"/>
              <a:t> </a:t>
            </a:r>
            <a:r>
              <a:rPr lang="en-US" i="1" dirty="0" smtClean="0"/>
              <a:t>Miranda </a:t>
            </a:r>
            <a:r>
              <a:rPr lang="en-US" dirty="0" smtClean="0"/>
              <a:t>Warnings properly advised the defendant of his</a:t>
            </a:r>
            <a:r>
              <a:rPr lang="en-US" i="1" dirty="0" smtClean="0"/>
              <a:t> </a:t>
            </a:r>
            <a:r>
              <a:rPr lang="en-US" dirty="0" smtClean="0"/>
              <a:t>right to an attorney during police interrogation. </a:t>
            </a:r>
          </a:p>
          <a:p>
            <a:pPr lvl="1"/>
            <a:r>
              <a:rPr lang="en-US" b="1" dirty="0" smtClean="0"/>
              <a:t>Break Down of Court on Second Issue</a:t>
            </a:r>
            <a:r>
              <a:rPr lang="en-US" dirty="0" smtClean="0"/>
              <a:t>: 7-2 with Justice Stevens, joined by Justice </a:t>
            </a:r>
            <a:r>
              <a:rPr lang="en-US" dirty="0" err="1" smtClean="0"/>
              <a:t>Breyer</a:t>
            </a:r>
            <a:r>
              <a:rPr lang="en-US" dirty="0" smtClean="0"/>
              <a:t> on this issue,  dissenting.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normAutofit fontScale="92500"/>
          </a:bodyPr>
          <a:lstStyle/>
          <a:p>
            <a:r>
              <a:rPr lang="en-US" sz="2800" b="1" i="1" u="sng" dirty="0" smtClean="0"/>
              <a:t>Florida v. Powell</a:t>
            </a:r>
            <a:r>
              <a:rPr lang="en-US" sz="2800" b="1" u="sng" dirty="0" smtClean="0"/>
              <a:t>, 130 </a:t>
            </a:r>
            <a:r>
              <a:rPr lang="en-US" sz="2800" b="1" u="sng" dirty="0" err="1" smtClean="0"/>
              <a:t>S.Ct</a:t>
            </a:r>
            <a:r>
              <a:rPr lang="en-US" sz="2800" b="1" u="sng" dirty="0" smtClean="0"/>
              <a:t> 1195 (2010)</a:t>
            </a:r>
          </a:p>
          <a:p>
            <a:pPr lvl="1"/>
            <a:r>
              <a:rPr lang="en-US" b="1" dirty="0" smtClean="0"/>
              <a:t>Majority Opinion Second Issue</a:t>
            </a:r>
            <a:r>
              <a:rPr lang="en-US" dirty="0" smtClean="0"/>
              <a:t>:  The Court's decision in this case explicitly stated and reaffirmed that "an absolute prerequisite to interrogation, [is] that an individual held for questioning 'must be </a:t>
            </a:r>
            <a:r>
              <a:rPr lang="en-US" i="1" dirty="0" smtClean="0"/>
              <a:t>clearly informed</a:t>
            </a:r>
            <a:r>
              <a:rPr lang="en-US" dirty="0" smtClean="0"/>
              <a:t> that he has the right to consult with a lawyer and to have the lawyer with him during interrogation.'"  </a:t>
            </a:r>
            <a:r>
              <a:rPr lang="en-US" i="1" dirty="0" smtClean="0"/>
              <a:t>Id</a:t>
            </a:r>
            <a:r>
              <a:rPr lang="en-US" dirty="0" smtClean="0"/>
              <a:t>. at 1203 (</a:t>
            </a:r>
            <a:r>
              <a:rPr lang="en-US" i="1" dirty="0" smtClean="0"/>
              <a:t>quoting Miranda v. Arizona</a:t>
            </a:r>
            <a:r>
              <a:rPr lang="en-US" dirty="0" smtClean="0"/>
              <a:t>, 384 U.S. 436, 469 (1966)).  This requirement, the Court reasoned, was met by the </a:t>
            </a:r>
            <a:r>
              <a:rPr lang="en-US" dirty="0" err="1" smtClean="0"/>
              <a:t>TPD</a:t>
            </a:r>
            <a:r>
              <a:rPr lang="en-US" dirty="0" smtClean="0"/>
              <a:t> </a:t>
            </a:r>
            <a:r>
              <a:rPr lang="en-US" i="1" dirty="0" smtClean="0"/>
              <a:t>Miranda </a:t>
            </a:r>
            <a:r>
              <a:rPr lang="en-US" dirty="0" smtClean="0"/>
              <a:t>Warning because it told the defendant that he had the right to talk to a lawyer before answering any questions and that he had the right to use his rights at any time during the interview.</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Other cases addressing the 5</a:t>
            </a:r>
            <a:r>
              <a:rPr lang="en-US" b="1" u="sng" baseline="30000" dirty="0" smtClean="0"/>
              <a:t>th</a:t>
            </a:r>
            <a:r>
              <a:rPr lang="en-US" b="1" u="sng" dirty="0" smtClean="0"/>
              <a:t> Amendment and  </a:t>
            </a:r>
            <a:r>
              <a:rPr lang="en-US" b="1" i="1" u="sng" dirty="0" smtClean="0"/>
              <a:t>Miranda</a:t>
            </a:r>
            <a:r>
              <a:rPr lang="en-US" i="1" dirty="0" smtClean="0"/>
              <a:t>:</a:t>
            </a:r>
          </a:p>
          <a:p>
            <a:pPr lvl="1">
              <a:spcBef>
                <a:spcPts val="1200"/>
              </a:spcBef>
            </a:pPr>
            <a:r>
              <a:rPr lang="en-US" b="1" i="1" dirty="0" smtClean="0"/>
              <a:t>Maryland v. </a:t>
            </a:r>
            <a:r>
              <a:rPr lang="en-US" b="1" i="1" dirty="0" err="1" smtClean="0"/>
              <a:t>Shatzer</a:t>
            </a:r>
            <a:r>
              <a:rPr lang="en-US" b="1" dirty="0" smtClean="0"/>
              <a:t>, 130 </a:t>
            </a:r>
            <a:r>
              <a:rPr lang="en-US" b="1" dirty="0" err="1" smtClean="0"/>
              <a:t>S.Ct</a:t>
            </a:r>
            <a:r>
              <a:rPr lang="en-US" b="1" dirty="0" smtClean="0"/>
              <a:t>. 1213 (2010)</a:t>
            </a:r>
          </a:p>
          <a:p>
            <a:pPr lvl="2">
              <a:spcBef>
                <a:spcPts val="1200"/>
              </a:spcBef>
            </a:pPr>
            <a:r>
              <a:rPr lang="en-US" b="1" dirty="0" smtClean="0"/>
              <a:t>Background</a:t>
            </a:r>
            <a:r>
              <a:rPr lang="en-US" dirty="0" smtClean="0"/>
              <a:t>: Police officers attempted to question an incarcerated inmate about sexual abuse the inmate allegedly committed against his son. Inmate refused to speak with the officers without an attorney on his behalf present. He was then released back into the prison’s general population. Two and a half years later, after new evidence came to light, officers returned to the prison and requested the inmate waive his Miranda rights. With no attorney on his behalf present and without requesting one, the inmate agreed, signed a waiver form, and confessed. </a:t>
            </a:r>
          </a:p>
          <a:p>
            <a:pPr lvl="2">
              <a:spcBef>
                <a:spcPts val="1200"/>
              </a:spcBef>
            </a:pPr>
            <a:endParaRPr lang="en-US"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normAutofit fontScale="92500"/>
          </a:bodyPr>
          <a:lstStyle/>
          <a:p>
            <a:r>
              <a:rPr lang="en-US" b="1" u="sng" dirty="0" smtClean="0"/>
              <a:t>Other cases addressing the 5</a:t>
            </a:r>
            <a:r>
              <a:rPr lang="en-US" b="1" u="sng" baseline="30000" dirty="0" smtClean="0"/>
              <a:t>th</a:t>
            </a:r>
            <a:r>
              <a:rPr lang="en-US" b="1" u="sng" dirty="0" smtClean="0"/>
              <a:t> Amendment and  </a:t>
            </a:r>
            <a:r>
              <a:rPr lang="en-US" b="1" i="1" u="sng" dirty="0" smtClean="0"/>
              <a:t>Miranda</a:t>
            </a:r>
            <a:r>
              <a:rPr lang="en-US" i="1" dirty="0" smtClean="0"/>
              <a:t>:</a:t>
            </a:r>
          </a:p>
          <a:p>
            <a:pPr lvl="1">
              <a:spcBef>
                <a:spcPts val="1200"/>
              </a:spcBef>
            </a:pPr>
            <a:r>
              <a:rPr lang="en-US" b="1" i="1" dirty="0" smtClean="0"/>
              <a:t>Maryland v. </a:t>
            </a:r>
            <a:r>
              <a:rPr lang="en-US" b="1" i="1" dirty="0" err="1" smtClean="0"/>
              <a:t>Shatzer</a:t>
            </a:r>
            <a:r>
              <a:rPr lang="en-US" b="1" dirty="0" smtClean="0"/>
              <a:t>, 130 </a:t>
            </a:r>
            <a:r>
              <a:rPr lang="en-US" b="1" dirty="0" err="1" smtClean="0"/>
              <a:t>S.Ct</a:t>
            </a:r>
            <a:r>
              <a:rPr lang="en-US" b="1" dirty="0" smtClean="0"/>
              <a:t>. 1213 (2010)</a:t>
            </a:r>
          </a:p>
          <a:p>
            <a:pPr lvl="2">
              <a:spcBef>
                <a:spcPts val="1200"/>
              </a:spcBef>
            </a:pPr>
            <a:r>
              <a:rPr lang="en-US" b="1" dirty="0" smtClean="0"/>
              <a:t>Holding</a:t>
            </a:r>
            <a:r>
              <a:rPr lang="en-US" dirty="0" smtClean="0"/>
              <a:t>: When the police arrest a suspect, they must tell him his “Miranda rights,” which include the right to a lawyer and the right to remain silent. Once the suspect requests a lawyer, the police may not question him again until he is given one, even if he later waives that right. In this case, the Court ruled that, if the suspect has been released from custody for at least fourteen days since he last requested a lawyer, the police may resume questioning him if he waives his right to a lawyer at that time. In the prison context, the police may resume questioning an inmate after he has been released into the general prison population for fourteen days.</a:t>
            </a:r>
            <a:endParaRPr lang="en-US"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Other cases addressing the 5</a:t>
            </a:r>
            <a:r>
              <a:rPr lang="en-US" b="1" u="sng" baseline="30000" dirty="0" smtClean="0"/>
              <a:t>th</a:t>
            </a:r>
            <a:r>
              <a:rPr lang="en-US" b="1" u="sng" dirty="0" smtClean="0"/>
              <a:t> Amendment and  </a:t>
            </a:r>
            <a:r>
              <a:rPr lang="en-US" b="1" i="1" u="sng" dirty="0" smtClean="0"/>
              <a:t>Miranda</a:t>
            </a:r>
            <a:r>
              <a:rPr lang="en-US" i="1" dirty="0" smtClean="0"/>
              <a:t>:</a:t>
            </a:r>
          </a:p>
          <a:p>
            <a:pPr lvl="1">
              <a:spcBef>
                <a:spcPts val="1200"/>
              </a:spcBef>
            </a:pPr>
            <a:r>
              <a:rPr lang="en-US" b="1" i="1" dirty="0" err="1" smtClean="0"/>
              <a:t>Berghuis</a:t>
            </a:r>
            <a:r>
              <a:rPr lang="en-US" b="1" i="1" dirty="0" smtClean="0"/>
              <a:t> v. </a:t>
            </a:r>
            <a:r>
              <a:rPr lang="en-US" b="1" i="1" dirty="0" err="1" smtClean="0"/>
              <a:t>Thompkins</a:t>
            </a:r>
            <a:r>
              <a:rPr lang="en-US" b="1" dirty="0" smtClean="0"/>
              <a:t>, 130 </a:t>
            </a:r>
            <a:r>
              <a:rPr lang="en-US" b="1" dirty="0" err="1" smtClean="0"/>
              <a:t>S.Ct</a:t>
            </a:r>
            <a:r>
              <a:rPr lang="en-US" b="1" dirty="0" smtClean="0"/>
              <a:t> 2250 (2010)</a:t>
            </a:r>
          </a:p>
          <a:p>
            <a:pPr lvl="2">
              <a:spcBef>
                <a:spcPts val="1200"/>
              </a:spcBef>
            </a:pPr>
            <a:r>
              <a:rPr lang="en-US" b="1" dirty="0" smtClean="0"/>
              <a:t>Background</a:t>
            </a:r>
            <a:r>
              <a:rPr lang="en-US" dirty="0" smtClean="0"/>
              <a:t>: The defendant was subjected to a custodial interrogation by police concerning his involvement in shooting two people, one of whom died.  At the beginning of the interrogation, the police properly informed him of his </a:t>
            </a:r>
            <a:r>
              <a:rPr lang="en-US" i="1" dirty="0" smtClean="0"/>
              <a:t>Miranda </a:t>
            </a:r>
            <a:r>
              <a:rPr lang="en-US" dirty="0" smtClean="0"/>
              <a:t>rights.  Then, for two hours and forty-five minutes, the defendant remained almost completely silent as the police interrogated him but never explicitly invoked his right to remain silent.  Finally, the police took the classic </a:t>
            </a:r>
            <a:r>
              <a:rPr lang="en-US" i="1" dirty="0" smtClean="0"/>
              <a:t>Rhode Island v. </a:t>
            </a:r>
            <a:r>
              <a:rPr lang="en-US" i="1" dirty="0" err="1" smtClean="0"/>
              <a:t>Innis</a:t>
            </a:r>
            <a:r>
              <a:rPr lang="en-US" dirty="0" smtClean="0"/>
              <a:t> approach and</a:t>
            </a:r>
            <a:r>
              <a:rPr lang="en-US" i="1" dirty="0" smtClean="0"/>
              <a:t> </a:t>
            </a:r>
            <a:r>
              <a:rPr lang="en-US" dirty="0" smtClean="0"/>
              <a:t>began asking him questions relating to God.  This approach prompted the defendant to answer yes, when asked whether he had prayed to God to ask forgiveness for the shooting.  </a:t>
            </a:r>
          </a:p>
          <a:p>
            <a:pPr lvl="2"/>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pPr algn="ctr"/>
            <a:r>
              <a:rPr lang="en-US" dirty="0" smtClean="0"/>
              <a:t>Prevailing Themes in the Court’s Recent Criminal Law Decisions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Robert’s Court continues to adhere to the Chief Justice’s rule limiting decisions only to issues that are necessary to the resolution of a case. </a:t>
            </a:r>
          </a:p>
          <a:p>
            <a:pPr lvl="1"/>
            <a:r>
              <a:rPr lang="en-US" dirty="0" smtClean="0"/>
              <a:t>Like all rules, this one has its exceptions. </a:t>
            </a:r>
          </a:p>
          <a:p>
            <a:r>
              <a:rPr lang="en-US" dirty="0" smtClean="0"/>
              <a:t>Though legal scholars have opined that it is really Justice Kennedy’s Court now, his impact is only seen in the Court’s criminal law decisions when the 2</a:t>
            </a:r>
            <a:r>
              <a:rPr lang="en-US" baseline="30000" dirty="0" smtClean="0"/>
              <a:t>nd</a:t>
            </a:r>
            <a:r>
              <a:rPr lang="en-US" dirty="0" smtClean="0"/>
              <a:t> and 8</a:t>
            </a:r>
            <a:r>
              <a:rPr lang="en-US" baseline="30000" dirty="0" smtClean="0"/>
              <a:t>th</a:t>
            </a:r>
            <a:r>
              <a:rPr lang="en-US" dirty="0" smtClean="0"/>
              <a:t> Amendments are at issue. </a:t>
            </a:r>
          </a:p>
          <a:p>
            <a:r>
              <a:rPr lang="en-US" dirty="0" smtClean="0"/>
              <a:t>Justice </a:t>
            </a:r>
            <a:r>
              <a:rPr lang="en-US" dirty="0" err="1" smtClean="0"/>
              <a:t>Sotomayor’s</a:t>
            </a:r>
            <a:r>
              <a:rPr lang="en-US" dirty="0" smtClean="0"/>
              <a:t> addition to the Court has not had much – if any – impact on the Court’s criminal law jurisprudence. </a:t>
            </a:r>
          </a:p>
          <a:p>
            <a:pPr lvl="1"/>
            <a:r>
              <a:rPr lang="en-US" dirty="0" smtClean="0"/>
              <a:t>Justice </a:t>
            </a:r>
            <a:r>
              <a:rPr lang="en-US" dirty="0" err="1" smtClean="0"/>
              <a:t>Kagan’s</a:t>
            </a:r>
            <a:r>
              <a:rPr lang="en-US" dirty="0" smtClean="0"/>
              <a:t> recent addition has had far less impact as she has not taken part in the consideration or decision of many criminal law cases. </a:t>
            </a:r>
          </a:p>
          <a:p>
            <a:r>
              <a:rPr lang="en-US" dirty="0" smtClean="0"/>
              <a:t>Justice Stevens, in his last year on the bench, wrote numerous dissenting opinions. </a:t>
            </a:r>
          </a:p>
          <a:p>
            <a:r>
              <a:rPr lang="en-US" dirty="0" smtClean="0"/>
              <a:t>Justice Scalia continues be angry about </a:t>
            </a:r>
            <a:r>
              <a:rPr lang="en-US" i="1" dirty="0" smtClean="0"/>
              <a:t>Miranda</a:t>
            </a:r>
            <a:r>
              <a:rPr lang="en-US" dirty="0" smtClean="0"/>
              <a:t> and imaginary fears for police safety.  This has led him to somehow increase the number of  scathing remarks in his dissents. </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i="1" dirty="0" smtClean="0"/>
              <a:t>Miranda</a:t>
            </a:r>
            <a:endParaRPr lang="en-US" dirty="0"/>
          </a:p>
        </p:txBody>
      </p:sp>
      <p:sp>
        <p:nvSpPr>
          <p:cNvPr id="3" name="Content Placeholder 2"/>
          <p:cNvSpPr>
            <a:spLocks noGrp="1"/>
          </p:cNvSpPr>
          <p:nvPr>
            <p:ph idx="1"/>
          </p:nvPr>
        </p:nvSpPr>
        <p:spPr/>
        <p:txBody>
          <a:bodyPr>
            <a:normAutofit/>
          </a:bodyPr>
          <a:lstStyle/>
          <a:p>
            <a:r>
              <a:rPr lang="en-US" b="1" u="sng" dirty="0" smtClean="0"/>
              <a:t>Other cases addressing the 5</a:t>
            </a:r>
            <a:r>
              <a:rPr lang="en-US" b="1" u="sng" baseline="30000" dirty="0" smtClean="0"/>
              <a:t>th</a:t>
            </a:r>
            <a:r>
              <a:rPr lang="en-US" b="1" u="sng" dirty="0" smtClean="0"/>
              <a:t> Amendment and  </a:t>
            </a:r>
            <a:r>
              <a:rPr lang="en-US" b="1" i="1" u="sng" dirty="0" smtClean="0"/>
              <a:t>Miranda</a:t>
            </a:r>
            <a:r>
              <a:rPr lang="en-US" i="1" dirty="0" smtClean="0"/>
              <a:t>:</a:t>
            </a:r>
          </a:p>
          <a:p>
            <a:pPr lvl="1">
              <a:spcBef>
                <a:spcPts val="1200"/>
              </a:spcBef>
            </a:pPr>
            <a:r>
              <a:rPr lang="en-US" b="1" i="1" dirty="0" err="1" smtClean="0"/>
              <a:t>Berghuis</a:t>
            </a:r>
            <a:r>
              <a:rPr lang="en-US" b="1" i="1" dirty="0" smtClean="0"/>
              <a:t> v. </a:t>
            </a:r>
            <a:r>
              <a:rPr lang="en-US" b="1" i="1" dirty="0" err="1" smtClean="0"/>
              <a:t>Thompkins</a:t>
            </a:r>
            <a:r>
              <a:rPr lang="en-US" b="1" dirty="0" smtClean="0"/>
              <a:t>, 130 </a:t>
            </a:r>
            <a:r>
              <a:rPr lang="en-US" b="1" dirty="0" err="1" smtClean="0"/>
              <a:t>S.Ct</a:t>
            </a:r>
            <a:r>
              <a:rPr lang="en-US" b="1" dirty="0" smtClean="0"/>
              <a:t> 2250 (2010)</a:t>
            </a:r>
          </a:p>
          <a:p>
            <a:pPr lvl="2">
              <a:spcBef>
                <a:spcPts val="1200"/>
              </a:spcBef>
            </a:pPr>
            <a:r>
              <a:rPr lang="en-US" b="1" dirty="0" smtClean="0"/>
              <a:t>Holding</a:t>
            </a:r>
            <a:r>
              <a:rPr lang="en-US" dirty="0" smtClean="0"/>
              <a:t>:  In a 5-4 decision, the Court held (1) the fact that defendant was silent during first two hours and forty-five minutes of three hour interrogation was insufficient to invoke his right to remain silent under </a:t>
            </a:r>
            <a:r>
              <a:rPr lang="en-US" i="1" dirty="0" smtClean="0"/>
              <a:t>Miranda</a:t>
            </a:r>
            <a:r>
              <a:rPr lang="en-US" dirty="0" smtClean="0"/>
              <a:t>; and (2) defendant waived his right to remain silent under </a:t>
            </a:r>
            <a:r>
              <a:rPr lang="en-US" i="1" dirty="0" smtClean="0"/>
              <a:t>Miranda</a:t>
            </a:r>
            <a:r>
              <a:rPr lang="en-US" dirty="0" smtClean="0"/>
              <a:t> by responding to question by interrogating officer.</a:t>
            </a:r>
            <a:endParaRPr lang="en-US" b="1" dirty="0" smtClean="0"/>
          </a:p>
          <a:p>
            <a:pPr lvl="2"/>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5</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pPr algn="ctr"/>
            <a:r>
              <a:rPr lang="en-US" dirty="0" smtClean="0"/>
              <a:t>Double Jeopardy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dirty="0" smtClean="0"/>
              <a:t>Double Jeopardy</a:t>
            </a:r>
            <a:endParaRPr lang="en-US" dirty="0"/>
          </a:p>
        </p:txBody>
      </p:sp>
      <p:sp>
        <p:nvSpPr>
          <p:cNvPr id="3" name="Content Placeholder 2"/>
          <p:cNvSpPr>
            <a:spLocks noGrp="1"/>
          </p:cNvSpPr>
          <p:nvPr>
            <p:ph idx="1"/>
          </p:nvPr>
        </p:nvSpPr>
        <p:spPr/>
        <p:txBody>
          <a:bodyPr>
            <a:normAutofit/>
          </a:bodyPr>
          <a:lstStyle/>
          <a:p>
            <a:r>
              <a:rPr lang="en-US" b="1" i="1" u="sng" dirty="0" err="1" smtClean="0"/>
              <a:t>Renico</a:t>
            </a:r>
            <a:r>
              <a:rPr lang="en-US" b="1" i="1" u="sng" dirty="0" smtClean="0"/>
              <a:t> v. </a:t>
            </a:r>
            <a:r>
              <a:rPr lang="en-US" b="1" i="1" u="sng" dirty="0" err="1" smtClean="0"/>
              <a:t>Lett</a:t>
            </a:r>
            <a:r>
              <a:rPr lang="en-US" b="1" u="sng" dirty="0" smtClean="0"/>
              <a:t>, 130 </a:t>
            </a:r>
            <a:r>
              <a:rPr lang="en-US" b="1" u="sng" dirty="0" err="1" smtClean="0"/>
              <a:t>S.Ct</a:t>
            </a:r>
            <a:r>
              <a:rPr lang="en-US" b="1" u="sng" dirty="0" smtClean="0"/>
              <a:t> 1855 (2010)</a:t>
            </a:r>
          </a:p>
          <a:p>
            <a:pPr lvl="1"/>
            <a:r>
              <a:rPr lang="en-US" b="1" dirty="0" smtClean="0"/>
              <a:t>Factual Background</a:t>
            </a:r>
            <a:r>
              <a:rPr lang="en-US" dirty="0" smtClean="0"/>
              <a:t>:  Defendant was accused of shooting and killing a taxi cab driver. At his initial trial, the jury was, apparently, passionately split about the verdict that should be delivered (as indicated by multiple notes to the judge). Eventually, the judge called the jury in and asked whether they were deadlocked. The foreperson said they were and a mistrial was declared without any objection or statement by either side. In defendant’s second trial, he was quickly convicted by the jury.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dirty="0" smtClean="0"/>
              <a:t>Double Jeopardy</a:t>
            </a:r>
            <a:endParaRPr lang="en-US" dirty="0"/>
          </a:p>
        </p:txBody>
      </p:sp>
      <p:sp>
        <p:nvSpPr>
          <p:cNvPr id="3" name="Content Placeholder 2"/>
          <p:cNvSpPr>
            <a:spLocks noGrp="1"/>
          </p:cNvSpPr>
          <p:nvPr>
            <p:ph idx="1"/>
          </p:nvPr>
        </p:nvSpPr>
        <p:spPr/>
        <p:txBody>
          <a:bodyPr>
            <a:normAutofit/>
          </a:bodyPr>
          <a:lstStyle/>
          <a:p>
            <a:r>
              <a:rPr lang="en-US" b="1" i="1" u="sng" dirty="0" err="1" smtClean="0"/>
              <a:t>Renico</a:t>
            </a:r>
            <a:r>
              <a:rPr lang="en-US" b="1" i="1" u="sng" dirty="0" smtClean="0"/>
              <a:t> v. </a:t>
            </a:r>
            <a:r>
              <a:rPr lang="en-US" b="1" i="1" u="sng" dirty="0" err="1" smtClean="0"/>
              <a:t>Lett</a:t>
            </a:r>
            <a:r>
              <a:rPr lang="en-US" b="1" u="sng" dirty="0" smtClean="0"/>
              <a:t>, 130 </a:t>
            </a:r>
            <a:r>
              <a:rPr lang="en-US" b="1" u="sng" dirty="0" err="1" smtClean="0"/>
              <a:t>S.Ct</a:t>
            </a:r>
            <a:r>
              <a:rPr lang="en-US" b="1" u="sng" dirty="0" smtClean="0"/>
              <a:t> 1855 (2010)</a:t>
            </a:r>
          </a:p>
          <a:p>
            <a:pPr lvl="1"/>
            <a:r>
              <a:rPr lang="en-US" b="1" dirty="0" smtClean="0"/>
              <a:t>Procedural Background</a:t>
            </a:r>
            <a:r>
              <a:rPr lang="en-US" dirty="0" smtClean="0"/>
              <a:t>:  After failing to get his conviction reversed by the state courts, the defendant sought habeas relief in federal court.  The defendant argued that the judge declared a mistrial “without any manifest necessity for doing so” and therefore, the second trial was an error; and that, the Michigan Supreme Court unreasonably applied clearly established federal law in denying relief. The U.S. District Court and Sixth Circuit Court of Appeals agreed with the defendant and granted his writ.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dirty="0" smtClean="0"/>
              <a:t>Double Jeopardy</a:t>
            </a:r>
            <a:endParaRPr lang="en-US" dirty="0"/>
          </a:p>
        </p:txBody>
      </p:sp>
      <p:sp>
        <p:nvSpPr>
          <p:cNvPr id="3" name="Content Placeholder 2"/>
          <p:cNvSpPr>
            <a:spLocks noGrp="1"/>
          </p:cNvSpPr>
          <p:nvPr>
            <p:ph idx="1"/>
          </p:nvPr>
        </p:nvSpPr>
        <p:spPr/>
        <p:txBody>
          <a:bodyPr>
            <a:normAutofit fontScale="92500"/>
          </a:bodyPr>
          <a:lstStyle/>
          <a:p>
            <a:r>
              <a:rPr lang="en-US" b="1" i="1" u="sng" dirty="0" err="1" smtClean="0"/>
              <a:t>Renico</a:t>
            </a:r>
            <a:r>
              <a:rPr lang="en-US" b="1" i="1" u="sng" dirty="0" smtClean="0"/>
              <a:t> v. </a:t>
            </a:r>
            <a:r>
              <a:rPr lang="en-US" b="1" i="1" u="sng" dirty="0" err="1" smtClean="0"/>
              <a:t>Lett</a:t>
            </a:r>
            <a:r>
              <a:rPr lang="en-US" b="1" u="sng" dirty="0" smtClean="0"/>
              <a:t>, 130 </a:t>
            </a:r>
            <a:r>
              <a:rPr lang="en-US" b="1" u="sng" dirty="0" err="1" smtClean="0"/>
              <a:t>S.Ct</a:t>
            </a:r>
            <a:r>
              <a:rPr lang="en-US" b="1" u="sng" dirty="0" smtClean="0"/>
              <a:t> 1855 (2010)</a:t>
            </a:r>
          </a:p>
          <a:p>
            <a:pPr lvl="1"/>
            <a:r>
              <a:rPr lang="en-US" b="1" dirty="0" smtClean="0"/>
              <a:t>Issue</a:t>
            </a:r>
            <a:r>
              <a:rPr lang="en-US" dirty="0" smtClean="0"/>
              <a:t>: Whether the Michigan Supreme Court unreasonably applied clearly established federal law in determining that jeopardy did not attach when the trial court declared a mistrial based on the deadlocked jury. </a:t>
            </a:r>
          </a:p>
          <a:p>
            <a:pPr lvl="1"/>
            <a:r>
              <a:rPr lang="en-US" b="1" dirty="0" smtClean="0"/>
              <a:t>Holding</a:t>
            </a:r>
            <a:r>
              <a:rPr lang="en-US" dirty="0" smtClean="0"/>
              <a:t>: The Michigan Supreme Court afforded deference to the state trial court’s judgment that the first jury was truly deadlocked requiring a mistrial. Accordingly, the Michigan Supreme Court did not </a:t>
            </a:r>
            <a:r>
              <a:rPr lang="en-US" i="1" dirty="0" smtClean="0"/>
              <a:t>unreasonably</a:t>
            </a:r>
            <a:r>
              <a:rPr lang="en-US" dirty="0" smtClean="0"/>
              <a:t> apply clearly established federal law (which is the deferential standard of review required by the </a:t>
            </a:r>
            <a:r>
              <a:rPr lang="en-US" dirty="0" err="1" smtClean="0"/>
              <a:t>AEDPA</a:t>
            </a:r>
            <a:r>
              <a:rPr lang="en-US" dirty="0" smtClean="0"/>
              <a:t>). </a:t>
            </a:r>
          </a:p>
          <a:p>
            <a:pPr lvl="1"/>
            <a:r>
              <a:rPr lang="en-US" b="1" dirty="0" smtClean="0"/>
              <a:t>Break Down of the Court</a:t>
            </a:r>
            <a:r>
              <a:rPr lang="en-US" dirty="0" smtClean="0"/>
              <a:t>: 6-3</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dirty="0" smtClean="0"/>
              <a:t>Double Jeopardy</a:t>
            </a:r>
            <a:endParaRPr lang="en-US" dirty="0"/>
          </a:p>
        </p:txBody>
      </p:sp>
      <p:sp>
        <p:nvSpPr>
          <p:cNvPr id="3" name="Content Placeholder 2"/>
          <p:cNvSpPr>
            <a:spLocks noGrp="1"/>
          </p:cNvSpPr>
          <p:nvPr>
            <p:ph idx="1"/>
          </p:nvPr>
        </p:nvSpPr>
        <p:spPr/>
        <p:txBody>
          <a:bodyPr>
            <a:normAutofit fontScale="85000" lnSpcReduction="20000"/>
          </a:bodyPr>
          <a:lstStyle/>
          <a:p>
            <a:r>
              <a:rPr lang="en-US" b="1" i="1" u="sng" dirty="0" err="1" smtClean="0"/>
              <a:t>Renico</a:t>
            </a:r>
            <a:r>
              <a:rPr lang="en-US" b="1" i="1" u="sng" dirty="0" smtClean="0"/>
              <a:t> v. </a:t>
            </a:r>
            <a:r>
              <a:rPr lang="en-US" b="1" i="1" u="sng" dirty="0" err="1" smtClean="0"/>
              <a:t>Lett</a:t>
            </a:r>
            <a:r>
              <a:rPr lang="en-US" b="1" u="sng" dirty="0" smtClean="0"/>
              <a:t>, 130 </a:t>
            </a:r>
            <a:r>
              <a:rPr lang="en-US" b="1" u="sng" dirty="0" err="1" smtClean="0"/>
              <a:t>S.Ct</a:t>
            </a:r>
            <a:r>
              <a:rPr lang="en-US" b="1" u="sng" dirty="0" smtClean="0"/>
              <a:t> 1855 (2010)</a:t>
            </a:r>
          </a:p>
          <a:p>
            <a:pPr lvl="1">
              <a:spcBef>
                <a:spcPts val="1200"/>
              </a:spcBef>
            </a:pPr>
            <a:r>
              <a:rPr lang="en-US" b="1" dirty="0" smtClean="0"/>
              <a:t>Majority Opinion</a:t>
            </a:r>
            <a:r>
              <a:rPr lang="en-US" dirty="0" smtClean="0"/>
              <a:t>:  The Court noted that the interpretation of the facts and application of the law by both the state and federal courts that reviewed this case were reasonable.  Additionally, the Court reaffirmed that mistrials should be avoided and only be declared when there is a high degree of necessity for doing so. To avoid tempting judges to use coercive means to break a deadlocked jury, deference is afforded to the trial judge faced with deciding whether to declare a mistrial when the jury appears to be deadlocked.  The Court also reiterated that trial judge’s decision to declare a mistrial is not granted </a:t>
            </a:r>
            <a:r>
              <a:rPr lang="en-US" i="1" dirty="0" smtClean="0"/>
              <a:t>absolute </a:t>
            </a:r>
            <a:r>
              <a:rPr lang="en-US" dirty="0" smtClean="0"/>
              <a:t>deference, and in cases where the trial judge acts irrationally or irresponsibly in declaring a mistrial that jeopardy may attach preventing the government from prosecuting the defendant again.  </a:t>
            </a:r>
          </a:p>
          <a:p>
            <a:pPr lvl="1">
              <a:spcBef>
                <a:spcPts val="1200"/>
              </a:spcBef>
              <a:buNone/>
            </a:pPr>
            <a:r>
              <a:rPr lang="en-US"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dirty="0" smtClean="0"/>
              <a:t>Double Jeopardy</a:t>
            </a:r>
            <a:endParaRPr lang="en-US" dirty="0"/>
          </a:p>
        </p:txBody>
      </p:sp>
      <p:sp>
        <p:nvSpPr>
          <p:cNvPr id="3" name="Content Placeholder 2"/>
          <p:cNvSpPr>
            <a:spLocks noGrp="1"/>
          </p:cNvSpPr>
          <p:nvPr>
            <p:ph idx="1"/>
          </p:nvPr>
        </p:nvSpPr>
        <p:spPr/>
        <p:txBody>
          <a:bodyPr>
            <a:normAutofit/>
          </a:bodyPr>
          <a:lstStyle/>
          <a:p>
            <a:r>
              <a:rPr lang="en-US" b="1" i="1" u="sng" dirty="0" err="1" smtClean="0"/>
              <a:t>Renico</a:t>
            </a:r>
            <a:r>
              <a:rPr lang="en-US" b="1" i="1" u="sng" dirty="0" smtClean="0"/>
              <a:t> v. </a:t>
            </a:r>
            <a:r>
              <a:rPr lang="en-US" b="1" i="1" u="sng" dirty="0" err="1" smtClean="0"/>
              <a:t>Lett</a:t>
            </a:r>
            <a:r>
              <a:rPr lang="en-US" b="1" u="sng" dirty="0" smtClean="0"/>
              <a:t>, 130 </a:t>
            </a:r>
            <a:r>
              <a:rPr lang="en-US" b="1" u="sng" dirty="0" err="1" smtClean="0"/>
              <a:t>S.Ct</a:t>
            </a:r>
            <a:r>
              <a:rPr lang="en-US" b="1" u="sng" dirty="0" smtClean="0"/>
              <a:t> 1855 (2010)</a:t>
            </a:r>
          </a:p>
          <a:p>
            <a:pPr lvl="1">
              <a:spcBef>
                <a:spcPts val="1200"/>
              </a:spcBef>
            </a:pPr>
            <a:r>
              <a:rPr lang="en-US" b="1" dirty="0" smtClean="0"/>
              <a:t>Majority Opinion (Continued)</a:t>
            </a:r>
            <a:r>
              <a:rPr lang="en-US" dirty="0" smtClean="0"/>
              <a:t>: While the facts of this case could lead one to determine that jeopardy should have attached based on the judge declaring a mistrial, the federal courts did not afford enough deference to the trial judge’s decision AND incorrectly applied circuit precedent instead of “clearly established federal law.”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fontScale="90000"/>
          </a:bodyPr>
          <a:lstStyle/>
          <a:p>
            <a:pPr algn="ctr"/>
            <a:r>
              <a:rPr lang="en-US" dirty="0" smtClean="0"/>
              <a:t>The 5</a:t>
            </a:r>
            <a:r>
              <a:rPr lang="en-US" baseline="30000" dirty="0" smtClean="0"/>
              <a:t>th</a:t>
            </a:r>
            <a:r>
              <a:rPr lang="en-US" dirty="0" smtClean="0"/>
              <a:t> Amendment </a:t>
            </a:r>
            <a:br>
              <a:rPr lang="en-US" dirty="0" smtClean="0"/>
            </a:br>
            <a:r>
              <a:rPr lang="en-US" dirty="0" smtClean="0"/>
              <a:t>Double Jeopardy</a:t>
            </a:r>
            <a:endParaRPr lang="en-US" dirty="0"/>
          </a:p>
        </p:txBody>
      </p:sp>
      <p:sp>
        <p:nvSpPr>
          <p:cNvPr id="3" name="Content Placeholder 2"/>
          <p:cNvSpPr>
            <a:spLocks noGrp="1"/>
          </p:cNvSpPr>
          <p:nvPr>
            <p:ph idx="1"/>
          </p:nvPr>
        </p:nvSpPr>
        <p:spPr/>
        <p:txBody>
          <a:bodyPr>
            <a:normAutofit/>
          </a:bodyPr>
          <a:lstStyle/>
          <a:p>
            <a:r>
              <a:rPr lang="en-US" b="1" i="1" u="sng" dirty="0" err="1" smtClean="0"/>
              <a:t>Renico</a:t>
            </a:r>
            <a:r>
              <a:rPr lang="en-US" b="1" i="1" u="sng" dirty="0" smtClean="0"/>
              <a:t> v. </a:t>
            </a:r>
            <a:r>
              <a:rPr lang="en-US" b="1" i="1" u="sng" dirty="0" err="1" smtClean="0"/>
              <a:t>Lett</a:t>
            </a:r>
            <a:r>
              <a:rPr lang="en-US" b="1" u="sng" dirty="0" smtClean="0"/>
              <a:t>, 130 </a:t>
            </a:r>
            <a:r>
              <a:rPr lang="en-US" b="1" u="sng" dirty="0" err="1" smtClean="0"/>
              <a:t>S.Ct</a:t>
            </a:r>
            <a:r>
              <a:rPr lang="en-US" b="1" u="sng" dirty="0" smtClean="0"/>
              <a:t> 1855 (2010)</a:t>
            </a:r>
          </a:p>
          <a:p>
            <a:pPr lvl="1">
              <a:spcBef>
                <a:spcPts val="1200"/>
              </a:spcBef>
            </a:pPr>
            <a:r>
              <a:rPr lang="en-US" b="1" dirty="0" smtClean="0"/>
              <a:t>Justice Stevens Dissenting Opinion which Justice </a:t>
            </a:r>
            <a:r>
              <a:rPr lang="en-US" b="1" dirty="0" err="1" smtClean="0"/>
              <a:t>Sotomayor</a:t>
            </a:r>
            <a:r>
              <a:rPr lang="en-US" b="1" dirty="0" smtClean="0"/>
              <a:t> Joined and Justice </a:t>
            </a:r>
            <a:r>
              <a:rPr lang="en-US" b="1" dirty="0" err="1" smtClean="0"/>
              <a:t>Breyer</a:t>
            </a:r>
            <a:r>
              <a:rPr lang="en-US" b="1" dirty="0" smtClean="0"/>
              <a:t> Joined in Part</a:t>
            </a:r>
            <a:r>
              <a:rPr lang="en-US" dirty="0" smtClean="0"/>
              <a:t>:   The dissent did not believe that the trial judge exercised sound discretion in </a:t>
            </a:r>
            <a:r>
              <a:rPr lang="en-US" dirty="0" err="1" smtClean="0"/>
              <a:t>sua</a:t>
            </a:r>
            <a:r>
              <a:rPr lang="en-US" dirty="0" smtClean="0"/>
              <a:t> </a:t>
            </a:r>
            <a:r>
              <a:rPr lang="en-US" dirty="0" err="1" smtClean="0"/>
              <a:t>sponte</a:t>
            </a:r>
            <a:r>
              <a:rPr lang="en-US" dirty="0" smtClean="0"/>
              <a:t> declaring a mistrial and recited the facts supporting this belief.  Based on this conclusion, all of the dissenters believed that the defendant was entitled to habeas relief – even under the deferential </a:t>
            </a:r>
            <a:r>
              <a:rPr lang="en-US" dirty="0" err="1" smtClean="0"/>
              <a:t>AEDPA</a:t>
            </a:r>
            <a:r>
              <a:rPr lang="en-US" dirty="0" smtClean="0"/>
              <a:t> standard of review.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6</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r>
              <a:rPr lang="en-US" dirty="0" smtClean="0"/>
              <a:t>“In all criminal prosecutions, the accused shall enjoy the right … to be confronted with the witnesses against him” …Unless the police think of a creative way to deprive the accused of this right.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p:txBody>
          <a:bodyPr>
            <a:normAutofit fontScale="92500" lnSpcReduction="10000"/>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Background</a:t>
            </a:r>
            <a:r>
              <a:rPr lang="en-US" dirty="0" smtClean="0"/>
              <a:t>:  At the defendant’s murder trial, statements made by Covington, the deceased victim, were admitted into evidence through the testimony of several police officers.  The statements were made by the victim to police  in response to their questioning at a gas station 20 miles from where Covington was shot. Covington’s statements, all made in response to police questioning, indicated that he was having a conversation with the defendant through the backdoor of defendant’s house.  He said he knew the person he was talking to was Bryant because he recognized the voice.  Then, Covington told the police that when he turned to leave Bryant's house he was shot through the door.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a:t>
            </a:r>
            <a:r>
              <a:rPr lang="en-US" baseline="30000" dirty="0" smtClean="0"/>
              <a:t>nd</a:t>
            </a:r>
            <a:r>
              <a:rPr lang="en-US" dirty="0" smtClean="0"/>
              <a:t> Amendment</a:t>
            </a:r>
            <a:endParaRPr lang="en-US" dirty="0"/>
          </a:p>
        </p:txBody>
      </p:sp>
      <p:sp>
        <p:nvSpPr>
          <p:cNvPr id="3" name="Text Placeholder 2"/>
          <p:cNvSpPr>
            <a:spLocks noGrp="1"/>
          </p:cNvSpPr>
          <p:nvPr>
            <p:ph type="body" idx="1"/>
          </p:nvPr>
        </p:nvSpPr>
        <p:spPr/>
        <p:txBody>
          <a:bodyPr/>
          <a:lstStyle/>
          <a:p>
            <a:pPr algn="ctr"/>
            <a:r>
              <a:rPr lang="en-US" dirty="0" smtClean="0"/>
              <a:t>“[T]he right of the people to keep and bear Arms, shall not be infringed” . . . Not even by the State.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p:txBody>
          <a:bodyPr>
            <a:normAutofit fontScale="92500"/>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Issue</a:t>
            </a:r>
            <a:r>
              <a:rPr lang="en-US" dirty="0" smtClean="0"/>
              <a:t>:</a:t>
            </a:r>
            <a:r>
              <a:rPr lang="en-US" b="1" dirty="0" smtClean="0"/>
              <a:t> </a:t>
            </a:r>
            <a:r>
              <a:rPr lang="en-US" dirty="0" smtClean="0"/>
              <a:t>Whether the admission of Covington’s statements violated the Confrontation Clause. </a:t>
            </a:r>
          </a:p>
          <a:p>
            <a:pPr lvl="1"/>
            <a:r>
              <a:rPr lang="en-US" b="1" dirty="0" smtClean="0"/>
              <a:t>Holding</a:t>
            </a:r>
            <a:r>
              <a:rPr lang="en-US" dirty="0" smtClean="0"/>
              <a:t>: The Supreme Court held that admission of Covington's statements did not violate the Confrontation Clause because they were non-testimonial statements made for the purpose of aiding police with an ongoing emergency.</a:t>
            </a:r>
          </a:p>
          <a:p>
            <a:pPr lvl="1"/>
            <a:r>
              <a:rPr lang="en-US" b="1" dirty="0" smtClean="0"/>
              <a:t>Break Down of the Court:  </a:t>
            </a:r>
            <a:r>
              <a:rPr lang="en-US" dirty="0" smtClean="0"/>
              <a:t>6 – 2 as to the judgment, Justice Thomas filed an opinion concurring in the judgment; Justice Scalia and Justice Ginsburg both filed dissenting opinions. (Justice </a:t>
            </a:r>
            <a:r>
              <a:rPr lang="en-US" dirty="0" err="1" smtClean="0"/>
              <a:t>Kagan</a:t>
            </a:r>
            <a:r>
              <a:rPr lang="en-US" dirty="0" smtClean="0"/>
              <a:t> took no part in the decision.)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p:txBody>
          <a:bodyPr>
            <a:normAutofit lnSpcReduction="10000"/>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Majority Opinion (Authored by Justice </a:t>
            </a:r>
            <a:r>
              <a:rPr lang="en-US" b="1" dirty="0" err="1" smtClean="0"/>
              <a:t>Sotomayor</a:t>
            </a:r>
            <a:r>
              <a:rPr lang="en-US" b="1" dirty="0" smtClean="0"/>
              <a:t>)</a:t>
            </a:r>
            <a:r>
              <a:rPr lang="en-US" dirty="0" smtClean="0"/>
              <a:t>: The Court began by determining whether the statements were testimonial statements or non-testimonial statements made for the purpose of aiding an ongoing emergency.  To determine this, the Court articulated the “primary purpose test.” The primary purpose test is objective and requires considering the purpose that reasonable actors would have in eliciting or giving the statement.  If the primary purpose of the statements was to meet on going emergency the statements will usually be admissible.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p:txBody>
          <a:bodyPr>
            <a:normAutofit fontScale="92500"/>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Majority Opinion (Continued)</a:t>
            </a:r>
            <a:r>
              <a:rPr lang="en-US" dirty="0" smtClean="0"/>
              <a:t>: Second, the Court explained that whether the emergency is “ongoing” even after the crime is completed turns largely on the extent of the continuing public danger – an assessment that could depend on the weapon used in the crime, the likelihood that the assailant will strike again, the medical condition of the victim, and other case-specific circumstances.  Here, the Court found that the statements were admissible because the victim’s identification of Bryant was made in an informal setting and in an effort to assist an ongoing emergency – the threat posed to public safety by a shooter on the loose.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p:txBody>
          <a:bodyPr>
            <a:normAutofit/>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Justice Scalia’s Scathing Dissent</a:t>
            </a:r>
            <a:r>
              <a:rPr lang="en-US" dirty="0" smtClean="0"/>
              <a:t>: In his own words, Justice Scalia dissented because  he “continue[s] to adhere to the Confrontation Clause that the People adopted, as described in </a:t>
            </a:r>
            <a:r>
              <a:rPr lang="en-US" i="1" dirty="0" smtClean="0"/>
              <a:t>Crawford </a:t>
            </a:r>
            <a:r>
              <a:rPr lang="en-US" dirty="0" smtClean="0"/>
              <a:t>v. </a:t>
            </a:r>
            <a:r>
              <a:rPr lang="en-US" i="1" dirty="0" smtClean="0"/>
              <a:t>Washington</a:t>
            </a:r>
            <a:r>
              <a:rPr lang="en-US" dirty="0" smtClean="0"/>
              <a:t>, 541 U. S. 36 (2004).”</a:t>
            </a:r>
            <a:endParaRPr lang="en-US" dirty="0"/>
          </a:p>
        </p:txBody>
      </p:sp>
      <p:pic>
        <p:nvPicPr>
          <p:cNvPr id="4" name="Picture 3" descr="Scalia.jpg"/>
          <p:cNvPicPr>
            <a:picLocks noChangeAspect="1"/>
          </p:cNvPicPr>
          <p:nvPr/>
        </p:nvPicPr>
        <p:blipFill>
          <a:blip r:embed="rId2" cstate="print"/>
          <a:stretch>
            <a:fillRect/>
          </a:stretch>
        </p:blipFill>
        <p:spPr>
          <a:xfrm>
            <a:off x="3581400" y="3962400"/>
            <a:ext cx="3955317" cy="27432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a:xfrm>
            <a:off x="457200" y="1828800"/>
            <a:ext cx="8229600" cy="4800600"/>
          </a:xfrm>
        </p:spPr>
        <p:txBody>
          <a:bodyPr>
            <a:normAutofit fontScale="85000" lnSpcReduction="20000"/>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Highlights from Justice Scalia’s Scathing Dissent</a:t>
            </a:r>
            <a:r>
              <a:rPr lang="en-US" dirty="0" smtClean="0"/>
              <a:t>:</a:t>
            </a:r>
          </a:p>
          <a:p>
            <a:pPr lvl="2">
              <a:spcBef>
                <a:spcPts val="1200"/>
              </a:spcBef>
            </a:pPr>
            <a:r>
              <a:rPr lang="en-US" dirty="0" smtClean="0"/>
              <a:t>“Today’s tale—a story of five officers conducting successive examinations of a dying man with the primary purpose, not of obtaining and preserving his testimony regarding his killer, but of protecting him, them, and others from a murderer somewhere on the loose—is so transparently false that professing to believe it demeans this institution.” </a:t>
            </a:r>
          </a:p>
          <a:p>
            <a:pPr lvl="2">
              <a:spcBef>
                <a:spcPts val="1200"/>
              </a:spcBef>
            </a:pPr>
            <a:r>
              <a:rPr lang="en-US" dirty="0" smtClean="0"/>
              <a:t>“A final word about the Court’s active imagination. The Court invents a world where an ongoing emergency exists whenever an armed shooter, whose motive for and location after the shooting are unknown, mortally wounds one individual within a few blocks and 25 minutes of the location where the police” ultimately find that victim. Breathlessly, it worries that a shooter could leave the scene armed and ready to pull the trigger again.</a:t>
            </a:r>
            <a:r>
              <a:rPr lang="en-US" i="1" dirty="0" smtClean="0"/>
              <a:t> </a:t>
            </a:r>
            <a:r>
              <a:rPr lang="en-US" dirty="0" smtClean="0"/>
              <a:t>Nothing suggests the five officers in this case shared the Court’s dystopian</a:t>
            </a:r>
            <a:r>
              <a:rPr lang="en-US" baseline="30000" dirty="0" smtClean="0"/>
              <a:t> </a:t>
            </a:r>
            <a:r>
              <a:rPr lang="en-US" dirty="0" smtClean="0"/>
              <a:t>view of Detroit, where drug dealers hunt their shooting victim down and fire into a crowd of police officers to finish him off or where spree killers shoot through a door and then roam the streets leaving a trail of bodies behind.” (internal citations and quotations omitted).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Confrontation Clause</a:t>
            </a:r>
            <a:endParaRPr lang="en-US" dirty="0"/>
          </a:p>
        </p:txBody>
      </p:sp>
      <p:sp>
        <p:nvSpPr>
          <p:cNvPr id="3" name="Content Placeholder 2"/>
          <p:cNvSpPr>
            <a:spLocks noGrp="1"/>
          </p:cNvSpPr>
          <p:nvPr>
            <p:ph idx="1"/>
          </p:nvPr>
        </p:nvSpPr>
        <p:spPr>
          <a:xfrm>
            <a:off x="457200" y="1828800"/>
            <a:ext cx="8229600" cy="4800600"/>
          </a:xfrm>
        </p:spPr>
        <p:txBody>
          <a:bodyPr>
            <a:normAutofit/>
          </a:bodyPr>
          <a:lstStyle/>
          <a:p>
            <a:r>
              <a:rPr lang="en-US" b="1" i="1" u="sng" dirty="0" smtClean="0"/>
              <a:t>Michigan v. Bryant, </a:t>
            </a:r>
            <a:r>
              <a:rPr lang="en-US" b="1" u="sng" dirty="0" smtClean="0"/>
              <a:t>131 </a:t>
            </a:r>
            <a:r>
              <a:rPr lang="en-US" b="1" u="sng" dirty="0" err="1" smtClean="0"/>
              <a:t>S.Ct</a:t>
            </a:r>
            <a:r>
              <a:rPr lang="en-US" b="1" u="sng" dirty="0" smtClean="0"/>
              <a:t>. 1143 (2011)</a:t>
            </a:r>
            <a:endParaRPr lang="en-US" dirty="0" smtClean="0"/>
          </a:p>
          <a:p>
            <a:pPr lvl="1"/>
            <a:r>
              <a:rPr lang="en-US" b="1" dirty="0" smtClean="0"/>
              <a:t>Justice Ginsburg’s Dissent</a:t>
            </a:r>
            <a:r>
              <a:rPr lang="en-US" dirty="0" smtClean="0"/>
              <a:t>: Justice Ginsburg indicated that she agreed with Justice Scalia's approach to the Confrontation Clause and his interpretation of it.  Though Justice Ginsburg did not explicitly say it, there can be little doubt she wrote separately solely because Justice Scalia’s dissent was not her style – to say the least.</a:t>
            </a:r>
            <a:endParaRPr lang="en-US" dirty="0"/>
          </a:p>
        </p:txBody>
      </p:sp>
      <p:pic>
        <p:nvPicPr>
          <p:cNvPr id="4" name="Picture 3" descr="Scalia.jpg"/>
          <p:cNvPicPr>
            <a:picLocks noChangeAspect="1"/>
          </p:cNvPicPr>
          <p:nvPr/>
        </p:nvPicPr>
        <p:blipFill>
          <a:blip r:embed="rId3" cstate="print"/>
          <a:stretch>
            <a:fillRect/>
          </a:stretch>
        </p:blipFill>
        <p:spPr>
          <a:xfrm>
            <a:off x="4419600" y="4648200"/>
            <a:ext cx="2900565" cy="2011680"/>
          </a:xfrm>
          <a:prstGeom prst="rect">
            <a:avLst/>
          </a:prstGeom>
        </p:spPr>
      </p:pic>
      <p:pic>
        <p:nvPicPr>
          <p:cNvPr id="5" name="Picture 4" descr="Ginsburg.jpg"/>
          <p:cNvPicPr>
            <a:picLocks noChangeAspect="1"/>
          </p:cNvPicPr>
          <p:nvPr/>
        </p:nvPicPr>
        <p:blipFill>
          <a:blip r:embed="rId4" cstate="print"/>
          <a:stretch>
            <a:fillRect/>
          </a:stretch>
        </p:blipFill>
        <p:spPr>
          <a:xfrm>
            <a:off x="2362200" y="4495800"/>
            <a:ext cx="1699011" cy="219456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6</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r>
              <a:rPr lang="en-US" dirty="0" smtClean="0"/>
              <a:t>“In all criminal prosecutions, the accused shall enjoy the right to a . . . public trial, by an impartial jury” . . . Even when the 24-hour news cycle leads to nearly everyone in the country justifiably hating Enron executives.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828800"/>
            <a:ext cx="8229600" cy="5029200"/>
          </a:xfrm>
        </p:spPr>
        <p:txBody>
          <a:bodyPr/>
          <a:lstStyle/>
          <a:p>
            <a:r>
              <a:rPr lang="en-US" b="1" i="1" u="sng" dirty="0" smtClean="0"/>
              <a:t>Skilling v. United States</a:t>
            </a:r>
            <a:r>
              <a:rPr lang="en-US" b="1" u="sng" dirty="0" smtClean="0"/>
              <a:t>, 130 </a:t>
            </a:r>
            <a:r>
              <a:rPr lang="en-US" b="1" u="sng" dirty="0" err="1" smtClean="0"/>
              <a:t>S.Ct</a:t>
            </a:r>
            <a:r>
              <a:rPr lang="en-US" b="1" u="sng" dirty="0" smtClean="0"/>
              <a:t>. 2896 (2010)</a:t>
            </a:r>
            <a:endParaRPr lang="en-US" b="1" dirty="0" smtClean="0"/>
          </a:p>
          <a:p>
            <a:pPr lvl="1">
              <a:spcBef>
                <a:spcPts val="0"/>
              </a:spcBef>
            </a:pPr>
            <a:r>
              <a:rPr lang="en-US" b="1" dirty="0" smtClean="0"/>
              <a:t>General Background</a:t>
            </a:r>
            <a:r>
              <a:rPr lang="en-US" dirty="0" smtClean="0"/>
              <a:t>: Enron executives cause the company to collapse leaving millions of people broke. The collapse of Enron was felt the hardest in Houston, TX – the location of the Enron executives criminal trial.  Accordingly, the defendants made a motion to transfer the trial to another venue asserting</a:t>
            </a:r>
          </a:p>
          <a:p>
            <a:pPr lvl="1">
              <a:spcBef>
                <a:spcPts val="0"/>
              </a:spcBef>
              <a:buNone/>
            </a:pPr>
            <a:r>
              <a:rPr lang="en-US" dirty="0" smtClean="0"/>
              <a:t>	that “hostility in Houston, coupled </a:t>
            </a:r>
          </a:p>
          <a:p>
            <a:pPr lvl="1">
              <a:spcBef>
                <a:spcPts val="0"/>
              </a:spcBef>
              <a:buNone/>
            </a:pPr>
            <a:r>
              <a:rPr lang="en-US" dirty="0" smtClean="0"/>
              <a:t>	with extensive pretrial publicity, </a:t>
            </a:r>
          </a:p>
          <a:p>
            <a:pPr lvl="1">
              <a:spcBef>
                <a:spcPts val="0"/>
              </a:spcBef>
              <a:buNone/>
            </a:pPr>
            <a:r>
              <a:rPr lang="en-US" dirty="0" smtClean="0"/>
              <a:t>	had poisoned potential jurors.” </a:t>
            </a:r>
            <a:endParaRPr lang="en-US" b="1" dirty="0"/>
          </a:p>
        </p:txBody>
      </p:sp>
      <p:pic>
        <p:nvPicPr>
          <p:cNvPr id="5" name="Picture 4" descr="enronII.jpg"/>
          <p:cNvPicPr>
            <a:picLocks noChangeAspect="1"/>
          </p:cNvPicPr>
          <p:nvPr/>
        </p:nvPicPr>
        <p:blipFill>
          <a:blip r:embed="rId3" cstate="print"/>
          <a:stretch>
            <a:fillRect/>
          </a:stretch>
        </p:blipFill>
        <p:spPr>
          <a:xfrm>
            <a:off x="5867400" y="4114800"/>
            <a:ext cx="2886181" cy="256032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p:txBody>
          <a:bodyPr>
            <a:normAutofit lnSpcReduction="10000"/>
          </a:bodyPr>
          <a:lstStyle/>
          <a:p>
            <a:r>
              <a:rPr lang="en-US" b="1" i="1" u="sng" dirty="0" smtClean="0"/>
              <a:t>Skilling v. United States</a:t>
            </a:r>
            <a:r>
              <a:rPr lang="en-US" b="1" u="sng" dirty="0" smtClean="0"/>
              <a:t>, 130 </a:t>
            </a:r>
            <a:r>
              <a:rPr lang="en-US" b="1" u="sng" dirty="0" err="1" smtClean="0"/>
              <a:t>S.Ct</a:t>
            </a:r>
            <a:r>
              <a:rPr lang="en-US" b="1" u="sng" dirty="0" smtClean="0"/>
              <a:t>. 2896 (2010)</a:t>
            </a:r>
            <a:endParaRPr lang="en-US" b="1" dirty="0" smtClean="0"/>
          </a:p>
          <a:p>
            <a:pPr lvl="1"/>
            <a:r>
              <a:rPr lang="en-US" b="1" dirty="0" smtClean="0"/>
              <a:t>Juror Selection Process</a:t>
            </a:r>
            <a:r>
              <a:rPr lang="en-US" dirty="0" smtClean="0"/>
              <a:t>:</a:t>
            </a:r>
          </a:p>
          <a:p>
            <a:pPr lvl="2"/>
            <a:r>
              <a:rPr lang="en-US" dirty="0" smtClean="0"/>
              <a:t>Questionnaire was sent to 400 potential jurors to help screen out biased and impartial jurors. (Questionnaire was substantially identical to the one the defendants proposed.)</a:t>
            </a:r>
          </a:p>
          <a:p>
            <a:pPr lvl="2"/>
            <a:r>
              <a:rPr lang="en-US" dirty="0" smtClean="0"/>
              <a:t>District Court first questioned the venire as a group. </a:t>
            </a:r>
          </a:p>
          <a:p>
            <a:pPr lvl="2"/>
            <a:r>
              <a:rPr lang="en-US" dirty="0" smtClean="0"/>
              <a:t>The Court then called the members of the venire up to the bench individually where the Court asked questions, then both sides were permitted to ask follow up questions. The prospective juror would then step away from the bench and challenges for cause were ruled on.</a:t>
            </a:r>
          </a:p>
          <a:p>
            <a:pPr lvl="2"/>
            <a:r>
              <a:rPr lang="en-US" dirty="0" smtClean="0"/>
              <a:t>The Court used its discretion to grant the defendants 2 additional peremptory challenges giving them a total of 14.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935480"/>
            <a:ext cx="8229600" cy="4541520"/>
          </a:xfrm>
        </p:spPr>
        <p:txBody>
          <a:bodyPr>
            <a:normAutofit fontScale="92500" lnSpcReduction="20000"/>
          </a:bodyPr>
          <a:lstStyle/>
          <a:p>
            <a:r>
              <a:rPr lang="en-US" b="1" i="1" u="sng" dirty="0" smtClean="0"/>
              <a:t>Skilling v. United States</a:t>
            </a:r>
            <a:r>
              <a:rPr lang="en-US" b="1" u="sng" dirty="0" smtClean="0"/>
              <a:t>, 130 </a:t>
            </a:r>
            <a:r>
              <a:rPr lang="en-US" b="1" u="sng" dirty="0" err="1" smtClean="0"/>
              <a:t>S.Ct</a:t>
            </a:r>
            <a:r>
              <a:rPr lang="en-US" b="1" u="sng" dirty="0" smtClean="0"/>
              <a:t>. 2896 (2010)</a:t>
            </a:r>
            <a:endParaRPr lang="en-US" b="1" dirty="0" smtClean="0"/>
          </a:p>
          <a:p>
            <a:pPr lvl="1"/>
            <a:r>
              <a:rPr lang="en-US" b="1" dirty="0" smtClean="0"/>
              <a:t>Results of Juror Selection Process</a:t>
            </a:r>
            <a:r>
              <a:rPr lang="en-US" dirty="0" smtClean="0"/>
              <a:t>:</a:t>
            </a:r>
            <a:r>
              <a:rPr lang="en-US" b="1" dirty="0" smtClean="0"/>
              <a:t> </a:t>
            </a:r>
          </a:p>
          <a:p>
            <a:pPr lvl="2"/>
            <a:r>
              <a:rPr lang="en-US" dirty="0" smtClean="0"/>
              <a:t>Prior to either side exercising its peremptory challenges, there were 38 qualified potential jurors – exactly enough to impanel a 12 person jury with 4 alternates after each side used all of their peremptory challenges. </a:t>
            </a:r>
          </a:p>
          <a:p>
            <a:pPr lvl="3"/>
            <a:r>
              <a:rPr lang="en-US" dirty="0" smtClean="0"/>
              <a:t>209 potential jurors were struck based on responses to the questionnaires. </a:t>
            </a:r>
          </a:p>
          <a:p>
            <a:pPr lvl="3"/>
            <a:r>
              <a:rPr lang="en-US" dirty="0" smtClean="0"/>
              <a:t>A number of jurors (not mentioned in the case) were struck after the group questioning. </a:t>
            </a:r>
          </a:p>
          <a:p>
            <a:pPr lvl="3"/>
            <a:r>
              <a:rPr lang="en-US" dirty="0" smtClean="0"/>
              <a:t>The individual questioning of jurors at the bench led the Court to strike 7 additional jurors for cause and 1 more for hardship. </a:t>
            </a:r>
          </a:p>
          <a:p>
            <a:pPr lvl="2"/>
            <a:r>
              <a:rPr lang="en-US" dirty="0" smtClean="0"/>
              <a:t>Following a 4-month trial, the jury deliberated for 5-days.  These deliberations ended with the jury unanimously finding Skilling guilty on 19 of the counts charged in the indictment and not guilty on the other 9 counts. </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a:t>
            </a:r>
            <a:r>
              <a:rPr lang="en-US" baseline="30000" dirty="0" smtClean="0"/>
              <a:t>nd</a:t>
            </a:r>
            <a:r>
              <a:rPr lang="en-US" dirty="0" smtClean="0"/>
              <a:t> Amendment</a:t>
            </a:r>
            <a:endParaRPr lang="en-US" dirty="0"/>
          </a:p>
        </p:txBody>
      </p:sp>
      <p:sp>
        <p:nvSpPr>
          <p:cNvPr id="3" name="Content Placeholder 2"/>
          <p:cNvSpPr>
            <a:spLocks noGrp="1"/>
          </p:cNvSpPr>
          <p:nvPr>
            <p:ph idx="1"/>
          </p:nvPr>
        </p:nvSpPr>
        <p:spPr/>
        <p:txBody>
          <a:bodyPr>
            <a:normAutofit/>
          </a:bodyPr>
          <a:lstStyle/>
          <a:p>
            <a:r>
              <a:rPr lang="en-US" b="1" i="1" u="sng" dirty="0" smtClean="0"/>
              <a:t>McDonald v. City of Chicago</a:t>
            </a:r>
            <a:r>
              <a:rPr lang="en-US" b="1" u="sng" dirty="0" smtClean="0"/>
              <a:t>, 130 </a:t>
            </a:r>
            <a:r>
              <a:rPr lang="en-US" b="1" u="sng" dirty="0" err="1" smtClean="0"/>
              <a:t>S.Ct</a:t>
            </a:r>
            <a:r>
              <a:rPr lang="en-US" b="1" u="sng" dirty="0" smtClean="0"/>
              <a:t>. 3020 (2010)</a:t>
            </a:r>
            <a:endParaRPr lang="en-US" b="1" i="1" u="sng" dirty="0" smtClean="0"/>
          </a:p>
          <a:p>
            <a:pPr lvl="1"/>
            <a:r>
              <a:rPr lang="en-US" b="1" dirty="0" smtClean="0"/>
              <a:t>Narrow Issue</a:t>
            </a:r>
            <a:r>
              <a:rPr lang="en-US" dirty="0" smtClean="0"/>
              <a:t>: As is typical of the Robert’s Court, the Court limited its holding to the narrow issues of (1) whether the Fourteenth Amendment’s due process clause or privileges and immunities clause should be used to determine the incorporation issue; and (2) “whether the right to keep and bear arms is fundamental to </a:t>
            </a:r>
            <a:r>
              <a:rPr lang="en-US" i="1" dirty="0" smtClean="0"/>
              <a:t>our </a:t>
            </a:r>
            <a:r>
              <a:rPr lang="en-US" dirty="0" smtClean="0"/>
              <a:t>scheme of ordered liberty, or as” the Court has “said in a related context, whether this right is deeply rooted in this Nation’s history and tradition.” (emphasis in original) (internal quotations and citations omitted).</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828800"/>
            <a:ext cx="8229600" cy="4800600"/>
          </a:xfrm>
        </p:spPr>
        <p:txBody>
          <a:bodyPr>
            <a:normAutofit fontScale="85000" lnSpcReduction="10000"/>
          </a:bodyPr>
          <a:lstStyle/>
          <a:p>
            <a:r>
              <a:rPr lang="en-US" b="1" i="1" u="sng" dirty="0" smtClean="0"/>
              <a:t>Skilling v. United States</a:t>
            </a:r>
            <a:r>
              <a:rPr lang="en-US" b="1" u="sng" dirty="0" smtClean="0"/>
              <a:t>, 130 </a:t>
            </a:r>
            <a:r>
              <a:rPr lang="en-US" b="1" u="sng" dirty="0" err="1" smtClean="0"/>
              <a:t>S.Ct</a:t>
            </a:r>
            <a:r>
              <a:rPr lang="en-US" b="1" u="sng" dirty="0" smtClean="0"/>
              <a:t>. 2896 (2010)</a:t>
            </a:r>
            <a:endParaRPr lang="en-US" b="1" dirty="0" smtClean="0"/>
          </a:p>
          <a:p>
            <a:pPr lvl="1"/>
            <a:r>
              <a:rPr lang="en-US" b="1" dirty="0" smtClean="0"/>
              <a:t>Issues</a:t>
            </a:r>
            <a:r>
              <a:rPr lang="en-US" dirty="0" smtClean="0"/>
              <a:t>:</a:t>
            </a:r>
            <a:r>
              <a:rPr lang="en-US" b="1" dirty="0" smtClean="0"/>
              <a:t> </a:t>
            </a:r>
            <a:r>
              <a:rPr lang="en-US" dirty="0" smtClean="0"/>
              <a:t>(1) Whether the negative pretrial publicity involving Enron raised a presumption of prejudice that required Skilling’s trial to be moved to another venue; and (2)Whether there was actual prejudice that infected the jury pool.</a:t>
            </a:r>
            <a:endParaRPr lang="en-US" b="1" dirty="0" smtClean="0"/>
          </a:p>
          <a:p>
            <a:pPr lvl="1"/>
            <a:r>
              <a:rPr lang="en-US" b="1" dirty="0" smtClean="0"/>
              <a:t>Holding</a:t>
            </a:r>
            <a:r>
              <a:rPr lang="en-US" dirty="0" smtClean="0"/>
              <a:t>: The Court held that (1)</a:t>
            </a:r>
            <a:r>
              <a:rPr lang="en-US" b="1" dirty="0" smtClean="0"/>
              <a:t> </a:t>
            </a:r>
            <a:r>
              <a:rPr lang="en-US" dirty="0" smtClean="0"/>
              <a:t>negative pretrial publicity involving Enron's bankruptcy did not raise presumption of prejudice that required Skilling's trial to be moved to another venue; and (2) there was no actual prejudice that infected defendant's jury.  Pretrial publicity and community prejudice did not prevent Skilling from obtaining a fair trial.</a:t>
            </a:r>
          </a:p>
          <a:p>
            <a:pPr lvl="1"/>
            <a:r>
              <a:rPr lang="en-US" b="1" dirty="0" smtClean="0"/>
              <a:t>Break Down of the Court:  </a:t>
            </a:r>
            <a:r>
              <a:rPr lang="en-US" dirty="0" smtClean="0"/>
              <a:t>6-3 with respect to the judgment in Part II (impartial jury issue); Justice Alito concurred with the Court's judgment in Part II but did not join the Court’s opinion. </a:t>
            </a:r>
            <a:endParaRPr lang="en-US" b="1" dirty="0" smtClean="0"/>
          </a:p>
          <a:p>
            <a:pPr lvl="1"/>
            <a:endParaRPr lang="en-US" dirty="0" smtClean="0"/>
          </a:p>
          <a:p>
            <a:pPr lvl="2">
              <a:buNone/>
            </a:pPr>
            <a:r>
              <a:rPr lang="en-US" dirty="0" smtClean="0"/>
              <a:t>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p:txBody>
          <a:bodyPr/>
          <a:lstStyle/>
          <a:p>
            <a:r>
              <a:rPr lang="en-US" b="1" i="1" u="sng" dirty="0" smtClean="0"/>
              <a:t>Skilling v. United States</a:t>
            </a:r>
            <a:r>
              <a:rPr lang="en-US" b="1" u="sng" dirty="0" smtClean="0"/>
              <a:t>, 130 </a:t>
            </a:r>
            <a:r>
              <a:rPr lang="en-US" b="1" u="sng" dirty="0" err="1" smtClean="0"/>
              <a:t>S.Ct</a:t>
            </a:r>
            <a:r>
              <a:rPr lang="en-US" b="1" u="sng" dirty="0" smtClean="0"/>
              <a:t>. 2896 (2010)</a:t>
            </a:r>
          </a:p>
          <a:p>
            <a:pPr lvl="1"/>
            <a:r>
              <a:rPr lang="en-US" b="1" dirty="0" smtClean="0"/>
              <a:t>Majority Opinion (Authored by Justice Ginsburg)</a:t>
            </a:r>
            <a:r>
              <a:rPr lang="en-US" dirty="0" smtClean="0"/>
              <a:t>: The Court did not articulate a particular rule or step-by-step analysis for determining whether there was a presumption of juror prejudice based on community sentiment towards Skilling.  Instead the Court's analysis began by discussing the facts of three previous cases: </a:t>
            </a:r>
            <a:r>
              <a:rPr lang="en-US" i="1" dirty="0" smtClean="0"/>
              <a:t>Rideau v. Louisiana</a:t>
            </a:r>
            <a:r>
              <a:rPr lang="en-US" dirty="0" smtClean="0"/>
              <a:t>, 373 U.S. 723 (1963), </a:t>
            </a:r>
            <a:r>
              <a:rPr lang="en-US" i="1" dirty="0" smtClean="0"/>
              <a:t>Estes v. Texas, </a:t>
            </a:r>
            <a:r>
              <a:rPr lang="en-US" dirty="0" smtClean="0"/>
              <a:t>381 U.S. 532 (1965), and </a:t>
            </a:r>
            <a:r>
              <a:rPr lang="en-US" i="1" dirty="0" smtClean="0"/>
              <a:t>Sheppard v. Maxwell</a:t>
            </a:r>
            <a:r>
              <a:rPr lang="en-US" dirty="0" smtClean="0"/>
              <a:t>, 384 U.S. 333 (1966).  </a:t>
            </a:r>
            <a:endParaRPr lang="en-US" b="1" dirty="0" smtClean="0"/>
          </a:p>
          <a:p>
            <a:pPr lvl="1"/>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r>
              <a:rPr lang="en-US" b="1" i="1" u="sng" dirty="0" smtClean="0"/>
              <a:t>Skilling v. United States</a:t>
            </a:r>
            <a:r>
              <a:rPr lang="en-US" b="1" u="sng" dirty="0" smtClean="0"/>
              <a:t>, 130 </a:t>
            </a:r>
            <a:r>
              <a:rPr lang="en-US" b="1" u="sng" dirty="0" err="1" smtClean="0"/>
              <a:t>S.Ct</a:t>
            </a:r>
            <a:r>
              <a:rPr lang="en-US" b="1" u="sng" dirty="0" smtClean="0"/>
              <a:t>. 2896 (2010)</a:t>
            </a:r>
          </a:p>
          <a:p>
            <a:pPr lvl="1"/>
            <a:r>
              <a:rPr lang="en-US" b="1" dirty="0" smtClean="0"/>
              <a:t>Majority Opinion (Authored by Justice Ginsburg)</a:t>
            </a:r>
            <a:r>
              <a:rPr lang="en-US" dirty="0" smtClean="0"/>
              <a:t>:Comparing the facts and circumstances of these cases to that of Skilling's case, there were four factors that lead the Court to conclude that there was not a presumption of juror bias in this case.</a:t>
            </a:r>
          </a:p>
          <a:p>
            <a:pPr lvl="2"/>
            <a:r>
              <a:rPr lang="en-US" dirty="0" smtClean="0"/>
              <a:t>(1) The size of Houston made it doubtful that 12 impartial jurors could not be found among the more than 4.5 million individuals eligible for jury duty.</a:t>
            </a:r>
          </a:p>
          <a:p>
            <a:pPr lvl="2"/>
            <a:r>
              <a:rPr lang="en-US" dirty="0" smtClean="0"/>
              <a:t>(2) While not kind, the contents of the news stories did not include the type of prejudicial information that creates a presumption of prejudice (e.g. the media continuously playing a dramatically staged confession of the defendant).</a:t>
            </a:r>
          </a:p>
          <a:p>
            <a:pPr lvl="2"/>
            <a:r>
              <a:rPr lang="en-US" dirty="0" smtClean="0"/>
              <a:t>(3) Four years had passed from the time that Enron’s collapse was first reported and the actual trial. </a:t>
            </a:r>
          </a:p>
          <a:p>
            <a:pPr lvl="2"/>
            <a:r>
              <a:rPr lang="en-US" dirty="0" smtClean="0"/>
              <a:t>(4) The final factor that the Court considered, which was "of prime significance," was the fact that after deliberating for 5 days the jury found Skilling not guilty on 9 counts.  According to the Court, this verdict undermined Skilling's argument that there was juror bias.</a:t>
            </a:r>
            <a:endParaRPr lang="en-US" b="1" dirty="0" smtClean="0"/>
          </a:p>
          <a:p>
            <a:pPr lvl="1"/>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b="1" i="1" u="sng" dirty="0" smtClean="0"/>
              <a:t>Skilling v. United States</a:t>
            </a:r>
            <a:r>
              <a:rPr lang="en-US" b="1" u="sng" dirty="0" smtClean="0"/>
              <a:t>, 130 </a:t>
            </a:r>
            <a:r>
              <a:rPr lang="en-US" b="1" u="sng" dirty="0" err="1" smtClean="0"/>
              <a:t>S.Ct</a:t>
            </a:r>
            <a:r>
              <a:rPr lang="en-US" b="1" u="sng" dirty="0" smtClean="0"/>
              <a:t>. 2896 (2010)</a:t>
            </a:r>
          </a:p>
          <a:p>
            <a:pPr lvl="1"/>
            <a:r>
              <a:rPr lang="en-US" b="1" dirty="0" smtClean="0"/>
              <a:t>Majority Opinion (Authored by Justice Ginsburg)</a:t>
            </a:r>
            <a:r>
              <a:rPr lang="en-US" dirty="0" smtClean="0"/>
              <a:t>: A number of aspects of the </a:t>
            </a:r>
            <a:r>
              <a:rPr lang="en-US" dirty="0" err="1" smtClean="0"/>
              <a:t>voir</a:t>
            </a:r>
            <a:r>
              <a:rPr lang="en-US" dirty="0" smtClean="0"/>
              <a:t> dire process in this case led the Court to conclude it was done in a manner that safeguarded against actual prejudice existing in Skilling’s jury.  These factors included: </a:t>
            </a:r>
          </a:p>
          <a:p>
            <a:pPr lvl="2"/>
            <a:r>
              <a:rPr lang="en-US" dirty="0" smtClean="0"/>
              <a:t>(1) sending out the questionnaire the contents of which were taken from the proposed questionnaire submitted by Skilling; </a:t>
            </a:r>
          </a:p>
          <a:p>
            <a:pPr lvl="2"/>
            <a:r>
              <a:rPr lang="en-US" dirty="0" smtClean="0"/>
              <a:t>(2) the way that the trial court's demeanor and questions to the jurors during general </a:t>
            </a:r>
            <a:r>
              <a:rPr lang="en-US" dirty="0" err="1" smtClean="0"/>
              <a:t>voir</a:t>
            </a:r>
            <a:r>
              <a:rPr lang="en-US" dirty="0" smtClean="0"/>
              <a:t> dire promoted candid responses; </a:t>
            </a:r>
          </a:p>
          <a:p>
            <a:pPr lvl="2"/>
            <a:r>
              <a:rPr lang="en-US" dirty="0" smtClean="0"/>
              <a:t>(3) the trial court's individual face-to-face questioning of jurors about their responses on the questionnaire and in general </a:t>
            </a:r>
            <a:r>
              <a:rPr lang="en-US" dirty="0" err="1" smtClean="0"/>
              <a:t>voir</a:t>
            </a:r>
            <a:r>
              <a:rPr lang="en-US" dirty="0" smtClean="0"/>
              <a:t> dire; </a:t>
            </a:r>
          </a:p>
          <a:p>
            <a:pPr lvl="2"/>
            <a:r>
              <a:rPr lang="en-US" dirty="0" smtClean="0"/>
              <a:t>(4) the opportunity that Skilling's attorneys had to ask prospective jurors follow up questions; and</a:t>
            </a:r>
          </a:p>
          <a:p>
            <a:pPr lvl="2"/>
            <a:r>
              <a:rPr lang="en-US" dirty="0" smtClean="0"/>
              <a:t>(5) the trial court's reasons for finding that each of the seated jurors were unbiased and impartial.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b="1" i="1" u="sng" dirty="0" smtClean="0"/>
              <a:t>Skilling v. United States</a:t>
            </a:r>
            <a:r>
              <a:rPr lang="en-US" b="1" u="sng" dirty="0" smtClean="0"/>
              <a:t>, 130 </a:t>
            </a:r>
            <a:r>
              <a:rPr lang="en-US" b="1" u="sng" dirty="0" err="1" smtClean="0"/>
              <a:t>S.Ct</a:t>
            </a:r>
            <a:r>
              <a:rPr lang="en-US" b="1" u="sng" dirty="0" smtClean="0"/>
              <a:t>. 2896 (2010)</a:t>
            </a:r>
          </a:p>
          <a:p>
            <a:pPr lvl="1"/>
            <a:r>
              <a:rPr lang="en-US" b="1" dirty="0" smtClean="0"/>
              <a:t>Majority Opinion (Authored by Justice Ginsburg)</a:t>
            </a:r>
            <a:r>
              <a:rPr lang="en-US" dirty="0" smtClean="0"/>
              <a:t>: Additionally, the Court also found the fact that the jury acquitted Skilling on 9 counts indicated that actual prejudice did not infect the defendant’s jury. </a:t>
            </a:r>
          </a:p>
          <a:p>
            <a:pPr lvl="1">
              <a:buNone/>
            </a:pPr>
            <a:endParaRPr lang="en-US" dirty="0" smtClean="0"/>
          </a:p>
          <a:p>
            <a:pPr lvl="1"/>
            <a:endParaRPr 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an Impartial Jury</a:t>
            </a:r>
            <a:endParaRPr lang="en-US" dirty="0"/>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r>
              <a:rPr lang="en-US" b="1" i="1" u="sng" dirty="0" smtClean="0"/>
              <a:t>Skilling v. United States</a:t>
            </a:r>
            <a:r>
              <a:rPr lang="en-US" b="1" u="sng" dirty="0" smtClean="0"/>
              <a:t>, 130 </a:t>
            </a:r>
            <a:r>
              <a:rPr lang="en-US" b="1" u="sng" dirty="0" err="1" smtClean="0"/>
              <a:t>S.Ct</a:t>
            </a:r>
            <a:r>
              <a:rPr lang="en-US" b="1" u="sng" dirty="0" smtClean="0"/>
              <a:t>. 2896 (2010)</a:t>
            </a:r>
          </a:p>
          <a:p>
            <a:r>
              <a:rPr lang="en-US" sz="2800" b="1" dirty="0" smtClean="0"/>
              <a:t>Dissent (Authored by Justice </a:t>
            </a:r>
            <a:r>
              <a:rPr lang="en-US" sz="2800" b="1" dirty="0" err="1" smtClean="0"/>
              <a:t>Sotomayor</a:t>
            </a:r>
            <a:r>
              <a:rPr lang="en-US" sz="2800" b="1" dirty="0" smtClean="0"/>
              <a:t>, joined by Justices Stevens and </a:t>
            </a:r>
            <a:r>
              <a:rPr lang="en-US" sz="2800" b="1" dirty="0" err="1" smtClean="0"/>
              <a:t>Breyer</a:t>
            </a:r>
            <a:r>
              <a:rPr lang="en-US" sz="2800" b="1" dirty="0" smtClean="0"/>
              <a:t>):  </a:t>
            </a:r>
            <a:r>
              <a:rPr lang="en-US" sz="2800" dirty="0" smtClean="0"/>
              <a:t>The dissent detailed the horrific consequences of the Enron collapse that were seemingly overlooked by the trial court and majority. Then the dissent discussed the vast amount of media coverage detailing these horrific consequences and Skilling's role in causing them. Ultimately, this led the dissent to believe that the district court did not take measures which were strong enough to ensure an impartial jury free from outside influences. </a:t>
            </a:r>
          </a:p>
          <a:p>
            <a:pPr lvl="1">
              <a:buNone/>
            </a:pPr>
            <a:endParaRPr lang="en-US" dirty="0" smtClean="0"/>
          </a:p>
          <a:p>
            <a:pPr lvl="1"/>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i="1" dirty="0" smtClean="0"/>
              <a:t>Batson</a:t>
            </a:r>
            <a:r>
              <a:rPr lang="en-US" dirty="0" smtClean="0"/>
              <a:t> Challenges</a:t>
            </a:r>
            <a:endParaRPr lang="en-US" dirty="0"/>
          </a:p>
        </p:txBody>
      </p:sp>
      <p:sp>
        <p:nvSpPr>
          <p:cNvPr id="3" name="Content Placeholder 2"/>
          <p:cNvSpPr>
            <a:spLocks noGrp="1"/>
          </p:cNvSpPr>
          <p:nvPr>
            <p:ph idx="1"/>
          </p:nvPr>
        </p:nvSpPr>
        <p:spPr/>
        <p:txBody>
          <a:bodyPr/>
          <a:lstStyle/>
          <a:p>
            <a:r>
              <a:rPr lang="en-US" b="1" i="1" u="sng" dirty="0" err="1" smtClean="0"/>
              <a:t>Berghuis</a:t>
            </a:r>
            <a:r>
              <a:rPr lang="en-US" b="1" i="1" u="sng" dirty="0" smtClean="0"/>
              <a:t> v. Smith</a:t>
            </a:r>
            <a:r>
              <a:rPr lang="en-US" b="1" u="sng" dirty="0" smtClean="0"/>
              <a:t>, 130 </a:t>
            </a:r>
            <a:r>
              <a:rPr lang="en-US" b="1" u="sng" dirty="0" err="1" smtClean="0"/>
              <a:t>S.Ct</a:t>
            </a:r>
            <a:r>
              <a:rPr lang="en-US" b="1" u="sng" dirty="0" smtClean="0"/>
              <a:t>. 1382 (2010)</a:t>
            </a:r>
          </a:p>
          <a:p>
            <a:pPr lvl="1"/>
            <a:r>
              <a:rPr lang="en-US" b="1" dirty="0" smtClean="0"/>
              <a:t>Background</a:t>
            </a:r>
            <a:r>
              <a:rPr lang="en-US" dirty="0" smtClean="0"/>
              <a:t>: An African-American man was convicted by an all-white jury selected from a pool that contained a very small percentage of African Americans. </a:t>
            </a:r>
          </a:p>
          <a:p>
            <a:pPr lvl="1"/>
            <a:r>
              <a:rPr lang="en-US" b="1" dirty="0" smtClean="0"/>
              <a:t>Holding</a:t>
            </a:r>
            <a:r>
              <a:rPr lang="en-US" dirty="0" smtClean="0"/>
              <a:t>: The Court Held that the underrepresentation of African-Americans in the jury pool was not serious enough to warrant overturning the conviction, and that there was not enough evidence of systematic exclusion of black jurors from the jury pool.</a:t>
            </a:r>
            <a:endParaRPr lang="en-US" b="1"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i="1" dirty="0" smtClean="0"/>
              <a:t>Batson</a:t>
            </a:r>
            <a:r>
              <a:rPr lang="en-US" dirty="0" smtClean="0"/>
              <a:t> Challenges</a:t>
            </a:r>
            <a:endParaRPr lang="en-US" dirty="0"/>
          </a:p>
        </p:txBody>
      </p:sp>
      <p:sp>
        <p:nvSpPr>
          <p:cNvPr id="3" name="Content Placeholder 2"/>
          <p:cNvSpPr>
            <a:spLocks noGrp="1"/>
          </p:cNvSpPr>
          <p:nvPr>
            <p:ph idx="1"/>
          </p:nvPr>
        </p:nvSpPr>
        <p:spPr/>
        <p:txBody>
          <a:bodyPr>
            <a:normAutofit fontScale="92500" lnSpcReduction="20000"/>
          </a:bodyPr>
          <a:lstStyle/>
          <a:p>
            <a:r>
              <a:rPr lang="en-US" b="1" i="1" u="sng" dirty="0" err="1" smtClean="0"/>
              <a:t>Thaler</a:t>
            </a:r>
            <a:r>
              <a:rPr lang="en-US" b="1" i="1" u="sng" dirty="0" smtClean="0"/>
              <a:t> v. Haynes</a:t>
            </a:r>
            <a:r>
              <a:rPr lang="en-US" b="1" u="sng" dirty="0" smtClean="0"/>
              <a:t>, 130 </a:t>
            </a:r>
            <a:r>
              <a:rPr lang="en-US" b="1" u="sng" dirty="0" err="1" smtClean="0"/>
              <a:t>S.Ct</a:t>
            </a:r>
            <a:r>
              <a:rPr lang="en-US" b="1" u="sng" dirty="0" smtClean="0"/>
              <a:t>. 1171 (2010)</a:t>
            </a:r>
            <a:r>
              <a:rPr lang="en-US" b="1" i="1" u="sng" dirty="0" smtClean="0"/>
              <a:t> </a:t>
            </a:r>
            <a:r>
              <a:rPr lang="en-US" b="1" u="sng" dirty="0" smtClean="0"/>
              <a:t>(Per </a:t>
            </a:r>
            <a:r>
              <a:rPr lang="en-US" b="1" u="sng" dirty="0" err="1" smtClean="0"/>
              <a:t>Curiam</a:t>
            </a:r>
            <a:r>
              <a:rPr lang="en-US" b="1" u="sng" dirty="0" smtClean="0"/>
              <a:t>)</a:t>
            </a:r>
            <a:endParaRPr lang="en-US" b="1" dirty="0" smtClean="0"/>
          </a:p>
          <a:p>
            <a:pPr lvl="1"/>
            <a:r>
              <a:rPr lang="en-US" b="1" dirty="0" smtClean="0"/>
              <a:t>Background</a:t>
            </a:r>
            <a:r>
              <a:rPr lang="en-US" dirty="0" smtClean="0"/>
              <a:t>: During </a:t>
            </a:r>
            <a:r>
              <a:rPr lang="en-US" dirty="0" err="1" smtClean="0"/>
              <a:t>voir</a:t>
            </a:r>
            <a:r>
              <a:rPr lang="en-US" dirty="0" smtClean="0"/>
              <a:t> dire, two judges presided at different stages: one during the questioning of the prospective jurors and one when peremptory challenges were exercised.  The Prosecutor used a peremptory challenge on an African-American juror.  When defense counsel made a </a:t>
            </a:r>
            <a:r>
              <a:rPr lang="en-US" i="1" dirty="0" smtClean="0"/>
              <a:t>Batson </a:t>
            </a:r>
            <a:r>
              <a:rPr lang="en-US" dirty="0" smtClean="0"/>
              <a:t>objection, the prosecutor indicated the juror seemed too “humorous,” not serious, and that her “body language had belied her true feeling.” The judge permitted the dismissal.</a:t>
            </a:r>
          </a:p>
          <a:p>
            <a:pPr lvl="1"/>
            <a:r>
              <a:rPr lang="en-US" b="1" dirty="0" smtClean="0"/>
              <a:t>Narrow Issue</a:t>
            </a:r>
            <a:r>
              <a:rPr lang="en-US" dirty="0" smtClean="0"/>
              <a:t>:  Whether any decision of the Court “clearly establishes” that a judge, in ruling on an objection to a peremptory challenge under </a:t>
            </a:r>
            <a:r>
              <a:rPr lang="en-US" i="1" dirty="0" smtClean="0"/>
              <a:t>Batson </a:t>
            </a:r>
            <a:r>
              <a:rPr lang="en-US" dirty="0" smtClean="0"/>
              <a:t>must reject a demeanor-based explanation for the challenge unless the judge personally observed and recalls the aspect of the prospective juror's demeanor on which the explanation is based.</a:t>
            </a:r>
            <a:endParaRPr lang="en-US" b="1"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i="1" dirty="0" smtClean="0"/>
              <a:t>Batson</a:t>
            </a:r>
            <a:r>
              <a:rPr lang="en-US" dirty="0" smtClean="0"/>
              <a:t> Challenges</a:t>
            </a:r>
            <a:endParaRPr lang="en-US" dirty="0"/>
          </a:p>
        </p:txBody>
      </p:sp>
      <p:sp>
        <p:nvSpPr>
          <p:cNvPr id="3" name="Content Placeholder 2"/>
          <p:cNvSpPr>
            <a:spLocks noGrp="1"/>
          </p:cNvSpPr>
          <p:nvPr>
            <p:ph idx="1"/>
          </p:nvPr>
        </p:nvSpPr>
        <p:spPr/>
        <p:txBody>
          <a:bodyPr>
            <a:normAutofit/>
          </a:bodyPr>
          <a:lstStyle/>
          <a:p>
            <a:r>
              <a:rPr lang="en-US" b="1" i="1" u="sng" dirty="0" err="1" smtClean="0"/>
              <a:t>Thaler</a:t>
            </a:r>
            <a:r>
              <a:rPr lang="en-US" b="1" i="1" u="sng" dirty="0" smtClean="0"/>
              <a:t> v. Haynes</a:t>
            </a:r>
            <a:r>
              <a:rPr lang="en-US" b="1" u="sng" dirty="0" smtClean="0"/>
              <a:t>, 130 </a:t>
            </a:r>
            <a:r>
              <a:rPr lang="en-US" b="1" u="sng" dirty="0" err="1" smtClean="0"/>
              <a:t>S.Ct</a:t>
            </a:r>
            <a:r>
              <a:rPr lang="en-US" b="1" u="sng" dirty="0" smtClean="0"/>
              <a:t>. 1171 (2010)</a:t>
            </a:r>
            <a:r>
              <a:rPr lang="en-US" b="1" i="1" u="sng" dirty="0" smtClean="0"/>
              <a:t> </a:t>
            </a:r>
            <a:r>
              <a:rPr lang="en-US" b="1" u="sng" dirty="0" smtClean="0"/>
              <a:t>(Per </a:t>
            </a:r>
            <a:r>
              <a:rPr lang="en-US" b="1" u="sng" dirty="0" err="1" smtClean="0"/>
              <a:t>Curiam</a:t>
            </a:r>
            <a:r>
              <a:rPr lang="en-US" b="1" u="sng" dirty="0" smtClean="0"/>
              <a:t>)</a:t>
            </a:r>
            <a:endParaRPr lang="en-US" b="1" dirty="0" smtClean="0"/>
          </a:p>
          <a:p>
            <a:pPr lvl="1"/>
            <a:r>
              <a:rPr lang="en-US" b="1" dirty="0" smtClean="0"/>
              <a:t>Per </a:t>
            </a:r>
            <a:r>
              <a:rPr lang="en-US" b="1" dirty="0" err="1" smtClean="0"/>
              <a:t>Curiam</a:t>
            </a:r>
            <a:r>
              <a:rPr lang="en-US" b="1" dirty="0" smtClean="0"/>
              <a:t> Decision</a:t>
            </a:r>
            <a:r>
              <a:rPr lang="en-US" dirty="0" smtClean="0"/>
              <a:t>: The Court held that none of its decisions clearly establishes the categorical rule that a demeanor-based explanation for a peremptory challenge must be rejected unless the judge personally observed and recalls the relevant aspect of the prospective juror's demeanor, and therefore habeas relief is based on this exact rule.  The Court did not however, hold that the defendant’s </a:t>
            </a:r>
            <a:r>
              <a:rPr lang="en-US" i="1" dirty="0" smtClean="0"/>
              <a:t>Batson </a:t>
            </a:r>
            <a:r>
              <a:rPr lang="en-US" dirty="0" smtClean="0"/>
              <a:t>claim must be rejected on remand. </a:t>
            </a:r>
            <a:endParaRPr lang="en-US" b="1"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 Public Trial</a:t>
            </a:r>
            <a:endParaRPr lang="en-US" dirty="0"/>
          </a:p>
        </p:txBody>
      </p:sp>
      <p:sp>
        <p:nvSpPr>
          <p:cNvPr id="3" name="Content Placeholder 2"/>
          <p:cNvSpPr>
            <a:spLocks noGrp="1"/>
          </p:cNvSpPr>
          <p:nvPr>
            <p:ph idx="1"/>
          </p:nvPr>
        </p:nvSpPr>
        <p:spPr>
          <a:xfrm>
            <a:off x="457200" y="1752600"/>
            <a:ext cx="8229600" cy="4724400"/>
          </a:xfrm>
        </p:spPr>
        <p:txBody>
          <a:bodyPr>
            <a:normAutofit lnSpcReduction="10000"/>
          </a:bodyPr>
          <a:lstStyle/>
          <a:p>
            <a:r>
              <a:rPr lang="en-US" b="1" i="1" u="sng" dirty="0" smtClean="0"/>
              <a:t>Presley v. Georgia</a:t>
            </a:r>
            <a:r>
              <a:rPr lang="en-US" b="1" u="sng" dirty="0" smtClean="0"/>
              <a:t>, 130 </a:t>
            </a:r>
            <a:r>
              <a:rPr lang="en-US" b="1" u="sng" dirty="0" err="1" smtClean="0"/>
              <a:t>S.Ct</a:t>
            </a:r>
            <a:r>
              <a:rPr lang="en-US" b="1" u="sng" dirty="0" smtClean="0"/>
              <a:t>. 721 (2010) (Per </a:t>
            </a:r>
            <a:r>
              <a:rPr lang="en-US" b="1" u="sng" dirty="0" err="1" smtClean="0"/>
              <a:t>Curiam</a:t>
            </a:r>
            <a:r>
              <a:rPr lang="en-US" b="1" u="sng" dirty="0" smtClean="0"/>
              <a:t>)</a:t>
            </a:r>
            <a:endParaRPr lang="en-US" dirty="0" smtClean="0"/>
          </a:p>
          <a:p>
            <a:pPr lvl="1"/>
            <a:r>
              <a:rPr lang="en-US" b="1" dirty="0" smtClean="0"/>
              <a:t>Background</a:t>
            </a:r>
            <a:r>
              <a:rPr lang="en-US" dirty="0" smtClean="0"/>
              <a:t>: Prior to </a:t>
            </a:r>
            <a:r>
              <a:rPr lang="en-US" dirty="0" err="1" smtClean="0"/>
              <a:t>voir</a:t>
            </a:r>
            <a:r>
              <a:rPr lang="en-US" dirty="0" smtClean="0"/>
              <a:t> dire at the defendant’s trial , the judge asked the defendant's uncle, the lone individual in the gallery, to leave. The judge indicated that he was concerned about space. The defendant objected and proposed a way to accommodate the uncle during </a:t>
            </a:r>
            <a:r>
              <a:rPr lang="en-US" dirty="0" err="1" smtClean="0"/>
              <a:t>voir</a:t>
            </a:r>
            <a:r>
              <a:rPr lang="en-US" dirty="0" smtClean="0"/>
              <a:t> dire, but the judge denied the request.  After the defendant was convicted, the judge denied his motion for a new trial based on a violation of the Sixth Amendment right to a public trial. </a:t>
            </a:r>
          </a:p>
          <a:p>
            <a:pPr lvl="1"/>
            <a:r>
              <a:rPr lang="en-US" b="1" dirty="0" smtClean="0"/>
              <a:t>Holding</a:t>
            </a:r>
            <a:r>
              <a:rPr lang="en-US" dirty="0" smtClean="0"/>
              <a:t>: Trial court erred by closing the courtroom to the public for jury </a:t>
            </a:r>
            <a:r>
              <a:rPr lang="en-US" dirty="0" err="1" smtClean="0"/>
              <a:t>voir</a:t>
            </a:r>
            <a:r>
              <a:rPr lang="en-US" dirty="0" smtClean="0"/>
              <a:t> dire without considering all reasonable alternatives to closure.</a:t>
            </a:r>
            <a:endParaRPr lang="en-US" b="1" dirty="0" smtClean="0"/>
          </a:p>
          <a:p>
            <a:pPr lvl="1"/>
            <a:endParaRPr lang="en-US" dirty="0" smtClean="0"/>
          </a:p>
          <a:p>
            <a:pPr lv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The 2</a:t>
            </a:r>
            <a:r>
              <a:rPr lang="en-US" baseline="30000" dirty="0" smtClean="0"/>
              <a:t>nd</a:t>
            </a:r>
            <a:r>
              <a:rPr lang="en-US" dirty="0" smtClean="0"/>
              <a:t> Amendment</a:t>
            </a:r>
            <a:endParaRPr lang="en-US" dirty="0"/>
          </a:p>
        </p:txBody>
      </p:sp>
      <p:sp>
        <p:nvSpPr>
          <p:cNvPr id="3" name="Content Placeholder 2"/>
          <p:cNvSpPr>
            <a:spLocks noGrp="1"/>
          </p:cNvSpPr>
          <p:nvPr>
            <p:ph idx="1"/>
          </p:nvPr>
        </p:nvSpPr>
        <p:spPr>
          <a:xfrm>
            <a:off x="381000" y="1295400"/>
            <a:ext cx="8229600" cy="4389120"/>
          </a:xfrm>
        </p:spPr>
        <p:txBody>
          <a:bodyPr>
            <a:normAutofit lnSpcReduction="10000"/>
          </a:bodyPr>
          <a:lstStyle/>
          <a:p>
            <a:r>
              <a:rPr lang="en-US" b="1" i="1" u="sng" dirty="0" smtClean="0"/>
              <a:t>McDonald v. City of Chicago</a:t>
            </a:r>
            <a:r>
              <a:rPr lang="en-US" b="1" u="sng" dirty="0" smtClean="0"/>
              <a:t>, 130 </a:t>
            </a:r>
            <a:r>
              <a:rPr lang="en-US" b="1" u="sng" dirty="0" err="1" smtClean="0"/>
              <a:t>S.Ct</a:t>
            </a:r>
            <a:r>
              <a:rPr lang="en-US" b="1" u="sng" dirty="0" smtClean="0"/>
              <a:t>. 3020 (2010)</a:t>
            </a:r>
          </a:p>
          <a:p>
            <a:pPr lvl="1"/>
            <a:r>
              <a:rPr lang="en-US" b="1" dirty="0" smtClean="0"/>
              <a:t>Holding</a:t>
            </a:r>
            <a:r>
              <a:rPr lang="en-US" dirty="0" smtClean="0"/>
              <a:t>: The 2</a:t>
            </a:r>
            <a:r>
              <a:rPr lang="en-US" baseline="30000" dirty="0" smtClean="0"/>
              <a:t>nd</a:t>
            </a:r>
            <a:r>
              <a:rPr lang="en-US" dirty="0" smtClean="0"/>
              <a:t> Amendment right of individuals to keep and bear arms in self defense applies against state and local governments as well as the federal government. </a:t>
            </a:r>
          </a:p>
          <a:p>
            <a:pPr lvl="1"/>
            <a:r>
              <a:rPr lang="en-US" b="1" dirty="0" smtClean="0"/>
              <a:t>Break Down of the Court</a:t>
            </a:r>
            <a:r>
              <a:rPr lang="en-US" dirty="0" smtClean="0"/>
              <a:t>: 5-4 in the Judgment; 4 of the justices found that the 2</a:t>
            </a:r>
            <a:r>
              <a:rPr lang="en-US" baseline="30000" dirty="0" smtClean="0"/>
              <a:t>nd</a:t>
            </a:r>
            <a:r>
              <a:rPr lang="en-US" dirty="0" smtClean="0"/>
              <a:t> Amendment was incorporated to the states through the due process clause of the 14</a:t>
            </a:r>
            <a:r>
              <a:rPr lang="en-US" baseline="30000" dirty="0" smtClean="0"/>
              <a:t>th</a:t>
            </a:r>
            <a:r>
              <a:rPr lang="en-US" dirty="0" smtClean="0"/>
              <a:t> Amendment and Justice Thomas found    that it was through the privileges and immunities clause          	              of the 14</a:t>
            </a:r>
            <a:r>
              <a:rPr lang="en-US" baseline="30000" dirty="0" smtClean="0"/>
              <a:t>th</a:t>
            </a:r>
            <a:r>
              <a:rPr lang="en-US" dirty="0" smtClean="0"/>
              <a:t> Amendment.  </a:t>
            </a:r>
          </a:p>
          <a:p>
            <a:pPr lvl="1"/>
            <a:r>
              <a:rPr lang="en-US" dirty="0" smtClean="0"/>
              <a:t>                                                               </a:t>
            </a:r>
            <a:endParaRPr lang="en-US" u="sng" dirty="0" smtClean="0"/>
          </a:p>
        </p:txBody>
      </p:sp>
      <p:pic>
        <p:nvPicPr>
          <p:cNvPr id="5" name="Picture 4" descr="ClarenceThomas.jpg"/>
          <p:cNvPicPr>
            <a:picLocks noChangeAspect="1"/>
          </p:cNvPicPr>
          <p:nvPr/>
        </p:nvPicPr>
        <p:blipFill>
          <a:blip r:embed="rId3" cstate="print"/>
          <a:stretch>
            <a:fillRect/>
          </a:stretch>
        </p:blipFill>
        <p:spPr>
          <a:xfrm>
            <a:off x="533400" y="4953000"/>
            <a:ext cx="1272475" cy="1645920"/>
          </a:xfrm>
          <a:prstGeom prst="rect">
            <a:avLst/>
          </a:prstGeom>
        </p:spPr>
      </p:pic>
      <p:pic>
        <p:nvPicPr>
          <p:cNvPr id="6" name="Picture 5" descr="Alito.jpg"/>
          <p:cNvPicPr>
            <a:picLocks noChangeAspect="1"/>
          </p:cNvPicPr>
          <p:nvPr/>
        </p:nvPicPr>
        <p:blipFill>
          <a:blip r:embed="rId4" cstate="print"/>
          <a:stretch>
            <a:fillRect/>
          </a:stretch>
        </p:blipFill>
        <p:spPr>
          <a:xfrm>
            <a:off x="7086600" y="4953000"/>
            <a:ext cx="1274259" cy="1645920"/>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a Public Trial</a:t>
            </a:r>
            <a:endParaRPr lang="en-US" dirty="0"/>
          </a:p>
        </p:txBody>
      </p:sp>
      <p:sp>
        <p:nvSpPr>
          <p:cNvPr id="3" name="Content Placeholder 2"/>
          <p:cNvSpPr>
            <a:spLocks noGrp="1"/>
          </p:cNvSpPr>
          <p:nvPr>
            <p:ph idx="1"/>
          </p:nvPr>
        </p:nvSpPr>
        <p:spPr>
          <a:xfrm>
            <a:off x="457200" y="1752600"/>
            <a:ext cx="8229600" cy="4572000"/>
          </a:xfrm>
        </p:spPr>
        <p:txBody>
          <a:bodyPr>
            <a:normAutofit lnSpcReduction="10000"/>
          </a:bodyPr>
          <a:lstStyle/>
          <a:p>
            <a:r>
              <a:rPr lang="en-US" b="1" i="1" u="sng" dirty="0" smtClean="0"/>
              <a:t>Presley v. Georgia</a:t>
            </a:r>
            <a:r>
              <a:rPr lang="en-US" b="1" u="sng" dirty="0" smtClean="0"/>
              <a:t>, 130 </a:t>
            </a:r>
            <a:r>
              <a:rPr lang="en-US" b="1" u="sng" dirty="0" err="1" smtClean="0"/>
              <a:t>S.Ct</a:t>
            </a:r>
            <a:r>
              <a:rPr lang="en-US" b="1" u="sng" dirty="0" smtClean="0"/>
              <a:t>. 721 (2010) (Per </a:t>
            </a:r>
            <a:r>
              <a:rPr lang="en-US" b="1" u="sng" dirty="0" err="1" smtClean="0"/>
              <a:t>Curiam</a:t>
            </a:r>
            <a:r>
              <a:rPr lang="en-US" b="1" u="sng" dirty="0" smtClean="0"/>
              <a:t>)</a:t>
            </a:r>
            <a:endParaRPr lang="en-US" dirty="0" smtClean="0"/>
          </a:p>
          <a:p>
            <a:pPr lvl="1"/>
            <a:r>
              <a:rPr lang="en-US" b="1" dirty="0" smtClean="0"/>
              <a:t>Per </a:t>
            </a:r>
            <a:r>
              <a:rPr lang="en-US" b="1" dirty="0" err="1" smtClean="0"/>
              <a:t>Curiam</a:t>
            </a:r>
            <a:r>
              <a:rPr lang="en-US" b="1" dirty="0" smtClean="0"/>
              <a:t> Opinion</a:t>
            </a:r>
            <a:r>
              <a:rPr lang="en-US" dirty="0" smtClean="0"/>
              <a:t>: The rule for addressing this issue is that “the party seeking to close the hearing must advance an overriding interest that is likely to be prejudiced, the closure must be no broader than necessary to protect that interest, the trial court must consider reasonable alternatives to closing the proceeding, and it must make findings adequate to support the closure.” Since there was no evidence that the trial court even considered how to accommodate the public, the Court found that its decision to close the court room was clearly in error. </a:t>
            </a:r>
          </a:p>
          <a:p>
            <a:pPr lvl="1">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7772400" cy="1600200"/>
          </a:xfrm>
        </p:spPr>
        <p:txBody>
          <a:bodyPr/>
          <a:lstStyle/>
          <a:p>
            <a:pPr algn="ctr"/>
            <a:r>
              <a:rPr lang="en-US" dirty="0" smtClean="0"/>
              <a:t>The 6</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r>
              <a:rPr lang="en-US" dirty="0" smtClean="0"/>
              <a:t>“In all criminal prosecutions, the accused shall enjoy the right to . . . have the Assistance of Counsel for his </a:t>
            </a:r>
            <a:r>
              <a:rPr lang="en-US" dirty="0" err="1" smtClean="0"/>
              <a:t>defence</a:t>
            </a:r>
            <a:r>
              <a:rPr lang="en-US" dirty="0" smtClean="0"/>
              <a:t>”. . . not just counsel, but effective assistance of counsel.</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Counsel</a:t>
            </a:r>
            <a:endParaRPr lang="en-US" dirty="0"/>
          </a:p>
        </p:txBody>
      </p:sp>
      <p:sp>
        <p:nvSpPr>
          <p:cNvPr id="3" name="Content Placeholder 2"/>
          <p:cNvSpPr>
            <a:spLocks noGrp="1"/>
          </p:cNvSpPr>
          <p:nvPr>
            <p:ph idx="1"/>
          </p:nvPr>
        </p:nvSpPr>
        <p:spPr/>
        <p:txBody>
          <a:bodyPr>
            <a:normAutofit/>
          </a:bodyPr>
          <a:lstStyle/>
          <a:p>
            <a:r>
              <a:rPr lang="en-US" b="1" i="1" u="sng" dirty="0" smtClean="0"/>
              <a:t>Padilla v. Kentucky</a:t>
            </a:r>
            <a:r>
              <a:rPr lang="en-US" b="1" u="sng" dirty="0" smtClean="0"/>
              <a:t>, 130 </a:t>
            </a:r>
            <a:r>
              <a:rPr lang="en-US" b="1" u="sng" dirty="0" err="1" smtClean="0"/>
              <a:t>S.Ct</a:t>
            </a:r>
            <a:r>
              <a:rPr lang="en-US" b="1" u="sng" dirty="0" smtClean="0"/>
              <a:t>. 1473 (2010)</a:t>
            </a:r>
          </a:p>
          <a:p>
            <a:pPr lvl="1"/>
            <a:r>
              <a:rPr lang="en-US" b="1" dirty="0" smtClean="0"/>
              <a:t>Background</a:t>
            </a:r>
            <a:r>
              <a:rPr lang="en-US" dirty="0" smtClean="0"/>
              <a:t>: The defendant claimed that his counsel not only failed to advise him of the immigration consequences of a guilty plea, but also told him that he  “‘did not have to worry about immigration status since he had been in the country so long.’ ” The defendant relied on his counsel's erroneous advice when he pleaded guilty to the drug charges that made his deportation virtually mandatory. </a:t>
            </a:r>
            <a:endParaRPr lang="en-US" b="1" dirty="0" smtClean="0"/>
          </a:p>
          <a:p>
            <a:pPr lvl="1"/>
            <a:endParaRPr lang="en-US"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Counsel</a:t>
            </a:r>
            <a:endParaRPr lang="en-US" dirty="0"/>
          </a:p>
        </p:txBody>
      </p:sp>
      <p:sp>
        <p:nvSpPr>
          <p:cNvPr id="3" name="Content Placeholder 2"/>
          <p:cNvSpPr>
            <a:spLocks noGrp="1"/>
          </p:cNvSpPr>
          <p:nvPr>
            <p:ph idx="1"/>
          </p:nvPr>
        </p:nvSpPr>
        <p:spPr>
          <a:xfrm>
            <a:off x="457200" y="1935480"/>
            <a:ext cx="8229600" cy="4541520"/>
          </a:xfrm>
        </p:spPr>
        <p:txBody>
          <a:bodyPr>
            <a:normAutofit/>
          </a:bodyPr>
          <a:lstStyle/>
          <a:p>
            <a:r>
              <a:rPr lang="en-US" b="1" i="1" u="sng" dirty="0" smtClean="0"/>
              <a:t>Padilla v. Kentucky</a:t>
            </a:r>
            <a:r>
              <a:rPr lang="en-US" b="1" u="sng" dirty="0" smtClean="0"/>
              <a:t>, 130 </a:t>
            </a:r>
            <a:r>
              <a:rPr lang="en-US" b="1" u="sng" dirty="0" err="1" smtClean="0"/>
              <a:t>S.Ct</a:t>
            </a:r>
            <a:r>
              <a:rPr lang="en-US" b="1" u="sng" dirty="0" smtClean="0"/>
              <a:t>. 1473 (2010)</a:t>
            </a:r>
          </a:p>
          <a:p>
            <a:pPr lvl="1"/>
            <a:r>
              <a:rPr lang="en-US" b="1" dirty="0" smtClean="0"/>
              <a:t>Issue</a:t>
            </a:r>
            <a:r>
              <a:rPr lang="en-US" dirty="0" smtClean="0"/>
              <a:t>: Whether the Sixth Amendment right to counsel places an obligation on defense counsel to advise defendants of the immigration consequences of a guilty plea. </a:t>
            </a:r>
          </a:p>
          <a:p>
            <a:pPr lvl="1"/>
            <a:r>
              <a:rPr lang="en-US" b="1" dirty="0" smtClean="0"/>
              <a:t>Holding</a:t>
            </a:r>
            <a:r>
              <a:rPr lang="en-US" dirty="0" smtClean="0"/>
              <a:t>: The Court held that constitutionally competent counsel would have advised the defendant that his conviction for drug distribution made him subject to automatic deportation, and therefore defense counsel provided ineffective assistance.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Counsel</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b="1" i="1" u="sng" dirty="0" smtClean="0"/>
              <a:t>Padilla v. Kentucky</a:t>
            </a:r>
            <a:r>
              <a:rPr lang="en-US" b="1" u="sng" dirty="0" smtClean="0"/>
              <a:t>, 130 </a:t>
            </a:r>
            <a:r>
              <a:rPr lang="en-US" b="1" u="sng" dirty="0" err="1" smtClean="0"/>
              <a:t>S.Ct</a:t>
            </a:r>
            <a:r>
              <a:rPr lang="en-US" b="1" u="sng" dirty="0" smtClean="0"/>
              <a:t>. 1473 (2010)</a:t>
            </a:r>
          </a:p>
          <a:p>
            <a:pPr lvl="1"/>
            <a:r>
              <a:rPr lang="en-US" b="1" dirty="0" smtClean="0"/>
              <a:t>Majority Opinion (Authored by Justice Stevens)</a:t>
            </a:r>
            <a:r>
              <a:rPr lang="en-US" dirty="0" smtClean="0"/>
              <a:t>: </a:t>
            </a:r>
          </a:p>
          <a:p>
            <a:pPr lvl="2"/>
            <a:r>
              <a:rPr lang="en-US" dirty="0" smtClean="0"/>
              <a:t>The Court found that removal proceedings initiated as a result of a criminal conviction are not removed from the ambit of the Sixth Amendment right to counsel. (It did not however classify it as a direct or collateral consequence.) </a:t>
            </a:r>
          </a:p>
          <a:p>
            <a:pPr lvl="2"/>
            <a:r>
              <a:rPr lang="en-US" dirty="0" smtClean="0"/>
              <a:t>Criminal defense attorneys therefore have a duty to give correct and clear advice when the deportation consequences of a conviction are clear.  And, when the law is not succinct and straightforward, a criminal defense attorney must advise a noncitizen client that pending criminal charges may carry a risk of adverse immigration consequences. </a:t>
            </a:r>
            <a:endParaRPr lang="en-US"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Counsel</a:t>
            </a:r>
            <a:endParaRPr lang="en-US" dirty="0"/>
          </a:p>
        </p:txBody>
      </p:sp>
      <p:sp>
        <p:nvSpPr>
          <p:cNvPr id="3" name="Content Placeholder 2"/>
          <p:cNvSpPr>
            <a:spLocks noGrp="1"/>
          </p:cNvSpPr>
          <p:nvPr>
            <p:ph idx="1"/>
          </p:nvPr>
        </p:nvSpPr>
        <p:spPr/>
        <p:txBody>
          <a:bodyPr>
            <a:normAutofit/>
          </a:bodyPr>
          <a:lstStyle/>
          <a:p>
            <a:r>
              <a:rPr lang="en-US" b="1" i="1" u="sng" dirty="0" smtClean="0"/>
              <a:t>Padilla v. Kentucky</a:t>
            </a:r>
            <a:r>
              <a:rPr lang="en-US" b="1" u="sng" dirty="0" smtClean="0"/>
              <a:t>, 130 </a:t>
            </a:r>
            <a:r>
              <a:rPr lang="en-US" b="1" u="sng" dirty="0" err="1" smtClean="0"/>
              <a:t>S.Ct</a:t>
            </a:r>
            <a:r>
              <a:rPr lang="en-US" b="1" u="sng" dirty="0" smtClean="0"/>
              <a:t>. 1473 (2010)</a:t>
            </a:r>
          </a:p>
          <a:p>
            <a:pPr lvl="1"/>
            <a:r>
              <a:rPr lang="en-US" b="1" dirty="0" smtClean="0"/>
              <a:t>Majority Opinion (Continued)</a:t>
            </a:r>
            <a:r>
              <a:rPr lang="en-US" dirty="0" smtClean="0"/>
              <a:t>: </a:t>
            </a:r>
          </a:p>
          <a:p>
            <a:pPr lvl="2"/>
            <a:r>
              <a:rPr lang="en-US" dirty="0" smtClean="0"/>
              <a:t>Based on the deportation consequences of a guilty plea and prevailing professional norms, the Court  rejected the notion that </a:t>
            </a:r>
            <a:r>
              <a:rPr lang="en-US" i="1" dirty="0" smtClean="0"/>
              <a:t>Strickland</a:t>
            </a:r>
            <a:r>
              <a:rPr lang="en-US" dirty="0" smtClean="0"/>
              <a:t>'s</a:t>
            </a:r>
            <a:r>
              <a:rPr lang="en-US" i="1" dirty="0" smtClean="0"/>
              <a:t> </a:t>
            </a:r>
            <a:r>
              <a:rPr lang="en-US" dirty="0" smtClean="0"/>
              <a:t>guarantees apply only to the active furnishing of erroneous advice about immigration consequences of a plea. Rather than limiting the right to counsel in this manner, the Supreme Court extended the right to counsel to protect "against the passive </a:t>
            </a:r>
            <a:r>
              <a:rPr lang="en-US" i="1" dirty="0" smtClean="0"/>
              <a:t>omission</a:t>
            </a:r>
            <a:r>
              <a:rPr lang="en-US" dirty="0" smtClean="0"/>
              <a:t> of correct advice about the possibility of deportation." </a:t>
            </a:r>
            <a:endParaRPr lang="en-US"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Counsel</a:t>
            </a:r>
            <a:endParaRPr lang="en-US" dirty="0"/>
          </a:p>
        </p:txBody>
      </p:sp>
      <p:sp>
        <p:nvSpPr>
          <p:cNvPr id="3" name="Content Placeholder 2"/>
          <p:cNvSpPr>
            <a:spLocks noGrp="1"/>
          </p:cNvSpPr>
          <p:nvPr>
            <p:ph idx="1"/>
          </p:nvPr>
        </p:nvSpPr>
        <p:spPr/>
        <p:txBody>
          <a:bodyPr>
            <a:normAutofit/>
          </a:bodyPr>
          <a:lstStyle/>
          <a:p>
            <a:r>
              <a:rPr lang="en-US" b="1" i="1" u="sng" dirty="0" smtClean="0"/>
              <a:t>Porter v. McCollum</a:t>
            </a:r>
            <a:r>
              <a:rPr lang="en-US" b="1" u="sng" dirty="0" smtClean="0"/>
              <a:t>, 130 </a:t>
            </a:r>
            <a:r>
              <a:rPr lang="en-US" b="1" u="sng" dirty="0" err="1" smtClean="0"/>
              <a:t>S.Ct</a:t>
            </a:r>
            <a:r>
              <a:rPr lang="en-US" b="1" u="sng" dirty="0" smtClean="0"/>
              <a:t>. 447 (2009)(Per </a:t>
            </a:r>
            <a:r>
              <a:rPr lang="en-US" b="1" u="sng" dirty="0" err="1" smtClean="0"/>
              <a:t>Curiam</a:t>
            </a:r>
            <a:r>
              <a:rPr lang="en-US" b="1" u="sng" dirty="0" smtClean="0"/>
              <a:t>)</a:t>
            </a:r>
            <a:endParaRPr lang="en-US" b="1" dirty="0" smtClean="0"/>
          </a:p>
          <a:p>
            <a:pPr lvl="1"/>
            <a:r>
              <a:rPr lang="en-US" b="1" dirty="0" smtClean="0"/>
              <a:t>Background</a:t>
            </a:r>
            <a:r>
              <a:rPr lang="en-US" dirty="0" smtClean="0"/>
              <a:t>: A Korean War vet was convicted of killing his ex-girlfriend and her new boyfriend. At the sentencing hearing, the defendant’s counsel failed to present a significant amount of evidence about the defendant’s life, including, combat in particularly brutal battles in the Korean War, the effect those battles had on his  mental stability, a childhood of abuse, rampant drug abuse, and potential brain damage.</a:t>
            </a:r>
            <a:endParaRPr lang="en-US" i="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6</a:t>
            </a:r>
            <a:r>
              <a:rPr lang="en-US" baseline="30000" dirty="0" smtClean="0"/>
              <a:t>th</a:t>
            </a:r>
            <a:r>
              <a:rPr lang="en-US" dirty="0" smtClean="0"/>
              <a:t> Amendment</a:t>
            </a:r>
            <a:br>
              <a:rPr lang="en-US" dirty="0" smtClean="0"/>
            </a:br>
            <a:r>
              <a:rPr lang="en-US" dirty="0" smtClean="0"/>
              <a:t>Right to Counsel</a:t>
            </a:r>
            <a:endParaRPr lang="en-US" dirty="0"/>
          </a:p>
        </p:txBody>
      </p:sp>
      <p:sp>
        <p:nvSpPr>
          <p:cNvPr id="3" name="Content Placeholder 2"/>
          <p:cNvSpPr>
            <a:spLocks noGrp="1"/>
          </p:cNvSpPr>
          <p:nvPr>
            <p:ph idx="1"/>
          </p:nvPr>
        </p:nvSpPr>
        <p:spPr/>
        <p:txBody>
          <a:bodyPr>
            <a:normAutofit/>
          </a:bodyPr>
          <a:lstStyle/>
          <a:p>
            <a:r>
              <a:rPr lang="en-US" b="1" i="1" u="sng" dirty="0" smtClean="0"/>
              <a:t>Porter v. McCollum</a:t>
            </a:r>
            <a:r>
              <a:rPr lang="en-US" b="1" u="sng" dirty="0" smtClean="0"/>
              <a:t>, 130 </a:t>
            </a:r>
            <a:r>
              <a:rPr lang="en-US" b="1" u="sng" dirty="0" err="1" smtClean="0"/>
              <a:t>S.Ct</a:t>
            </a:r>
            <a:r>
              <a:rPr lang="en-US" b="1" u="sng" dirty="0" smtClean="0"/>
              <a:t>. 447 (2009)(Per </a:t>
            </a:r>
            <a:r>
              <a:rPr lang="en-US" b="1" u="sng" dirty="0" err="1" smtClean="0"/>
              <a:t>Curiam</a:t>
            </a:r>
            <a:r>
              <a:rPr lang="en-US" b="1" u="sng" dirty="0" smtClean="0"/>
              <a:t>)</a:t>
            </a:r>
            <a:endParaRPr lang="en-US" b="1" dirty="0" smtClean="0"/>
          </a:p>
          <a:p>
            <a:pPr lvl="1"/>
            <a:r>
              <a:rPr lang="en-US" b="1" dirty="0" smtClean="0"/>
              <a:t>Holding</a:t>
            </a:r>
            <a:r>
              <a:rPr lang="en-US" dirty="0" smtClean="0"/>
              <a:t>: Counsel was ineffective in failing to raise these mitigating circumstances, and it is unreasonable to conclude that the omission of heroic war efforts, emotional trauma, physical abuse, and potential brain abnormalities would not have changed the defendant's sentence.</a:t>
            </a:r>
            <a:endParaRPr lang="en-US" i="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8</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pPr algn="ctr"/>
            <a:r>
              <a:rPr lang="en-US" dirty="0" smtClean="0"/>
              <a:t>Cruel and Unusual Punishment of Minors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8</a:t>
            </a:r>
            <a:r>
              <a:rPr lang="en-US" baseline="30000" dirty="0" smtClean="0"/>
              <a:t>th</a:t>
            </a:r>
            <a:r>
              <a:rPr lang="en-US" dirty="0" smtClean="0"/>
              <a:t> Amendment</a:t>
            </a:r>
            <a:br>
              <a:rPr lang="en-US" dirty="0" smtClean="0"/>
            </a:br>
            <a:r>
              <a:rPr lang="en-US" dirty="0" smtClean="0"/>
              <a:t>Cruel and Unusual Punishment</a:t>
            </a:r>
            <a:endParaRPr lang="en-US" dirty="0"/>
          </a:p>
        </p:txBody>
      </p:sp>
      <p:sp>
        <p:nvSpPr>
          <p:cNvPr id="3" name="Content Placeholder 2"/>
          <p:cNvSpPr>
            <a:spLocks noGrp="1"/>
          </p:cNvSpPr>
          <p:nvPr>
            <p:ph idx="1"/>
          </p:nvPr>
        </p:nvSpPr>
        <p:spPr/>
        <p:txBody>
          <a:bodyPr/>
          <a:lstStyle/>
          <a:p>
            <a:pPr lvl="0"/>
            <a:r>
              <a:rPr lang="en-US" b="1" i="1" u="sng" dirty="0" smtClean="0"/>
              <a:t>Graham v. Florida</a:t>
            </a:r>
            <a:r>
              <a:rPr lang="en-US" b="1" u="sng" dirty="0" smtClean="0"/>
              <a:t>, 130 </a:t>
            </a:r>
            <a:r>
              <a:rPr lang="en-US" b="1" u="sng" dirty="0" err="1" smtClean="0"/>
              <a:t>S.Ct</a:t>
            </a:r>
            <a:r>
              <a:rPr lang="en-US" b="1" u="sng" dirty="0" smtClean="0"/>
              <a:t>. 2011 (2010)</a:t>
            </a:r>
            <a:r>
              <a:rPr lang="en-US" b="1" i="1" u="sng" dirty="0" smtClean="0"/>
              <a:t> </a:t>
            </a:r>
            <a:endParaRPr lang="en-US" b="1" u="sng" dirty="0" smtClean="0"/>
          </a:p>
          <a:p>
            <a:pPr lvl="1"/>
            <a:r>
              <a:rPr lang="en-US" b="1" dirty="0" smtClean="0"/>
              <a:t>Background</a:t>
            </a:r>
            <a:r>
              <a:rPr lang="en-US" dirty="0" smtClean="0"/>
              <a:t>: The defendant was convicted of armed burglary with assault or battery and attempted armed robbery. Though he committed the offenses when he was 16 years old, he was charged as an adult.  The trial court judge sentenced the defendant to maximum sentence authorized by law: life imprisonment for the armed burglary and 15 years for the attempted robbery.  Because Florida has abolished its parole system, a life sentence gives a defendant no possibility of release unless he is granted clemency.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a:t>
            </a:r>
            <a:r>
              <a:rPr lang="en-US" baseline="30000" dirty="0" smtClean="0"/>
              <a:t>nd</a:t>
            </a:r>
            <a:r>
              <a:rPr lang="en-US" dirty="0" smtClean="0"/>
              <a:t> Amendment</a:t>
            </a:r>
            <a:endParaRPr lang="en-US" dirty="0"/>
          </a:p>
        </p:txBody>
      </p:sp>
      <p:sp>
        <p:nvSpPr>
          <p:cNvPr id="3" name="Content Placeholder 2"/>
          <p:cNvSpPr>
            <a:spLocks noGrp="1"/>
          </p:cNvSpPr>
          <p:nvPr>
            <p:ph idx="1"/>
          </p:nvPr>
        </p:nvSpPr>
        <p:spPr/>
        <p:txBody>
          <a:bodyPr>
            <a:normAutofit fontScale="92500"/>
          </a:bodyPr>
          <a:lstStyle/>
          <a:p>
            <a:r>
              <a:rPr lang="en-US" b="1" i="1" u="sng" dirty="0" smtClean="0"/>
              <a:t>McDonald v. City of Chicago</a:t>
            </a:r>
            <a:r>
              <a:rPr lang="en-US" b="1" u="sng" dirty="0" smtClean="0"/>
              <a:t>, 130 </a:t>
            </a:r>
            <a:r>
              <a:rPr lang="en-US" b="1" u="sng" dirty="0" err="1" smtClean="0"/>
              <a:t>S.Ct</a:t>
            </a:r>
            <a:r>
              <a:rPr lang="en-US" b="1" u="sng" dirty="0" smtClean="0"/>
              <a:t>. 3020 (2010)</a:t>
            </a:r>
          </a:p>
          <a:p>
            <a:pPr lvl="1"/>
            <a:r>
              <a:rPr lang="en-US" b="1" dirty="0" smtClean="0"/>
              <a:t>Plurality’s Reasoning (Authored by Justice Alito)</a:t>
            </a:r>
            <a:r>
              <a:rPr lang="en-US" dirty="0" smtClean="0"/>
              <a:t>: The plurality first determined that if the 2</a:t>
            </a:r>
            <a:r>
              <a:rPr lang="en-US" baseline="30000" dirty="0" smtClean="0"/>
              <a:t>nd</a:t>
            </a:r>
            <a:r>
              <a:rPr lang="en-US" dirty="0" smtClean="0"/>
              <a:t> Amendment is to be incorporated to the states that the due process clause of the Fourteenth Amendment provides the appropriate vehicle.  Justice Thomas did not join this part of the decision.  </a:t>
            </a:r>
          </a:p>
          <a:p>
            <a:pPr lvl="1"/>
            <a:r>
              <a:rPr lang="en-US" b="1" dirty="0" smtClean="0"/>
              <a:t>Justice Thomas’ Opinion on this Issue</a:t>
            </a:r>
            <a:r>
              <a:rPr lang="en-US" dirty="0" smtClean="0"/>
              <a:t>: Justice Thomas believes that the </a:t>
            </a:r>
            <a:r>
              <a:rPr lang="en-US" i="1" dirty="0" smtClean="0"/>
              <a:t>Slaughter House Cases</a:t>
            </a:r>
            <a:r>
              <a:rPr lang="en-US" dirty="0" smtClean="0"/>
              <a:t> should be overturned and would have found that the privileges and immunities clause of the 14</a:t>
            </a:r>
            <a:r>
              <a:rPr lang="en-US" baseline="30000" dirty="0" smtClean="0"/>
              <a:t>th</a:t>
            </a:r>
            <a:r>
              <a:rPr lang="en-US" dirty="0" smtClean="0"/>
              <a:t> Amendment provides the appropriate vehicle for incorporating the 2</a:t>
            </a:r>
            <a:r>
              <a:rPr lang="en-US" baseline="30000" dirty="0" smtClean="0"/>
              <a:t>nd</a:t>
            </a:r>
            <a:r>
              <a:rPr lang="en-US" dirty="0" smtClean="0"/>
              <a:t> Amendment.</a:t>
            </a:r>
          </a:p>
          <a:p>
            <a:pPr lvl="1"/>
            <a:endParaRPr lang="en-US" u="sng"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8</a:t>
            </a:r>
            <a:r>
              <a:rPr lang="en-US" baseline="30000" dirty="0" smtClean="0"/>
              <a:t>th</a:t>
            </a:r>
            <a:r>
              <a:rPr lang="en-US" dirty="0" smtClean="0"/>
              <a:t> Amendment</a:t>
            </a:r>
            <a:br>
              <a:rPr lang="en-US" dirty="0" smtClean="0"/>
            </a:br>
            <a:r>
              <a:rPr lang="en-US" dirty="0" smtClean="0"/>
              <a:t>Cruel and Unusual Punishment</a:t>
            </a:r>
            <a:endParaRPr lang="en-US" dirty="0"/>
          </a:p>
        </p:txBody>
      </p:sp>
      <p:sp>
        <p:nvSpPr>
          <p:cNvPr id="3" name="Content Placeholder 2"/>
          <p:cNvSpPr>
            <a:spLocks noGrp="1"/>
          </p:cNvSpPr>
          <p:nvPr>
            <p:ph idx="1"/>
          </p:nvPr>
        </p:nvSpPr>
        <p:spPr/>
        <p:txBody>
          <a:bodyPr/>
          <a:lstStyle/>
          <a:p>
            <a:pPr lvl="0"/>
            <a:r>
              <a:rPr lang="en-US" b="1" i="1" u="sng" dirty="0" smtClean="0"/>
              <a:t>Graham v. Florida</a:t>
            </a:r>
            <a:r>
              <a:rPr lang="en-US" b="1" u="sng" dirty="0" smtClean="0"/>
              <a:t>, 130 </a:t>
            </a:r>
            <a:r>
              <a:rPr lang="en-US" b="1" u="sng" dirty="0" err="1" smtClean="0"/>
              <a:t>S.Ct</a:t>
            </a:r>
            <a:r>
              <a:rPr lang="en-US" b="1" u="sng" dirty="0" smtClean="0"/>
              <a:t>. 2011 (2010)</a:t>
            </a:r>
            <a:r>
              <a:rPr lang="en-US" b="1" i="1" u="sng" dirty="0" smtClean="0"/>
              <a:t> </a:t>
            </a:r>
            <a:endParaRPr lang="en-US" b="1" u="sng" dirty="0" smtClean="0"/>
          </a:p>
          <a:p>
            <a:pPr lvl="1"/>
            <a:r>
              <a:rPr lang="en-US" b="1" dirty="0" smtClean="0"/>
              <a:t>Holding</a:t>
            </a:r>
            <a:r>
              <a:rPr lang="en-US" dirty="0" smtClean="0"/>
              <a:t>: The Eighth Amendment's prohibition against Cruel and Unusual Punishment does not permit a juvenile offender to be sentenced to life in prison without parole for a non-homicide crime.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8</a:t>
            </a:r>
            <a:r>
              <a:rPr lang="en-US" baseline="30000" dirty="0" smtClean="0"/>
              <a:t>th</a:t>
            </a:r>
            <a:r>
              <a:rPr lang="en-US" dirty="0" smtClean="0"/>
              <a:t> Amendment</a:t>
            </a:r>
            <a:br>
              <a:rPr lang="en-US" dirty="0" smtClean="0"/>
            </a:br>
            <a:r>
              <a:rPr lang="en-US" dirty="0" smtClean="0"/>
              <a:t>Cruel and Unusual Punishment</a:t>
            </a:r>
            <a:endParaRPr lang="en-US" dirty="0"/>
          </a:p>
        </p:txBody>
      </p:sp>
      <p:sp>
        <p:nvSpPr>
          <p:cNvPr id="3" name="Content Placeholder 2"/>
          <p:cNvSpPr>
            <a:spLocks noGrp="1"/>
          </p:cNvSpPr>
          <p:nvPr>
            <p:ph idx="1"/>
          </p:nvPr>
        </p:nvSpPr>
        <p:spPr/>
        <p:txBody>
          <a:bodyPr>
            <a:normAutofit/>
          </a:bodyPr>
          <a:lstStyle/>
          <a:p>
            <a:pPr lvl="0"/>
            <a:r>
              <a:rPr lang="en-US" b="1" i="1" u="sng" dirty="0" smtClean="0"/>
              <a:t>Graham v. Florida</a:t>
            </a:r>
            <a:r>
              <a:rPr lang="en-US" b="1" u="sng" dirty="0" smtClean="0"/>
              <a:t>, 130 </a:t>
            </a:r>
            <a:r>
              <a:rPr lang="en-US" b="1" u="sng" dirty="0" err="1" smtClean="0"/>
              <a:t>S.Ct</a:t>
            </a:r>
            <a:r>
              <a:rPr lang="en-US" b="1" u="sng" dirty="0" smtClean="0"/>
              <a:t>. 2011 (2010)</a:t>
            </a:r>
            <a:r>
              <a:rPr lang="en-US" b="1" i="1" u="sng" dirty="0" smtClean="0"/>
              <a:t> </a:t>
            </a:r>
            <a:endParaRPr lang="en-US" b="1" u="sng" dirty="0" smtClean="0"/>
          </a:p>
          <a:p>
            <a:pPr lvl="1"/>
            <a:r>
              <a:rPr lang="en-US" b="1" dirty="0" smtClean="0"/>
              <a:t>Majority Opinion (Authored by Justice Kennedy)</a:t>
            </a:r>
            <a:r>
              <a:rPr lang="en-US" dirty="0" smtClean="0"/>
              <a:t>: </a:t>
            </a:r>
          </a:p>
          <a:p>
            <a:pPr lvl="2"/>
            <a:r>
              <a:rPr lang="en-US" dirty="0" smtClean="0"/>
              <a:t>The Court found that life without parole for a non-homicide juvenile offender serves no legitimate </a:t>
            </a:r>
            <a:r>
              <a:rPr lang="en-US" dirty="0" err="1" smtClean="0"/>
              <a:t>penological</a:t>
            </a:r>
            <a:r>
              <a:rPr lang="en-US" dirty="0" smtClean="0"/>
              <a:t> goals. And, that life without parole is an especially harsh punishment for a juvenile. </a:t>
            </a:r>
          </a:p>
          <a:p>
            <a:pPr lvl="2"/>
            <a:r>
              <a:rPr lang="en-US" dirty="0" smtClean="0"/>
              <a:t>While a state may not sentence a non-homicide juvenile offender to life without parole, it is not required to guarantee eventual freedom to a juvenile offender convicted of a non-homicide crime. Rather, the State must give non-homicide juvenile offenders a meaningful opportunity to obtain release based on demonstrated maturity and rehabilitation.</a:t>
            </a:r>
            <a:endParaRPr lang="en-US"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14</a:t>
            </a:r>
            <a:r>
              <a:rPr lang="en-US" baseline="30000" dirty="0" smtClean="0"/>
              <a:t>th</a:t>
            </a:r>
            <a:r>
              <a:rPr lang="en-US" dirty="0" smtClean="0"/>
              <a:t> Amendment</a:t>
            </a:r>
            <a:endParaRPr lang="en-US" dirty="0"/>
          </a:p>
        </p:txBody>
      </p:sp>
      <p:sp>
        <p:nvSpPr>
          <p:cNvPr id="3" name="Text Placeholder 2"/>
          <p:cNvSpPr>
            <a:spLocks noGrp="1"/>
          </p:cNvSpPr>
          <p:nvPr>
            <p:ph type="body" idx="1"/>
          </p:nvPr>
        </p:nvSpPr>
        <p:spPr/>
        <p:txBody>
          <a:bodyPr/>
          <a:lstStyle/>
          <a:p>
            <a:r>
              <a:rPr lang="en-US" dirty="0" smtClean="0"/>
              <a:t>The 14</a:t>
            </a:r>
            <a:r>
              <a:rPr lang="en-US" baseline="30000" dirty="0" smtClean="0"/>
              <a:t>th</a:t>
            </a:r>
            <a:r>
              <a:rPr lang="en-US" dirty="0" smtClean="0"/>
              <a:t> Amendment right to due process can provide a creative way for defendants to obtain DNA testing.</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14</a:t>
            </a:r>
            <a:r>
              <a:rPr lang="en-US" baseline="30000" dirty="0" smtClean="0"/>
              <a:t>th</a:t>
            </a:r>
            <a:r>
              <a:rPr lang="en-US" dirty="0" smtClean="0"/>
              <a:t> Amendment</a:t>
            </a:r>
            <a:br>
              <a:rPr lang="en-US" dirty="0" smtClean="0"/>
            </a:br>
            <a:r>
              <a:rPr lang="en-US" dirty="0" smtClean="0"/>
              <a:t>DNA Testing Under § 1983</a:t>
            </a:r>
            <a:endParaRPr lang="en-US" dirty="0"/>
          </a:p>
        </p:txBody>
      </p:sp>
      <p:sp>
        <p:nvSpPr>
          <p:cNvPr id="3" name="Content Placeholder 2"/>
          <p:cNvSpPr>
            <a:spLocks noGrp="1"/>
          </p:cNvSpPr>
          <p:nvPr>
            <p:ph idx="1"/>
          </p:nvPr>
        </p:nvSpPr>
        <p:spPr/>
        <p:txBody>
          <a:bodyPr/>
          <a:lstStyle/>
          <a:p>
            <a:pPr lvl="0"/>
            <a:r>
              <a:rPr lang="en-US" b="1" i="1" u="sng" dirty="0" smtClean="0"/>
              <a:t>Skinner v. Switzer</a:t>
            </a:r>
            <a:r>
              <a:rPr lang="en-US" b="1" u="sng" dirty="0" smtClean="0"/>
              <a:t>, 2011 WL 767703 (2011)</a:t>
            </a:r>
          </a:p>
          <a:p>
            <a:pPr lvl="1"/>
            <a:r>
              <a:rPr lang="en-US" b="1" dirty="0" smtClean="0"/>
              <a:t>Background</a:t>
            </a:r>
            <a:r>
              <a:rPr lang="en-US" dirty="0" smtClean="0"/>
              <a:t>: State prisoner, who had been convicted of capital murder and sentenced to death, filed § 1983 action, alleging that district attorney's refusal to allow him access to biological evidence for purposes of forensic DNA testing violated his right to due process. </a:t>
            </a:r>
            <a:endParaRPr lang="en-US"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pPr algn="ctr"/>
            <a:r>
              <a:rPr lang="en-US" dirty="0" smtClean="0"/>
              <a:t>The 14</a:t>
            </a:r>
            <a:r>
              <a:rPr lang="en-US" baseline="30000" dirty="0" smtClean="0"/>
              <a:t>th</a:t>
            </a:r>
            <a:r>
              <a:rPr lang="en-US" dirty="0" smtClean="0"/>
              <a:t> Amendment</a:t>
            </a:r>
            <a:br>
              <a:rPr lang="en-US" dirty="0" smtClean="0"/>
            </a:br>
            <a:r>
              <a:rPr lang="en-US" dirty="0" smtClean="0"/>
              <a:t>DNA Testing Under § 1983</a:t>
            </a:r>
            <a:endParaRPr lang="en-US" dirty="0"/>
          </a:p>
        </p:txBody>
      </p:sp>
      <p:sp>
        <p:nvSpPr>
          <p:cNvPr id="3" name="Content Placeholder 2"/>
          <p:cNvSpPr>
            <a:spLocks noGrp="1"/>
          </p:cNvSpPr>
          <p:nvPr>
            <p:ph idx="1"/>
          </p:nvPr>
        </p:nvSpPr>
        <p:spPr/>
        <p:txBody>
          <a:bodyPr/>
          <a:lstStyle/>
          <a:p>
            <a:pPr lvl="0"/>
            <a:r>
              <a:rPr lang="en-US" b="1" i="1" u="sng" dirty="0" smtClean="0"/>
              <a:t>Skinner v. Switzer</a:t>
            </a:r>
            <a:r>
              <a:rPr lang="en-US" b="1" u="sng" dirty="0" smtClean="0"/>
              <a:t>, 2011 WL 767703 (2011)</a:t>
            </a:r>
          </a:p>
          <a:p>
            <a:pPr lvl="1"/>
            <a:r>
              <a:rPr lang="en-US" b="1" dirty="0" smtClean="0"/>
              <a:t>Holding</a:t>
            </a:r>
            <a:r>
              <a:rPr lang="en-US" dirty="0" smtClean="0"/>
              <a:t>: The Court specifically overturned Fifth Circuit precedent on this issue, and held that a convicted state prisoner may seek DNA testing of crime-scene evidence in a § 1983 action.  The Court did not address whether the Texas statute that completely forecloses prisoners who could have sought DNA testing prior to trial, but did not, from seeking post-conviction DNA testing, violates the 14</a:t>
            </a:r>
            <a:r>
              <a:rPr lang="en-US" baseline="30000" dirty="0" smtClean="0"/>
              <a:t>th</a:t>
            </a:r>
            <a:r>
              <a:rPr lang="en-US" dirty="0" smtClean="0"/>
              <a:t> Amendment. </a:t>
            </a:r>
          </a:p>
          <a:p>
            <a:pPr lvl="1"/>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a:t>
            </a:r>
            <a:r>
              <a:rPr lang="en-US" baseline="30000" dirty="0" smtClean="0"/>
              <a:t>nd</a:t>
            </a:r>
            <a:r>
              <a:rPr lang="en-US" dirty="0" smtClean="0"/>
              <a:t> Amendment</a:t>
            </a:r>
            <a:endParaRPr lang="en-US" dirty="0"/>
          </a:p>
        </p:txBody>
      </p:sp>
      <p:sp>
        <p:nvSpPr>
          <p:cNvPr id="3" name="Content Placeholder 2"/>
          <p:cNvSpPr>
            <a:spLocks noGrp="1"/>
          </p:cNvSpPr>
          <p:nvPr>
            <p:ph idx="1"/>
          </p:nvPr>
        </p:nvSpPr>
        <p:spPr/>
        <p:txBody>
          <a:bodyPr>
            <a:normAutofit fontScale="92500" lnSpcReduction="10000"/>
          </a:bodyPr>
          <a:lstStyle/>
          <a:p>
            <a:r>
              <a:rPr lang="en-US" b="1" i="1" u="sng" dirty="0" smtClean="0"/>
              <a:t>McDonald v. City of Chicago</a:t>
            </a:r>
            <a:r>
              <a:rPr lang="en-US" b="1" u="sng" dirty="0" smtClean="0"/>
              <a:t>, 130 </a:t>
            </a:r>
            <a:r>
              <a:rPr lang="en-US" b="1" u="sng" dirty="0" err="1" smtClean="0"/>
              <a:t>S.Ct</a:t>
            </a:r>
            <a:r>
              <a:rPr lang="en-US" b="1" u="sng" dirty="0" smtClean="0"/>
              <a:t>. 3020 (2010)</a:t>
            </a:r>
          </a:p>
          <a:p>
            <a:pPr lvl="1"/>
            <a:r>
              <a:rPr lang="en-US" b="1" dirty="0" smtClean="0"/>
              <a:t>Majority Opinion (Continued)</a:t>
            </a:r>
            <a:r>
              <a:rPr lang="en-US" dirty="0" smtClean="0"/>
              <a:t>: Addressing whether the right to bear arms is deeply rooted in this Nation’s history, the Court stated, “[o]</a:t>
            </a:r>
            <a:r>
              <a:rPr lang="en-US" dirty="0" err="1" smtClean="0"/>
              <a:t>ur</a:t>
            </a:r>
            <a:r>
              <a:rPr lang="en-US" dirty="0" smtClean="0"/>
              <a:t> decision in </a:t>
            </a:r>
            <a:r>
              <a:rPr lang="en-US" i="1" dirty="0" smtClean="0"/>
              <a:t>Heller</a:t>
            </a:r>
            <a:r>
              <a:rPr lang="en-US" dirty="0" smtClean="0"/>
              <a:t> points unmistakably to the answer. . . . in </a:t>
            </a:r>
            <a:r>
              <a:rPr lang="en-US" i="1" dirty="0" smtClean="0"/>
              <a:t>Heller</a:t>
            </a:r>
            <a:r>
              <a:rPr lang="en-US" dirty="0" smtClean="0"/>
              <a:t>, we held that individual self-defense is ‘the </a:t>
            </a:r>
            <a:r>
              <a:rPr lang="en-US" i="1" dirty="0" smtClean="0"/>
              <a:t>central component’</a:t>
            </a:r>
            <a:r>
              <a:rPr lang="en-US" dirty="0" smtClean="0"/>
              <a:t> of the Second Amendment right. . . . ‘[And,] the need for defense of self, family, and property is most acute’ in the home.”  The Court further reasoned that the 2</a:t>
            </a:r>
            <a:r>
              <a:rPr lang="en-US" baseline="30000" dirty="0" smtClean="0"/>
              <a:t>nd</a:t>
            </a:r>
            <a:r>
              <a:rPr lang="en-US" dirty="0" smtClean="0"/>
              <a:t> Amendment should be incorporated because “it is clear that the Framers and </a:t>
            </a:r>
            <a:r>
              <a:rPr lang="en-US" dirty="0" err="1" smtClean="0"/>
              <a:t>ratifiers</a:t>
            </a:r>
            <a:r>
              <a:rPr lang="en-US" dirty="0" smtClean="0"/>
              <a:t> of the Fourteenth Amendment counted the right to keep and bear arms among those fundamental rights necessary to our system of ordered liberty.”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a:t>
            </a:r>
            <a:r>
              <a:rPr lang="en-US" baseline="30000" dirty="0" smtClean="0"/>
              <a:t>nd</a:t>
            </a:r>
            <a:r>
              <a:rPr lang="en-US" dirty="0" smtClean="0"/>
              <a:t> Amendment</a:t>
            </a:r>
            <a:endParaRPr lang="en-US" dirty="0"/>
          </a:p>
        </p:txBody>
      </p:sp>
      <p:sp>
        <p:nvSpPr>
          <p:cNvPr id="3" name="Content Placeholder 2"/>
          <p:cNvSpPr>
            <a:spLocks noGrp="1"/>
          </p:cNvSpPr>
          <p:nvPr>
            <p:ph idx="1"/>
          </p:nvPr>
        </p:nvSpPr>
        <p:spPr/>
        <p:txBody>
          <a:bodyPr>
            <a:normAutofit/>
          </a:bodyPr>
          <a:lstStyle/>
          <a:p>
            <a:r>
              <a:rPr lang="en-US" b="1" i="1" u="sng" dirty="0" smtClean="0"/>
              <a:t>McDonald v. City of Chicago</a:t>
            </a:r>
            <a:r>
              <a:rPr lang="en-US" b="1" u="sng" dirty="0" smtClean="0"/>
              <a:t>, 130 </a:t>
            </a:r>
            <a:r>
              <a:rPr lang="en-US" b="1" u="sng" dirty="0" err="1" smtClean="0"/>
              <a:t>S.Ct</a:t>
            </a:r>
            <a:r>
              <a:rPr lang="en-US" b="1" u="sng" dirty="0" smtClean="0"/>
              <a:t>. 3020 (2010)</a:t>
            </a:r>
          </a:p>
          <a:p>
            <a:pPr lvl="1"/>
            <a:r>
              <a:rPr lang="en-US" b="1" dirty="0" smtClean="0"/>
              <a:t>Dissenting Opinions</a:t>
            </a:r>
            <a:r>
              <a:rPr lang="en-US" dirty="0" smtClean="0"/>
              <a:t> </a:t>
            </a:r>
          </a:p>
          <a:p>
            <a:pPr lvl="2"/>
            <a:r>
              <a:rPr lang="en-US" dirty="0" smtClean="0"/>
              <a:t>Justice Stevens wrote a  57 page dissenting opinion, the last in his career on the bench, in which he disagreed with the majority’s holding based on a </a:t>
            </a:r>
            <a:r>
              <a:rPr lang="en-US" dirty="0" err="1" smtClean="0"/>
              <a:t>textualist</a:t>
            </a:r>
            <a:r>
              <a:rPr lang="en-US" dirty="0" smtClean="0"/>
              <a:t> reading of the 2</a:t>
            </a:r>
            <a:r>
              <a:rPr lang="en-US" baseline="30000" dirty="0" smtClean="0"/>
              <a:t>nd</a:t>
            </a:r>
            <a:r>
              <a:rPr lang="en-US" dirty="0" smtClean="0"/>
              <a:t> Amendment and championing the need to respect states’ rights. </a:t>
            </a:r>
          </a:p>
          <a:p>
            <a:pPr lvl="2"/>
            <a:r>
              <a:rPr lang="en-US" dirty="0" smtClean="0"/>
              <a:t>Justice </a:t>
            </a:r>
            <a:r>
              <a:rPr lang="en-US" dirty="0" err="1" smtClean="0"/>
              <a:t>Breyer</a:t>
            </a:r>
            <a:r>
              <a:rPr lang="en-US" dirty="0" smtClean="0"/>
              <a:t> wrote a dissenting opinion which was joined by Justice Ginsburg and Justice </a:t>
            </a:r>
            <a:r>
              <a:rPr lang="en-US" dirty="0" err="1" smtClean="0"/>
              <a:t>Sotomayor</a:t>
            </a:r>
            <a:r>
              <a:rPr lang="en-US" dirty="0" smtClean="0"/>
              <a:t>.  In large part, Justice </a:t>
            </a:r>
            <a:r>
              <a:rPr lang="en-US" dirty="0" err="1" smtClean="0"/>
              <a:t>Breyer’s</a:t>
            </a:r>
            <a:r>
              <a:rPr lang="en-US" dirty="0" smtClean="0"/>
              <a:t> dissent focuses on the dangers of gun possession and his belief that the 2</a:t>
            </a:r>
            <a:r>
              <a:rPr lang="en-US" baseline="30000" dirty="0" smtClean="0"/>
              <a:t>nd</a:t>
            </a:r>
            <a:r>
              <a:rPr lang="en-US" dirty="0" smtClean="0"/>
              <a:t> Amendment has nothing to do with  “private self-defense.”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891</TotalTime>
  <Words>9248</Words>
  <Application>Microsoft Office PowerPoint</Application>
  <PresentationFormat>On-screen Show (4:3)</PresentationFormat>
  <Paragraphs>375</Paragraphs>
  <Slides>74</Slides>
  <Notes>35</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Flow</vt:lpstr>
      <vt:lpstr>Recent SCOTUS Criminal Law Decisions Every State Court Judge Should Know</vt:lpstr>
      <vt:lpstr>Prevailing Themes in the Court’s Recent Criminal Law Decisions</vt:lpstr>
      <vt:lpstr>Prevailing Themes in the Court’s Recent Criminal Law Decisions</vt:lpstr>
      <vt:lpstr>The 2nd Amendment</vt:lpstr>
      <vt:lpstr>The 2nd Amendment</vt:lpstr>
      <vt:lpstr>The 2nd Amendment</vt:lpstr>
      <vt:lpstr>The 2nd Amendment</vt:lpstr>
      <vt:lpstr>The 2nd Amendment</vt:lpstr>
      <vt:lpstr>The 2nd Amendment</vt:lpstr>
      <vt:lpstr>The 4th Amendment</vt:lpstr>
      <vt:lpstr>The 4th Amendment</vt:lpstr>
      <vt:lpstr>The 4th Amendment</vt:lpstr>
      <vt:lpstr>The 4th Amendment</vt:lpstr>
      <vt:lpstr>The 4th Amendment</vt:lpstr>
      <vt:lpstr>The 4th Amendment</vt:lpstr>
      <vt:lpstr>The 4th Amendment</vt:lpstr>
      <vt:lpstr>The 4th Amendment</vt:lpstr>
      <vt:lpstr>The 4th Amendment</vt:lpstr>
      <vt:lpstr>The 5th Amendment</vt:lpstr>
      <vt:lpstr>The 5th Amendment  Miranda</vt:lpstr>
      <vt:lpstr>The 5th Amendment  Miranda</vt:lpstr>
      <vt:lpstr>The 5th Amendment  Miranda</vt:lpstr>
      <vt:lpstr>The 5th Amendment  Miranda</vt:lpstr>
      <vt:lpstr>The 5th Amendment  Miranda</vt:lpstr>
      <vt:lpstr>The 5th Amendment  Miranda</vt:lpstr>
      <vt:lpstr>The 5th Amendment  Miranda</vt:lpstr>
      <vt:lpstr>The 5th Amendment  Miranda</vt:lpstr>
      <vt:lpstr>The 5th Amendment  Miranda</vt:lpstr>
      <vt:lpstr>The 5th Amendment  Miranda</vt:lpstr>
      <vt:lpstr>The 5th Amendment  Miranda</vt:lpstr>
      <vt:lpstr>The 5th Amendment</vt:lpstr>
      <vt:lpstr>The 5th Amendment  Double Jeopardy</vt:lpstr>
      <vt:lpstr>The 5th Amendment  Double Jeopardy</vt:lpstr>
      <vt:lpstr>The 5th Amendment  Double Jeopardy</vt:lpstr>
      <vt:lpstr>The 5th Amendment  Double Jeopardy</vt:lpstr>
      <vt:lpstr>The 5th Amendment  Double Jeopardy</vt:lpstr>
      <vt:lpstr>The 5th Amendment  Double Jeopardy</vt:lpstr>
      <vt:lpstr>The 6th Amendment</vt:lpstr>
      <vt:lpstr>The 6th Amendment Confrontation Clause</vt:lpstr>
      <vt:lpstr>The 6th Amendment Confrontation Clause</vt:lpstr>
      <vt:lpstr>The 6th Amendment Confrontation Clause</vt:lpstr>
      <vt:lpstr>The 6th Amendment Confrontation Clause</vt:lpstr>
      <vt:lpstr>The 6th Amendment Confrontation Clause</vt:lpstr>
      <vt:lpstr>The 6th Amendment Confrontation Clause</vt:lpstr>
      <vt:lpstr>The 6th Amendment Confrontation Clause</vt:lpstr>
      <vt:lpstr>The 6th Amendment</vt:lpstr>
      <vt:lpstr>The 6th Amendment Right to an Impartial Jury</vt:lpstr>
      <vt:lpstr>The 6th Amendment Right to an Impartial Jury</vt:lpstr>
      <vt:lpstr>The 6th Amendment Right to an Impartial Jury</vt:lpstr>
      <vt:lpstr>The 6th Amendment Right to an Impartial Jury</vt:lpstr>
      <vt:lpstr>The 6th Amendment Right to an Impartial Jury</vt:lpstr>
      <vt:lpstr>The 6th Amendment Right to an Impartial Jury</vt:lpstr>
      <vt:lpstr>The 6th Amendment Right to an Impartial Jury</vt:lpstr>
      <vt:lpstr>The 6th Amendment Right to an Impartial Jury</vt:lpstr>
      <vt:lpstr>The 6th Amendment Right to an Impartial Jury</vt:lpstr>
      <vt:lpstr>The 6th Amendment Batson Challenges</vt:lpstr>
      <vt:lpstr>The 6th Amendment Batson Challenges</vt:lpstr>
      <vt:lpstr>The 6th Amendment Batson Challenges</vt:lpstr>
      <vt:lpstr>The 6th Amendment Right to a Public Trial</vt:lpstr>
      <vt:lpstr>The 6th Amendment Right to a Public Trial</vt:lpstr>
      <vt:lpstr>The 6th Amendment</vt:lpstr>
      <vt:lpstr>The 6th Amendment Right to Counsel</vt:lpstr>
      <vt:lpstr>The 6th Amendment Right to Counsel</vt:lpstr>
      <vt:lpstr>The 6th Amendment Right to Counsel</vt:lpstr>
      <vt:lpstr>The 6th Amendment Right to Counsel</vt:lpstr>
      <vt:lpstr>The 6th Amendment Right to Counsel</vt:lpstr>
      <vt:lpstr>The 6th Amendment Right to Counsel</vt:lpstr>
      <vt:lpstr>The 8th Amendment</vt:lpstr>
      <vt:lpstr>The 8th Amendment Cruel and Unusual Punishment</vt:lpstr>
      <vt:lpstr>The 8th Amendment Cruel and Unusual Punishment</vt:lpstr>
      <vt:lpstr>The 8th Amendment Cruel and Unusual Punishment</vt:lpstr>
      <vt:lpstr>The 14th Amendment</vt:lpstr>
      <vt:lpstr>The 14th Amendment DNA Testing Under § 1983</vt:lpstr>
      <vt:lpstr>The 14th Amendment DNA Testing Under § 1983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SCOTUS Decisions Impacting Criminal Proceedings in State Court</dc:title>
  <dc:creator>Danial</dc:creator>
  <cp:lastModifiedBy>Danial</cp:lastModifiedBy>
  <cp:revision>89</cp:revision>
  <dcterms:created xsi:type="dcterms:W3CDTF">2011-03-24T14:34:05Z</dcterms:created>
  <dcterms:modified xsi:type="dcterms:W3CDTF">2011-03-28T22:00:13Z</dcterms:modified>
</cp:coreProperties>
</file>