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9"/>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415" r:id="rId15"/>
    <p:sldId id="271" r:id="rId16"/>
    <p:sldId id="272" r:id="rId17"/>
    <p:sldId id="310" r:id="rId18"/>
    <p:sldId id="383" r:id="rId19"/>
    <p:sldId id="384" r:id="rId20"/>
    <p:sldId id="385" r:id="rId21"/>
    <p:sldId id="412" r:id="rId22"/>
    <p:sldId id="416" r:id="rId23"/>
    <p:sldId id="417" r:id="rId24"/>
    <p:sldId id="373" r:id="rId25"/>
    <p:sldId id="353" r:id="rId26"/>
    <p:sldId id="273" r:id="rId27"/>
    <p:sldId id="274" r:id="rId28"/>
    <p:sldId id="275" r:id="rId29"/>
    <p:sldId id="276" r:id="rId30"/>
    <p:sldId id="277" r:id="rId31"/>
    <p:sldId id="278" r:id="rId32"/>
    <p:sldId id="279" r:id="rId33"/>
    <p:sldId id="280" r:id="rId34"/>
    <p:sldId id="281" r:id="rId35"/>
    <p:sldId id="282" r:id="rId36"/>
    <p:sldId id="284" r:id="rId37"/>
    <p:sldId id="420" r:id="rId38"/>
    <p:sldId id="421" r:id="rId39"/>
    <p:sldId id="422" r:id="rId40"/>
    <p:sldId id="311" r:id="rId41"/>
    <p:sldId id="423" r:id="rId42"/>
    <p:sldId id="424" r:id="rId43"/>
    <p:sldId id="313" r:id="rId44"/>
    <p:sldId id="314" r:id="rId45"/>
    <p:sldId id="315" r:id="rId46"/>
    <p:sldId id="316" r:id="rId47"/>
    <p:sldId id="317" r:id="rId48"/>
    <p:sldId id="378" r:id="rId49"/>
    <p:sldId id="318" r:id="rId50"/>
    <p:sldId id="320" r:id="rId51"/>
    <p:sldId id="321" r:id="rId52"/>
    <p:sldId id="293" r:id="rId53"/>
    <p:sldId id="295" r:id="rId54"/>
    <p:sldId id="296" r:id="rId55"/>
    <p:sldId id="300" r:id="rId56"/>
    <p:sldId id="301" r:id="rId57"/>
    <p:sldId id="425" r:id="rId58"/>
    <p:sldId id="323" r:id="rId59"/>
    <p:sldId id="304" r:id="rId60"/>
    <p:sldId id="413" r:id="rId61"/>
    <p:sldId id="414" r:id="rId62"/>
    <p:sldId id="408" r:id="rId63"/>
    <p:sldId id="409" r:id="rId64"/>
    <p:sldId id="290" r:id="rId65"/>
    <p:sldId id="418" r:id="rId66"/>
    <p:sldId id="419" r:id="rId67"/>
    <p:sldId id="291" r:id="rId6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yllis Spurgeon" initials="PS" lastIdx="1" clrIdx="0">
    <p:extLst>
      <p:ext uri="{19B8F6BF-5375-455C-9EA6-DF929625EA0E}">
        <p15:presenceInfo xmlns:p15="http://schemas.microsoft.com/office/powerpoint/2012/main" userId="S::ps@udashenanton.com::50d122cb-05be-4c28-9372-e7762be3c8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297"/>
    <a:srgbClr val="FF9900"/>
    <a:srgbClr val="6D6D6D"/>
    <a:srgbClr val="7F7F7F"/>
    <a:srgbClr val="8A0000"/>
    <a:srgbClr val="740000"/>
    <a:srgbClr val="A80000"/>
    <a:srgbClr val="3F3F3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73" autoAdjust="0"/>
    <p:restoredTop sz="94676"/>
  </p:normalViewPr>
  <p:slideViewPr>
    <p:cSldViewPr snapToObjects="1">
      <p:cViewPr>
        <p:scale>
          <a:sx n="105" d="100"/>
          <a:sy n="105" d="100"/>
        </p:scale>
        <p:origin x="1664"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7A2EF8-4698-4554-93AC-79811C9BD72B}" type="datetimeFigureOut">
              <a:rPr lang="en-US" smtClean="0"/>
              <a:pPr/>
              <a:t>9/15/21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37C8EE-F3C3-46B4-8D1C-38CA0B7C806E}" type="slidenum">
              <a:rPr lang="en-US" smtClean="0"/>
              <a:pPr/>
              <a:t>‹#›</a:t>
            </a:fld>
            <a:endParaRPr lang="en-US"/>
          </a:p>
        </p:txBody>
      </p:sp>
    </p:spTree>
    <p:extLst>
      <p:ext uri="{BB962C8B-B14F-4D97-AF65-F5344CB8AC3E}">
        <p14:creationId xmlns:p14="http://schemas.microsoft.com/office/powerpoint/2010/main" val="327224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a:t>
            </a:fld>
            <a:endParaRPr lang="en-US"/>
          </a:p>
        </p:txBody>
      </p:sp>
    </p:spTree>
    <p:extLst>
      <p:ext uri="{BB962C8B-B14F-4D97-AF65-F5344CB8AC3E}">
        <p14:creationId xmlns:p14="http://schemas.microsoft.com/office/powerpoint/2010/main" val="2342989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37C8EE-F3C3-46B4-8D1C-38CA0B7C806E}" type="slidenum">
              <a:rPr lang="en-US" smtClean="0"/>
              <a:pPr/>
              <a:t>15</a:t>
            </a:fld>
            <a:endParaRPr lang="en-US" dirty="0"/>
          </a:p>
        </p:txBody>
      </p:sp>
    </p:spTree>
    <p:extLst>
      <p:ext uri="{BB962C8B-B14F-4D97-AF65-F5344CB8AC3E}">
        <p14:creationId xmlns:p14="http://schemas.microsoft.com/office/powerpoint/2010/main" val="4120340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18</a:t>
            </a:fld>
            <a:endParaRPr lang="en-US"/>
          </a:p>
        </p:txBody>
      </p:sp>
    </p:spTree>
    <p:extLst>
      <p:ext uri="{BB962C8B-B14F-4D97-AF65-F5344CB8AC3E}">
        <p14:creationId xmlns:p14="http://schemas.microsoft.com/office/powerpoint/2010/main" val="1799523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19</a:t>
            </a:fld>
            <a:endParaRPr lang="en-US"/>
          </a:p>
        </p:txBody>
      </p:sp>
    </p:spTree>
    <p:extLst>
      <p:ext uri="{BB962C8B-B14F-4D97-AF65-F5344CB8AC3E}">
        <p14:creationId xmlns:p14="http://schemas.microsoft.com/office/powerpoint/2010/main" val="1868213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37C8EE-F3C3-46B4-8D1C-38CA0B7C806E}" type="slidenum">
              <a:rPr lang="en-US" smtClean="0"/>
              <a:pPr/>
              <a:t>20</a:t>
            </a:fld>
            <a:endParaRPr lang="en-US"/>
          </a:p>
        </p:txBody>
      </p:sp>
    </p:spTree>
    <p:extLst>
      <p:ext uri="{BB962C8B-B14F-4D97-AF65-F5344CB8AC3E}">
        <p14:creationId xmlns:p14="http://schemas.microsoft.com/office/powerpoint/2010/main" val="1186693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24</a:t>
            </a:fld>
            <a:endParaRPr lang="en-US"/>
          </a:p>
        </p:txBody>
      </p:sp>
    </p:spTree>
    <p:extLst>
      <p:ext uri="{BB962C8B-B14F-4D97-AF65-F5344CB8AC3E}">
        <p14:creationId xmlns:p14="http://schemas.microsoft.com/office/powerpoint/2010/main" val="4132064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25</a:t>
            </a:fld>
            <a:endParaRPr lang="en-US"/>
          </a:p>
        </p:txBody>
      </p:sp>
    </p:spTree>
    <p:extLst>
      <p:ext uri="{BB962C8B-B14F-4D97-AF65-F5344CB8AC3E}">
        <p14:creationId xmlns:p14="http://schemas.microsoft.com/office/powerpoint/2010/main" val="3841912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37C8EE-F3C3-46B4-8D1C-38CA0B7C806E}" type="slidenum">
              <a:rPr lang="en-US" smtClean="0"/>
              <a:pPr/>
              <a:t>33</a:t>
            </a:fld>
            <a:endParaRPr lang="en-US"/>
          </a:p>
        </p:txBody>
      </p:sp>
    </p:spTree>
    <p:extLst>
      <p:ext uri="{BB962C8B-B14F-4D97-AF65-F5344CB8AC3E}">
        <p14:creationId xmlns:p14="http://schemas.microsoft.com/office/powerpoint/2010/main" val="2991705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37C8EE-F3C3-46B4-8D1C-38CA0B7C806E}" type="slidenum">
              <a:rPr lang="en-US" smtClean="0"/>
              <a:pPr/>
              <a:t>48</a:t>
            </a:fld>
            <a:endParaRPr lang="en-US"/>
          </a:p>
        </p:txBody>
      </p:sp>
    </p:spTree>
    <p:extLst>
      <p:ext uri="{BB962C8B-B14F-4D97-AF65-F5344CB8AC3E}">
        <p14:creationId xmlns:p14="http://schemas.microsoft.com/office/powerpoint/2010/main" val="3421254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3D0451C6-76F1-4CCD-AECE-6B95922AE797}" type="datetimeFigureOut">
              <a:rPr lang="en-US" smtClean="0"/>
              <a:pPr/>
              <a:t>9/15/21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extLst>
      <p:ext uri="{BB962C8B-B14F-4D97-AF65-F5344CB8AC3E}">
        <p14:creationId xmlns:p14="http://schemas.microsoft.com/office/powerpoint/2010/main" val="333793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0451C6-76F1-4CCD-AECE-6B95922AE797}" type="datetimeFigureOut">
              <a:rPr lang="en-US" smtClean="0"/>
              <a:pPr/>
              <a:t>9/15/21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76627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0451C6-76F1-4CCD-AECE-6B95922AE797}" type="datetimeFigureOut">
              <a:rPr lang="en-US" smtClean="0"/>
              <a:pPr/>
              <a:t>9/15/21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64971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408176"/>
          </a:xfrm>
          <a:solidFill>
            <a:schemeClr val="accent1">
              <a:lumMod val="60000"/>
              <a:lumOff val="40000"/>
            </a:schemeClr>
          </a:solidFill>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0451C6-76F1-4CCD-AECE-6B95922AE797}" type="datetimeFigureOut">
              <a:rPr lang="en-US" smtClean="0"/>
              <a:pPr/>
              <a:t>9/15/21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84594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D0451C6-76F1-4CCD-AECE-6B95922AE797}" type="datetimeFigureOut">
              <a:rPr lang="en-US" smtClean="0"/>
              <a:pPr/>
              <a:t>9/15/21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77844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D0451C6-76F1-4CCD-AECE-6B95922AE797}" type="datetimeFigureOut">
              <a:rPr lang="en-US" smtClean="0"/>
              <a:pPr/>
              <a:t>9/15/21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215598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D0451C6-76F1-4CCD-AECE-6B95922AE797}" type="datetimeFigureOut">
              <a:rPr lang="en-US" smtClean="0"/>
              <a:pPr/>
              <a:t>9/15/21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2270666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D0451C6-76F1-4CCD-AECE-6B95922AE797}" type="datetimeFigureOut">
              <a:rPr lang="en-US" smtClean="0"/>
              <a:pPr/>
              <a:t>9/15/21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427740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451C6-76F1-4CCD-AECE-6B95922AE797}" type="datetimeFigureOut">
              <a:rPr lang="en-US" smtClean="0"/>
              <a:pPr/>
              <a:t>9/15/21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355549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D0451C6-76F1-4CCD-AECE-6B95922AE797}" type="datetimeFigureOut">
              <a:rPr lang="en-US" smtClean="0"/>
              <a:pPr/>
              <a:t>9/15/21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C1202-A54B-4EA2-9865-B67F69DEA00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extLst>
      <p:ext uri="{BB962C8B-B14F-4D97-AF65-F5344CB8AC3E}">
        <p14:creationId xmlns:p14="http://schemas.microsoft.com/office/powerpoint/2010/main" val="647167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D0451C6-76F1-4CCD-AECE-6B95922AE797}" type="datetimeFigureOut">
              <a:rPr lang="en-US" smtClean="0"/>
              <a:pPr/>
              <a:t>9/15/21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6CC1202-A54B-4EA2-9865-B67F69DEA00E}" type="slidenum">
              <a:rPr lang="en-US" smtClean="0"/>
              <a:pPr/>
              <a:t>‹#›</a:t>
            </a:fld>
            <a:endParaRPr lang="en-US"/>
          </a:p>
        </p:txBody>
      </p:sp>
    </p:spTree>
    <p:extLst>
      <p:ext uri="{BB962C8B-B14F-4D97-AF65-F5344CB8AC3E}">
        <p14:creationId xmlns:p14="http://schemas.microsoft.com/office/powerpoint/2010/main" val="74729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D0451C6-76F1-4CCD-AECE-6B95922AE797}" type="datetimeFigureOut">
              <a:rPr lang="en-US" smtClean="0"/>
              <a:pPr/>
              <a:t>9/15/21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6CC1202-A54B-4EA2-9865-B67F69DEA00E}" type="slidenum">
              <a:rPr lang="en-US" smtClean="0"/>
              <a:pPr/>
              <a:t>‹#›</a:t>
            </a:fld>
            <a:endParaRPr lang="en-US"/>
          </a:p>
        </p:txBody>
      </p:sp>
    </p:spTree>
    <p:extLst>
      <p:ext uri="{BB962C8B-B14F-4D97-AF65-F5344CB8AC3E}">
        <p14:creationId xmlns:p14="http://schemas.microsoft.com/office/powerpoint/2010/main" val="18299071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48000"/>
                <a:satMod val="300000"/>
              </a:schemeClr>
            </a:gs>
            <a:gs pos="12000">
              <a:schemeClr val="bg1">
                <a:tint val="48000"/>
                <a:satMod val="300000"/>
              </a:schemeClr>
            </a:gs>
            <a:gs pos="42000">
              <a:schemeClr val="bg1">
                <a:tint val="49000"/>
                <a:satMod val="300000"/>
              </a:schemeClr>
            </a:gs>
            <a:gs pos="100000">
              <a:schemeClr val="bg1">
                <a:shade val="30000"/>
              </a:schemeClr>
            </a:gs>
          </a:gsLst>
          <a:path path="circle">
            <a:fillToRect l="10000" t="-25000" r="10000" b="125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1E1287E-0BF6-B846-9836-5AE499529A98}"/>
              </a:ext>
            </a:extLst>
          </p:cNvPr>
          <p:cNvSpPr/>
          <p:nvPr/>
        </p:nvSpPr>
        <p:spPr>
          <a:xfrm>
            <a:off x="-152400" y="4648200"/>
            <a:ext cx="9296400" cy="2209800"/>
          </a:xfrm>
          <a:prstGeom prst="rect">
            <a:avLst/>
          </a:prstGeom>
          <a:solidFill>
            <a:srgbClr val="1841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AC6BE9E-D56D-C14B-95BA-000D88366720}"/>
              </a:ext>
            </a:extLst>
          </p:cNvPr>
          <p:cNvSpPr/>
          <p:nvPr/>
        </p:nvSpPr>
        <p:spPr>
          <a:xfrm>
            <a:off x="-152400" y="-12214"/>
            <a:ext cx="9296400" cy="49277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8EC879B-A29A-DE4D-AC41-65A278AD1059}"/>
              </a:ext>
            </a:extLst>
          </p:cNvPr>
          <p:cNvSpPr/>
          <p:nvPr/>
        </p:nvSpPr>
        <p:spPr>
          <a:xfrm>
            <a:off x="914400" y="1279183"/>
            <a:ext cx="7543800" cy="3169202"/>
          </a:xfrm>
          <a:prstGeom prst="rect">
            <a:avLst/>
          </a:prstGeom>
          <a:solidFill>
            <a:srgbClr val="FFCC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00100" y="1612036"/>
            <a:ext cx="7772400" cy="2903126"/>
          </a:xfrm>
        </p:spPr>
        <p:txBody>
          <a:bodyPr>
            <a:noAutofit/>
          </a:bodyPr>
          <a:lstStyle/>
          <a:p>
            <a:pPr algn="ctr"/>
            <a:r>
              <a:rPr lang="en-US" sz="5400" b="1" dirty="0">
                <a:solidFill>
                  <a:schemeClr val="bg1"/>
                </a:solidFill>
                <a:effectLst>
                  <a:outerShdw blurRad="38100" dist="38100" dir="2700000" algn="tl">
                    <a:srgbClr val="000000">
                      <a:alpha val="43137"/>
                    </a:srgbClr>
                  </a:outerShdw>
                </a:effectLst>
                <a:latin typeface="Bookman Old Style" pitchFamily="18" charset="0"/>
                <a:cs typeface="Times New Roman" pitchFamily="18" charset="0"/>
              </a:rPr>
              <a:t>APPLICATIONS FOR WRITS OF </a:t>
            </a:r>
            <a:br>
              <a:rPr lang="en-US" sz="5400" b="1" dirty="0">
                <a:solidFill>
                  <a:schemeClr val="bg1"/>
                </a:solidFill>
                <a:effectLst>
                  <a:outerShdw blurRad="38100" dist="38100" dir="2700000" algn="tl">
                    <a:srgbClr val="000000">
                      <a:alpha val="43137"/>
                    </a:srgbClr>
                  </a:outerShdw>
                </a:effectLst>
                <a:latin typeface="Bookman Old Style" pitchFamily="18" charset="0"/>
                <a:cs typeface="Times New Roman" pitchFamily="18" charset="0"/>
              </a:rPr>
            </a:br>
            <a:r>
              <a:rPr lang="en-US" sz="5400" b="1" dirty="0">
                <a:solidFill>
                  <a:schemeClr val="bg1"/>
                </a:solidFill>
                <a:effectLst>
                  <a:outerShdw blurRad="38100" dist="38100" dir="2700000" algn="tl">
                    <a:srgbClr val="000000">
                      <a:alpha val="43137"/>
                    </a:srgbClr>
                  </a:outerShdw>
                </a:effectLst>
                <a:latin typeface="Bookman Old Style" pitchFamily="18" charset="0"/>
                <a:cs typeface="Times New Roman" pitchFamily="18" charset="0"/>
              </a:rPr>
              <a:t>HABEAS CORPUS</a:t>
            </a:r>
          </a:p>
        </p:txBody>
      </p:sp>
      <p:sp>
        <p:nvSpPr>
          <p:cNvPr id="4" name="TextBox 3"/>
          <p:cNvSpPr txBox="1"/>
          <p:nvPr/>
        </p:nvSpPr>
        <p:spPr>
          <a:xfrm>
            <a:off x="685800" y="5181600"/>
            <a:ext cx="7772400" cy="338554"/>
          </a:xfrm>
          <a:prstGeom prst="rect">
            <a:avLst/>
          </a:prstGeom>
          <a:noFill/>
        </p:spPr>
        <p:txBody>
          <a:bodyPr wrap="square" rtlCol="0">
            <a:spAutoFit/>
          </a:bodyPr>
          <a:lstStyle/>
          <a:p>
            <a:pPr algn="ctr"/>
            <a:endParaRPr lang="en-US" sz="1600" b="1" dirty="0">
              <a:solidFill>
                <a:schemeClr val="bg1"/>
              </a:solidFill>
              <a:latin typeface="Bookman Old Style" pitchFamily="18" charset="0"/>
              <a:cs typeface="Arial" pitchFamily="34" charset="0"/>
            </a:endParaRPr>
          </a:p>
        </p:txBody>
      </p:sp>
      <p:sp>
        <p:nvSpPr>
          <p:cNvPr id="10" name="Subtitle 2">
            <a:extLst>
              <a:ext uri="{FF2B5EF4-FFF2-40B4-BE49-F238E27FC236}">
                <a16:creationId xmlns:a16="http://schemas.microsoft.com/office/drawing/2014/main" id="{DBF02A44-A79C-874C-87BB-B1D3529B6B3C}"/>
              </a:ext>
            </a:extLst>
          </p:cNvPr>
          <p:cNvSpPr txBox="1">
            <a:spLocks/>
          </p:cNvSpPr>
          <p:nvPr/>
        </p:nvSpPr>
        <p:spPr>
          <a:xfrm>
            <a:off x="9939" y="5265326"/>
            <a:ext cx="5562600" cy="1905000"/>
          </a:xfrm>
          <a:prstGeom prst="rect">
            <a:avLst/>
          </a:prstGeom>
        </p:spPr>
        <p:txBody>
          <a:bodyPr vert="horz" lIns="118872" tIns="0" rIns="45720" bIns="0" rtlCol="0" anchor="b">
            <a:normAutofit/>
          </a:bodyPr>
          <a:lstStyle>
            <a:lvl1pPr marL="0" indent="0" algn="l" rtl="0" eaLnBrk="1" latinLnBrk="0" hangingPunct="1">
              <a:spcBef>
                <a:spcPts val="0"/>
              </a:spcBef>
              <a:buClr>
                <a:schemeClr val="accent1"/>
              </a:buClr>
              <a:buSzPct val="80000"/>
              <a:buFont typeface="Wingdings 2"/>
              <a:buNone/>
              <a:defRPr kumimoji="0" sz="2000" kern="1200">
                <a:solidFill>
                  <a:srgbClr val="FFFFFF"/>
                </a:solidFill>
                <a:latin typeface="+mn-lt"/>
                <a:ea typeface="+mn-ea"/>
                <a:cs typeface="+mn-cs"/>
              </a:defRPr>
            </a:lvl1pPr>
            <a:lvl2pPr marL="457200" indent="0" algn="ctr" rtl="0" eaLnBrk="1" latinLnBrk="0" hangingPunct="1">
              <a:spcBef>
                <a:spcPct val="20000"/>
              </a:spcBef>
              <a:buClr>
                <a:schemeClr val="accent2"/>
              </a:buClr>
              <a:buSzPct val="90000"/>
              <a:buFont typeface="Wingdings"/>
              <a:buNone/>
              <a:defRPr kumimoji="0" sz="2800" kern="1200">
                <a:solidFill>
                  <a:schemeClr val="tx1">
                    <a:tint val="75000"/>
                  </a:schemeClr>
                </a:solidFill>
                <a:latin typeface="+mn-lt"/>
                <a:ea typeface="+mn-ea"/>
                <a:cs typeface="+mn-cs"/>
              </a:defRPr>
            </a:lvl2pPr>
            <a:lvl3pPr marL="914400" indent="0" algn="ctr" rtl="0" eaLnBrk="1" latinLnBrk="0" hangingPunct="1">
              <a:spcBef>
                <a:spcPct val="20000"/>
              </a:spcBef>
              <a:buClr>
                <a:schemeClr val="accent3"/>
              </a:buClr>
              <a:buFont typeface="Arial"/>
              <a:buNone/>
              <a:defRPr kumimoji="0" sz="2400" kern="1200">
                <a:solidFill>
                  <a:schemeClr val="tx1">
                    <a:tint val="75000"/>
                  </a:schemeClr>
                </a:solidFill>
                <a:latin typeface="+mn-lt"/>
                <a:ea typeface="+mn-ea"/>
                <a:cs typeface="+mn-cs"/>
              </a:defRPr>
            </a:lvl3pPr>
            <a:lvl4pPr marL="1371600" indent="0" algn="ctr" rtl="0" eaLnBrk="1" latinLnBrk="0" hangingPunct="1">
              <a:spcBef>
                <a:spcPct val="20000"/>
              </a:spcBef>
              <a:buClr>
                <a:schemeClr val="accent4"/>
              </a:buClr>
              <a:buFont typeface="Arial"/>
              <a:buNone/>
              <a:defRPr kumimoji="0" sz="2000" kern="1200">
                <a:solidFill>
                  <a:schemeClr val="tx1">
                    <a:tint val="75000"/>
                  </a:schemeClr>
                </a:solidFill>
                <a:latin typeface="+mn-lt"/>
                <a:ea typeface="+mn-ea"/>
                <a:cs typeface="+mn-cs"/>
              </a:defRPr>
            </a:lvl4pPr>
            <a:lvl5pPr marL="1828800" indent="0" algn="ctr" rtl="0" eaLnBrk="1" latinLnBrk="0" hangingPunct="1">
              <a:spcBef>
                <a:spcPct val="20000"/>
              </a:spcBef>
              <a:buClr>
                <a:schemeClr val="accent5"/>
              </a:buClr>
              <a:buFont typeface="Wingdings 3"/>
              <a:buNone/>
              <a:defRPr kumimoji="0" lang="en-US" sz="2000" kern="1200">
                <a:solidFill>
                  <a:schemeClr val="tx1">
                    <a:tint val="75000"/>
                  </a:schemeClr>
                </a:solidFill>
                <a:latin typeface="+mn-lt"/>
                <a:ea typeface="+mn-ea"/>
                <a:cs typeface="+mn-cs"/>
              </a:defRPr>
            </a:lvl5pPr>
            <a:lvl6pPr marL="2286000" indent="0" algn="ctr" rtl="0" eaLnBrk="1" latinLnBrk="0" hangingPunct="1">
              <a:spcBef>
                <a:spcPct val="20000"/>
              </a:spcBef>
              <a:buClr>
                <a:schemeClr val="accent6"/>
              </a:buClr>
              <a:buSzPct val="100000"/>
              <a:buFont typeface="Wingdings 2"/>
              <a:buNone/>
              <a:defRPr kumimoji="0" sz="2000" kern="1200">
                <a:solidFill>
                  <a:schemeClr val="tx1">
                    <a:tint val="75000"/>
                  </a:schemeClr>
                </a:solidFill>
                <a:latin typeface="+mn-lt"/>
                <a:ea typeface="+mn-ea"/>
                <a:cs typeface="+mn-cs"/>
              </a:defRPr>
            </a:lvl6pPr>
            <a:lvl7pPr marL="2743200" indent="0" algn="ctr" rtl="0" eaLnBrk="1" latinLnBrk="0" hangingPunct="1">
              <a:spcBef>
                <a:spcPct val="20000"/>
              </a:spcBef>
              <a:buClr>
                <a:schemeClr val="accent1"/>
              </a:buClr>
              <a:buSzPct val="100000"/>
              <a:buFont typeface="Wingdings 2"/>
              <a:buNone/>
              <a:defRPr kumimoji="0" sz="1800" kern="1200">
                <a:solidFill>
                  <a:schemeClr val="tx1">
                    <a:tint val="75000"/>
                  </a:schemeClr>
                </a:solidFill>
                <a:latin typeface="+mn-lt"/>
                <a:ea typeface="+mn-ea"/>
                <a:cs typeface="+mn-cs"/>
              </a:defRPr>
            </a:lvl7pPr>
            <a:lvl8pPr marL="3200400" indent="0" algn="ctr" rtl="0" eaLnBrk="1" latinLnBrk="0" hangingPunct="1">
              <a:spcBef>
                <a:spcPct val="20000"/>
              </a:spcBef>
              <a:buClr>
                <a:schemeClr val="accent2"/>
              </a:buClr>
              <a:buFont typeface="Wingdings 2" pitchFamily="18" charset="2"/>
              <a:buNone/>
              <a:defRPr kumimoji="0" sz="1800" kern="1200">
                <a:solidFill>
                  <a:schemeClr val="tx1">
                    <a:tint val="75000"/>
                  </a:schemeClr>
                </a:solidFill>
                <a:latin typeface="+mn-lt"/>
                <a:ea typeface="+mn-ea"/>
                <a:cs typeface="+mn-cs"/>
              </a:defRPr>
            </a:lvl8pPr>
            <a:lvl9pPr marL="3657600" indent="0" algn="ctr" rtl="0" eaLnBrk="1" latinLnBrk="0" hangingPunct="1">
              <a:spcBef>
                <a:spcPct val="20000"/>
              </a:spcBef>
              <a:buClr>
                <a:schemeClr val="accent3"/>
              </a:buClr>
              <a:buFont typeface="Wingdings 2" pitchFamily="18" charset="2"/>
              <a:buNone/>
              <a:defRPr kumimoji="0" sz="1800" kern="1200" baseline="0">
                <a:solidFill>
                  <a:schemeClr val="tx1">
                    <a:tint val="75000"/>
                  </a:schemeClr>
                </a:solidFill>
                <a:latin typeface="+mn-lt"/>
                <a:ea typeface="+mn-ea"/>
                <a:cs typeface="+mn-cs"/>
              </a:defRPr>
            </a:lvl9pPr>
            <a:extLst/>
          </a:lstStyle>
          <a:p>
            <a:pPr defTabSz="914400"/>
            <a:r>
              <a:rPr lang="en-US" sz="1400" b="1" dirty="0">
                <a:solidFill>
                  <a:schemeClr val="accent1">
                    <a:lumMod val="60000"/>
                    <a:lumOff val="40000"/>
                  </a:schemeClr>
                </a:solidFill>
                <a:latin typeface="Bookman Old Style" pitchFamily="18" charset="0"/>
                <a:cs typeface="Arial" pitchFamily="34" charset="0"/>
              </a:rPr>
              <a:t>Presented by:</a:t>
            </a:r>
          </a:p>
          <a:p>
            <a:pPr defTabSz="914400"/>
            <a:r>
              <a:rPr lang="en-US" sz="1400" b="1" dirty="0">
                <a:solidFill>
                  <a:schemeClr val="accent1">
                    <a:lumMod val="60000"/>
                    <a:lumOff val="40000"/>
                  </a:schemeClr>
                </a:solidFill>
                <a:latin typeface="Bookman Old Style" pitchFamily="18" charset="0"/>
                <a:cs typeface="Arial" pitchFamily="34" charset="0"/>
              </a:rPr>
              <a:t>Gary A. </a:t>
            </a:r>
            <a:r>
              <a:rPr lang="en-US" sz="1400" b="1" dirty="0" err="1">
                <a:solidFill>
                  <a:schemeClr val="accent1">
                    <a:lumMod val="60000"/>
                    <a:lumOff val="40000"/>
                  </a:schemeClr>
                </a:solidFill>
                <a:latin typeface="Bookman Old Style" pitchFamily="18" charset="0"/>
                <a:cs typeface="Arial" pitchFamily="34" charset="0"/>
              </a:rPr>
              <a:t>Udashen</a:t>
            </a:r>
            <a:endParaRPr lang="en-US" sz="1400" b="1" dirty="0">
              <a:solidFill>
                <a:schemeClr val="accent1">
                  <a:lumMod val="60000"/>
                  <a:lumOff val="40000"/>
                </a:schemeClr>
              </a:solidFill>
              <a:latin typeface="Bookman Old Style" pitchFamily="18" charset="0"/>
              <a:cs typeface="Arial" pitchFamily="34" charset="0"/>
            </a:endParaRPr>
          </a:p>
          <a:p>
            <a:pPr defTabSz="914400"/>
            <a:r>
              <a:rPr lang="en-US" sz="1400" b="1" dirty="0" err="1">
                <a:solidFill>
                  <a:schemeClr val="accent1">
                    <a:lumMod val="60000"/>
                    <a:lumOff val="40000"/>
                  </a:schemeClr>
                </a:solidFill>
                <a:latin typeface="Bookman Old Style" pitchFamily="18" charset="0"/>
                <a:cs typeface="Arial" pitchFamily="34" charset="0"/>
              </a:rPr>
              <a:t>Udashen</a:t>
            </a:r>
            <a:r>
              <a:rPr lang="en-US" sz="1400" b="1" dirty="0">
                <a:solidFill>
                  <a:schemeClr val="accent1">
                    <a:lumMod val="60000"/>
                    <a:lumOff val="40000"/>
                  </a:schemeClr>
                </a:solidFill>
                <a:latin typeface="Bookman Old Style" pitchFamily="18" charset="0"/>
                <a:cs typeface="Arial" pitchFamily="34" charset="0"/>
              </a:rPr>
              <a:t> | Anton</a:t>
            </a:r>
          </a:p>
          <a:p>
            <a:pPr defTabSz="914400"/>
            <a:r>
              <a:rPr lang="en-US" sz="1400" b="1" dirty="0">
                <a:solidFill>
                  <a:schemeClr val="accent1">
                    <a:lumMod val="60000"/>
                    <a:lumOff val="40000"/>
                  </a:schemeClr>
                </a:solidFill>
                <a:latin typeface="Bookman Old Style" pitchFamily="18" charset="0"/>
                <a:cs typeface="Arial" pitchFamily="34" charset="0"/>
              </a:rPr>
              <a:t>8150 N. Central Expressway, Suite M1101</a:t>
            </a:r>
          </a:p>
          <a:p>
            <a:pPr defTabSz="914400"/>
            <a:r>
              <a:rPr lang="en-US" sz="1400" b="1" dirty="0">
                <a:solidFill>
                  <a:schemeClr val="accent1">
                    <a:lumMod val="60000"/>
                    <a:lumOff val="40000"/>
                  </a:schemeClr>
                </a:solidFill>
                <a:latin typeface="Bookman Old Style" pitchFamily="18" charset="0"/>
                <a:cs typeface="Arial" pitchFamily="34" charset="0"/>
              </a:rPr>
              <a:t>Dallas, Texas 75206</a:t>
            </a:r>
          </a:p>
          <a:p>
            <a:pPr defTabSz="914400"/>
            <a:r>
              <a:rPr lang="en-US" sz="1400" b="1" dirty="0">
                <a:solidFill>
                  <a:schemeClr val="accent1">
                    <a:lumMod val="60000"/>
                    <a:lumOff val="40000"/>
                  </a:schemeClr>
                </a:solidFill>
                <a:latin typeface="Bookman Old Style" pitchFamily="18" charset="0"/>
                <a:cs typeface="Arial" pitchFamily="34" charset="0"/>
              </a:rPr>
              <a:t>214-468-8100</a:t>
            </a:r>
          </a:p>
          <a:p>
            <a:pPr defTabSz="914400"/>
            <a:r>
              <a:rPr lang="en-US" sz="1400" b="1" dirty="0">
                <a:solidFill>
                  <a:schemeClr val="accent1">
                    <a:lumMod val="60000"/>
                    <a:lumOff val="40000"/>
                  </a:schemeClr>
                </a:solidFill>
                <a:latin typeface="Bookman Old Style" pitchFamily="18" charset="0"/>
                <a:cs typeface="Arial" pitchFamily="34" charset="0"/>
              </a:rPr>
              <a:t>214-468-8104 fax</a:t>
            </a:r>
          </a:p>
          <a:p>
            <a:pPr defTabSz="914400"/>
            <a:r>
              <a:rPr lang="en-US" sz="1400" b="1" dirty="0" err="1">
                <a:solidFill>
                  <a:schemeClr val="accent1">
                    <a:lumMod val="60000"/>
                    <a:lumOff val="40000"/>
                  </a:schemeClr>
                </a:solidFill>
                <a:latin typeface="Bookman Old Style" pitchFamily="18" charset="0"/>
                <a:cs typeface="Arial" pitchFamily="34" charset="0"/>
              </a:rPr>
              <a:t>gau@udashenanton.com</a:t>
            </a:r>
            <a:endParaRPr lang="en-US" sz="1400" b="1" dirty="0">
              <a:solidFill>
                <a:schemeClr val="accent1">
                  <a:lumMod val="60000"/>
                  <a:lumOff val="40000"/>
                </a:schemeClr>
              </a:solidFill>
              <a:latin typeface="Bookman Old Style" pitchFamily="18" charset="0"/>
              <a:cs typeface="Arial" pitchFamily="34" charset="0"/>
            </a:endParaRPr>
          </a:p>
          <a:p>
            <a:pPr defTabSz="914400"/>
            <a:endParaRPr lang="en-US" sz="1400" b="1" dirty="0">
              <a:solidFill>
                <a:schemeClr val="accent1"/>
              </a:solidFill>
              <a:latin typeface="Bookman Old Style" pitchFamily="18" charset="0"/>
              <a:cs typeface="Arial" pitchFamily="34" charset="0"/>
            </a:endParaRPr>
          </a:p>
          <a:p>
            <a:pPr defTabSz="914400"/>
            <a:endParaRPr lang="en-US" sz="16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LAWYER V. CLIENT</a:t>
            </a:r>
          </a:p>
        </p:txBody>
      </p:sp>
      <p:sp>
        <p:nvSpPr>
          <p:cNvPr id="3" name="Content Placeholder 2"/>
          <p:cNvSpPr>
            <a:spLocks noGrp="1"/>
          </p:cNvSpPr>
          <p:nvPr>
            <p:ph idx="1"/>
          </p:nvPr>
        </p:nvSpPr>
        <p:spPr>
          <a:xfrm>
            <a:off x="457200" y="1905000"/>
            <a:ext cx="8229600" cy="4038600"/>
          </a:xfrm>
        </p:spPr>
        <p:txBody>
          <a:bodyPr>
            <a:noAutofit/>
          </a:bodyPr>
          <a:lstStyle/>
          <a:p>
            <a:pPr>
              <a:buClr>
                <a:srgbClr val="003297"/>
              </a:buClr>
            </a:pPr>
            <a:r>
              <a:rPr lang="en-US" sz="2800" b="1" dirty="0">
                <a:solidFill>
                  <a:srgbClr val="003297"/>
                </a:solidFill>
                <a:latin typeface="Bookman Old Style" pitchFamily="18" charset="0"/>
                <a:cs typeface="Times New Roman" pitchFamily="18" charset="0"/>
              </a:rPr>
              <a:t>SHOULD LAWYER ALWAYS WIN?</a:t>
            </a:r>
          </a:p>
          <a:p>
            <a:pPr algn="just"/>
            <a:r>
              <a:rPr lang="en-US" sz="2800" b="1" i="1" dirty="0">
                <a:solidFill>
                  <a:srgbClr val="003297"/>
                </a:solidFill>
                <a:latin typeface="Bookman Old Style" pitchFamily="18" charset="0"/>
                <a:cs typeface="Times New Roman" pitchFamily="18" charset="0"/>
              </a:rPr>
              <a:t>Gallego v. U.S</a:t>
            </a:r>
            <a:r>
              <a:rPr lang="en-US" sz="2800" b="1" dirty="0">
                <a:solidFill>
                  <a:srgbClr val="003297"/>
                </a:solidFill>
                <a:latin typeface="Bookman Old Style" pitchFamily="18" charset="0"/>
                <a:cs typeface="Times New Roman" pitchFamily="18" charset="0"/>
              </a:rPr>
              <a:t>., 174 F.3d 1196, 1198-99 (11th Cir. 1999): </a:t>
            </a:r>
          </a:p>
          <a:p>
            <a:pPr lvl="1" algn="just"/>
            <a:r>
              <a:rPr lang="en-US" sz="2400" b="1" dirty="0">
                <a:solidFill>
                  <a:srgbClr val="003297"/>
                </a:solidFill>
                <a:latin typeface="Bookman Old Style" pitchFamily="18" charset="0"/>
                <a:cs typeface="Times New Roman" pitchFamily="18" charset="0"/>
              </a:rPr>
              <a:t>“We cannot adopt a per se credit counsel in case of conflict rule” where “the defendant is going to lose every time.”</a:t>
            </a:r>
          </a:p>
          <a:p>
            <a:pPr algn="just"/>
            <a:r>
              <a:rPr lang="en-US" sz="2800" b="1" dirty="0">
                <a:solidFill>
                  <a:srgbClr val="003297"/>
                </a:solidFill>
                <a:latin typeface="Bookman Old Style" pitchFamily="18" charset="0"/>
                <a:cs typeface="Times New Roman" pitchFamily="18" charset="0"/>
              </a:rPr>
              <a:t>Judge should assess credibility of the lawyer and client based on their testimony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sz="4700"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COMMON ISSUES </a:t>
            </a:r>
          </a:p>
        </p:txBody>
      </p:sp>
      <p:sp>
        <p:nvSpPr>
          <p:cNvPr id="3" name="Content Placeholder 2"/>
          <p:cNvSpPr>
            <a:spLocks noGrp="1"/>
          </p:cNvSpPr>
          <p:nvPr>
            <p:ph idx="1"/>
          </p:nvPr>
        </p:nvSpPr>
        <p:spPr>
          <a:xfrm>
            <a:off x="457200" y="1676400"/>
            <a:ext cx="8229600" cy="4648200"/>
          </a:xfrm>
        </p:spPr>
        <p:txBody>
          <a:bodyPr>
            <a:normAutofit/>
          </a:bodyPr>
          <a:lstStyle/>
          <a:p>
            <a:pPr>
              <a:lnSpc>
                <a:spcPts val="4700"/>
              </a:lnSpc>
              <a:buClr>
                <a:srgbClr val="003297"/>
              </a:buClr>
            </a:pPr>
            <a:r>
              <a:rPr lang="en-US" sz="3300" b="1" dirty="0">
                <a:solidFill>
                  <a:srgbClr val="003297"/>
                </a:solidFill>
                <a:latin typeface="Bookman Old Style" pitchFamily="18" charset="0"/>
                <a:cs typeface="Times New Roman" pitchFamily="18" charset="0"/>
              </a:rPr>
              <a:t>Ineffective Assistance of Counsel</a:t>
            </a:r>
          </a:p>
          <a:p>
            <a:pPr>
              <a:lnSpc>
                <a:spcPts val="4700"/>
              </a:lnSpc>
              <a:buClr>
                <a:srgbClr val="003297"/>
              </a:buClr>
            </a:pPr>
            <a:r>
              <a:rPr lang="en-US" sz="3300" b="1" dirty="0">
                <a:solidFill>
                  <a:srgbClr val="003297"/>
                </a:solidFill>
                <a:latin typeface="Bookman Old Style" pitchFamily="18" charset="0"/>
                <a:cs typeface="Times New Roman" pitchFamily="18" charset="0"/>
              </a:rPr>
              <a:t>Suppression of Exculpatory Evidence</a:t>
            </a:r>
          </a:p>
          <a:p>
            <a:pPr>
              <a:lnSpc>
                <a:spcPts val="4700"/>
              </a:lnSpc>
              <a:buClr>
                <a:srgbClr val="003297"/>
              </a:buClr>
            </a:pPr>
            <a:r>
              <a:rPr lang="en-US" sz="3300" b="1" dirty="0">
                <a:solidFill>
                  <a:srgbClr val="003297"/>
                </a:solidFill>
                <a:latin typeface="Bookman Old Style" pitchFamily="18" charset="0"/>
                <a:cs typeface="Times New Roman" pitchFamily="18" charset="0"/>
              </a:rPr>
              <a:t>New Evidence Establishing Actual Innocence</a:t>
            </a:r>
          </a:p>
          <a:p>
            <a:pPr>
              <a:lnSpc>
                <a:spcPts val="4700"/>
              </a:lnSpc>
              <a:buClr>
                <a:srgbClr val="003297"/>
              </a:buClr>
            </a:pPr>
            <a:r>
              <a:rPr lang="en-US" sz="3300" b="1" dirty="0">
                <a:solidFill>
                  <a:srgbClr val="003297"/>
                </a:solidFill>
                <a:latin typeface="Bookman Old Style" pitchFamily="18" charset="0"/>
                <a:cs typeface="Times New Roman" pitchFamily="18" charset="0"/>
              </a:rPr>
              <a:t>New Science</a:t>
            </a:r>
          </a:p>
          <a:p>
            <a:pPr>
              <a:lnSpc>
                <a:spcPts val="4700"/>
              </a:lnSpc>
              <a:buClr>
                <a:srgbClr val="003297"/>
              </a:buClr>
            </a:pPr>
            <a:r>
              <a:rPr lang="en-US" sz="3300" b="1" dirty="0">
                <a:solidFill>
                  <a:srgbClr val="003297"/>
                </a:solidFill>
                <a:latin typeface="Bookman Old Style" pitchFamily="18" charset="0"/>
                <a:cs typeface="Times New Roman" pitchFamily="18" charset="0"/>
              </a:rPr>
              <a:t>False Testimony</a:t>
            </a:r>
          </a:p>
          <a:p>
            <a:pPr marL="0" indent="0">
              <a:lnSpc>
                <a:spcPts val="4700"/>
              </a:lnSpc>
              <a:buNone/>
            </a:pPr>
            <a:endParaRPr lang="en-US" sz="3300" b="1" dirty="0">
              <a:solidFill>
                <a:schemeClr val="bg1"/>
              </a:solidFill>
              <a:latin typeface="Bookman Old Style" pitchFamily="18" charset="0"/>
              <a:cs typeface="Times New Roman" pitchFamily="18" charset="0"/>
            </a:endParaRPr>
          </a:p>
          <a:p>
            <a:pPr marL="0" indent="0">
              <a:lnSpc>
                <a:spcPts val="4700"/>
              </a:lnSpc>
              <a:buNone/>
            </a:pPr>
            <a:endParaRPr lang="en-US" sz="3300" b="1" dirty="0">
              <a:solidFill>
                <a:schemeClr val="bg1"/>
              </a:solidFill>
              <a:latin typeface="Bookman Old Style" pitchFamily="18" charset="0"/>
              <a:cs typeface="Times New Roman" pitchFamily="18" charset="0"/>
            </a:endParaRPr>
          </a:p>
          <a:p>
            <a:pPr>
              <a:lnSpc>
                <a:spcPts val="4700"/>
              </a:lnSpc>
            </a:pPr>
            <a:endParaRPr lang="en-US" sz="3300" b="1" dirty="0">
              <a:solidFill>
                <a:schemeClr val="bg1"/>
              </a:solidFill>
              <a:latin typeface="Bookman Old Style" pitchFamily="18" charset="0"/>
              <a:cs typeface="Times New Roman" pitchFamily="18" charset="0"/>
            </a:endParaRPr>
          </a:p>
          <a:p>
            <a:pPr>
              <a:lnSpc>
                <a:spcPts val="4700"/>
              </a:lnSpc>
            </a:pPr>
            <a:endParaRPr lang="en-US" sz="3300" b="1" dirty="0">
              <a:solidFill>
                <a:schemeClr val="bg1"/>
              </a:solidFill>
              <a:latin typeface="Bookman Old Style"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TEXAS ACTUAL INNOCENCE STANDARD</a:t>
            </a:r>
            <a:endParaRPr lang="en-US" dirty="0">
              <a:solidFill>
                <a:srgbClr val="003297"/>
              </a:solidFill>
              <a:latin typeface="Bookman Old Style" pitchFamily="18" charset="0"/>
            </a:endParaRPr>
          </a:p>
        </p:txBody>
      </p:sp>
      <p:sp>
        <p:nvSpPr>
          <p:cNvPr id="3" name="Content Placeholder 2"/>
          <p:cNvSpPr>
            <a:spLocks noGrp="1"/>
          </p:cNvSpPr>
          <p:nvPr>
            <p:ph idx="1"/>
          </p:nvPr>
        </p:nvSpPr>
        <p:spPr>
          <a:xfrm>
            <a:off x="457200" y="1981200"/>
            <a:ext cx="8229600" cy="4297363"/>
          </a:xfrm>
        </p:spPr>
        <p:txBody>
          <a:bodyPr>
            <a:normAutofit/>
          </a:bodyPr>
          <a:lstStyle/>
          <a:p>
            <a:pPr marL="118872" indent="0" algn="ctr">
              <a:buNone/>
            </a:pPr>
            <a:r>
              <a:rPr lang="en-US" sz="3000" b="1" i="1" dirty="0">
                <a:solidFill>
                  <a:srgbClr val="003297"/>
                </a:solidFill>
                <a:latin typeface="Bookman Old Style" pitchFamily="18" charset="0"/>
                <a:cs typeface="Mongolian Baiti" pitchFamily="66" charset="0"/>
              </a:rPr>
              <a:t>Ex </a:t>
            </a:r>
            <a:r>
              <a:rPr lang="en-US" sz="3000" b="1" i="1" dirty="0" err="1">
                <a:solidFill>
                  <a:srgbClr val="003297"/>
                </a:solidFill>
                <a:latin typeface="Bookman Old Style" pitchFamily="18" charset="0"/>
                <a:cs typeface="Mongolian Baiti" pitchFamily="66" charset="0"/>
              </a:rPr>
              <a:t>Parte</a:t>
            </a:r>
            <a:r>
              <a:rPr lang="en-US" sz="3000" b="1" i="1" dirty="0">
                <a:solidFill>
                  <a:srgbClr val="003297"/>
                </a:solidFill>
                <a:latin typeface="Bookman Old Style" pitchFamily="18" charset="0"/>
                <a:cs typeface="Mongolian Baiti" pitchFamily="66" charset="0"/>
              </a:rPr>
              <a:t> Elizondo,</a:t>
            </a:r>
          </a:p>
          <a:p>
            <a:pPr marL="118872" indent="0" algn="ctr">
              <a:buNone/>
            </a:pPr>
            <a:r>
              <a:rPr lang="en-US" sz="3000" b="1" dirty="0">
                <a:solidFill>
                  <a:srgbClr val="003297"/>
                </a:solidFill>
                <a:latin typeface="Bookman Old Style" pitchFamily="18" charset="0"/>
                <a:cs typeface="Mongolian Baiti" pitchFamily="66" charset="0"/>
              </a:rPr>
              <a:t>947 S.W.2d 202 (Tex. Crim. App. 1996)</a:t>
            </a:r>
          </a:p>
          <a:p>
            <a:pPr algn="just">
              <a:buNone/>
            </a:pPr>
            <a:endParaRPr lang="en-US" sz="1200" b="1" dirty="0">
              <a:solidFill>
                <a:srgbClr val="003297"/>
              </a:solidFill>
              <a:latin typeface="Bookman Old Style" pitchFamily="18" charset="0"/>
              <a:cs typeface="Mongolian Baiti" pitchFamily="66" charset="0"/>
            </a:endParaRPr>
          </a:p>
          <a:p>
            <a:pPr>
              <a:buNone/>
            </a:pPr>
            <a:r>
              <a:rPr lang="en-US" sz="3000" b="1" dirty="0">
                <a:solidFill>
                  <a:srgbClr val="003297"/>
                </a:solidFill>
                <a:latin typeface="Bookman Old Style" pitchFamily="18" charset="0"/>
                <a:cs typeface="Mongolian Baiti" pitchFamily="66" charset="0"/>
              </a:rPr>
              <a:t>	Bare claims of actual innocence are cognizable on a writ application. Applicant must show that newly discovered evidence of actual innocence unquestionably established innocence.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521D6-9B6F-4B64-8183-D7375D635B2A}"/>
              </a:ext>
            </a:extLst>
          </p:cNvPr>
          <p:cNvSpPr>
            <a:spLocks noGrp="1"/>
          </p:cNvSpPr>
          <p:nvPr>
            <p:ph type="title"/>
          </p:nvPr>
        </p:nvSpPr>
        <p:spPr>
          <a:xfrm>
            <a:off x="0" y="0"/>
            <a:ext cx="9144000" cy="1524000"/>
          </a:xfrm>
        </p:spPr>
        <p:txBody>
          <a:bodyPr>
            <a:normAutofit/>
          </a:bodyPr>
          <a:lstStyle/>
          <a:p>
            <a:pPr algn="ctr"/>
            <a:r>
              <a:rPr lang="en-US" dirty="0">
                <a:solidFill>
                  <a:srgbClr val="003297"/>
                </a:solidFill>
                <a:latin typeface="Bookman Old Style" panose="02050604050505020204" pitchFamily="18" charset="0"/>
              </a:rPr>
              <a:t>ACTUAL INNOCENCE</a:t>
            </a:r>
          </a:p>
        </p:txBody>
      </p:sp>
      <p:sp>
        <p:nvSpPr>
          <p:cNvPr id="3" name="Content Placeholder 2"/>
          <p:cNvSpPr>
            <a:spLocks noGrp="1"/>
          </p:cNvSpPr>
          <p:nvPr>
            <p:ph idx="1"/>
          </p:nvPr>
        </p:nvSpPr>
        <p:spPr/>
        <p:txBody>
          <a:bodyPr>
            <a:normAutofit/>
          </a:bodyPr>
          <a:lstStyle/>
          <a:p>
            <a:pPr algn="just">
              <a:buClr>
                <a:srgbClr val="003297"/>
              </a:buClr>
            </a:pPr>
            <a:r>
              <a:rPr lang="en-US" b="1" dirty="0">
                <a:solidFill>
                  <a:srgbClr val="003297"/>
                </a:solidFill>
                <a:latin typeface="Bookman Old Style" pitchFamily="18" charset="0"/>
                <a:cs typeface="Mongolian Baiti" pitchFamily="66" charset="0"/>
              </a:rPr>
              <a:t>Habeas Court must examine the new evidence in light of the evidence presented at trial.</a:t>
            </a:r>
          </a:p>
          <a:p>
            <a:pPr algn="just">
              <a:buClr>
                <a:srgbClr val="003297"/>
              </a:buClr>
            </a:pPr>
            <a:endParaRPr lang="en-US" b="1" dirty="0">
              <a:solidFill>
                <a:srgbClr val="003297"/>
              </a:solidFill>
              <a:latin typeface="Bookman Old Style" pitchFamily="18" charset="0"/>
              <a:cs typeface="Mongolian Baiti" pitchFamily="66" charset="0"/>
            </a:endParaRPr>
          </a:p>
          <a:p>
            <a:pPr algn="just">
              <a:buClr>
                <a:srgbClr val="003297"/>
              </a:buClr>
            </a:pPr>
            <a:r>
              <a:rPr lang="en-US" b="1" dirty="0">
                <a:solidFill>
                  <a:srgbClr val="003297"/>
                </a:solidFill>
                <a:latin typeface="Bookman Old Style" pitchFamily="18" charset="0"/>
                <a:cs typeface="Mongolian Baiti" pitchFamily="66" charset="0"/>
              </a:rPr>
              <a:t>In order to grant relief, the reviewing court must believe that no rational juror would have convicted in light of the newly discovered evidence.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84E45-39BC-4728-81B6-B9F2EC75EACB}"/>
              </a:ext>
            </a:extLst>
          </p:cNvPr>
          <p:cNvSpPr>
            <a:spLocks noGrp="1"/>
          </p:cNvSpPr>
          <p:nvPr>
            <p:ph type="title"/>
          </p:nvPr>
        </p:nvSpPr>
        <p:spPr>
          <a:xfrm>
            <a:off x="-76200" y="0"/>
            <a:ext cx="9220200" cy="1524000"/>
          </a:xfrm>
        </p:spPr>
        <p:txBody>
          <a:bodyPr/>
          <a:lstStyle/>
          <a:p>
            <a:pPr algn="ctr"/>
            <a:r>
              <a:rPr lang="en-US" dirty="0">
                <a:solidFill>
                  <a:srgbClr val="003297"/>
                </a:solidFill>
                <a:latin typeface="Bookman Old Style" panose="02050604050505020204" pitchFamily="18" charset="0"/>
              </a:rPr>
              <a:t>ACTUAL INNOCENCE</a:t>
            </a:r>
          </a:p>
        </p:txBody>
      </p:sp>
      <p:sp>
        <p:nvSpPr>
          <p:cNvPr id="4" name="Content Placeholder 3">
            <a:extLst>
              <a:ext uri="{FF2B5EF4-FFF2-40B4-BE49-F238E27FC236}">
                <a16:creationId xmlns:a16="http://schemas.microsoft.com/office/drawing/2014/main" id="{6B013E0F-346B-45AC-BED6-90072A3194BC}"/>
              </a:ext>
            </a:extLst>
          </p:cNvPr>
          <p:cNvSpPr txBox="1">
            <a:spLocks noGrp="1"/>
          </p:cNvSpPr>
          <p:nvPr>
            <p:ph idx="1"/>
          </p:nvPr>
        </p:nvSpPr>
        <p:spPr>
          <a:xfrm>
            <a:off x="457200" y="2514600"/>
            <a:ext cx="8229600" cy="3093154"/>
          </a:xfrm>
          <a:prstGeom prst="rect">
            <a:avLst/>
          </a:prstGeom>
          <a:noFill/>
        </p:spPr>
        <p:txBody>
          <a:bodyPr wrap="square" rtlCol="0">
            <a:spAutoFit/>
          </a:bodyPr>
          <a:lstStyle/>
          <a:p>
            <a:pPr marL="0" indent="0" algn="just">
              <a:spcBef>
                <a:spcPts val="0"/>
              </a:spcBef>
              <a:buNone/>
            </a:pPr>
            <a:r>
              <a:rPr lang="en-US" sz="3200" b="1" dirty="0">
                <a:solidFill>
                  <a:srgbClr val="003297"/>
                </a:solidFill>
                <a:latin typeface="Bookman Old Style" pitchFamily="18" charset="0"/>
                <a:cs typeface="Mongolian Baiti" pitchFamily="66" charset="0"/>
              </a:rPr>
              <a:t>“Establishing a bare claim of actual innocence is a Herculean task.” </a:t>
            </a:r>
          </a:p>
          <a:p>
            <a:pPr algn="just">
              <a:spcBef>
                <a:spcPts val="0"/>
              </a:spcBef>
              <a:buNone/>
            </a:pPr>
            <a:endParaRPr lang="en-US" sz="3200" b="1" dirty="0">
              <a:solidFill>
                <a:srgbClr val="003297"/>
              </a:solidFill>
              <a:latin typeface="Bookman Old Style" pitchFamily="18" charset="0"/>
              <a:cs typeface="Mongolian Baiti" pitchFamily="66" charset="0"/>
            </a:endParaRPr>
          </a:p>
          <a:p>
            <a:pPr algn="ctr">
              <a:spcBef>
                <a:spcPts val="0"/>
              </a:spcBef>
              <a:buNone/>
            </a:pPr>
            <a:r>
              <a:rPr lang="en-US" sz="3200" b="1" i="1" dirty="0">
                <a:solidFill>
                  <a:srgbClr val="003297"/>
                </a:solidFill>
                <a:latin typeface="Bookman Old Style" pitchFamily="18" charset="0"/>
                <a:cs typeface="Mongolian Baiti" pitchFamily="66" charset="0"/>
              </a:rPr>
              <a:t>Ex </a:t>
            </a:r>
            <a:r>
              <a:rPr lang="en-US" sz="3200" b="1" i="1" dirty="0" err="1">
                <a:solidFill>
                  <a:srgbClr val="003297"/>
                </a:solidFill>
                <a:latin typeface="Bookman Old Style" pitchFamily="18" charset="0"/>
                <a:cs typeface="Mongolian Baiti" pitchFamily="66" charset="0"/>
              </a:rPr>
              <a:t>Parte</a:t>
            </a:r>
            <a:r>
              <a:rPr lang="en-US" sz="3200" b="1" i="1" dirty="0">
                <a:solidFill>
                  <a:srgbClr val="003297"/>
                </a:solidFill>
                <a:latin typeface="Bookman Old Style" pitchFamily="18" charset="0"/>
                <a:cs typeface="Mongolian Baiti" pitchFamily="66" charset="0"/>
              </a:rPr>
              <a:t> Brown</a:t>
            </a:r>
            <a:r>
              <a:rPr lang="en-US" sz="3200" b="1" dirty="0">
                <a:solidFill>
                  <a:srgbClr val="003297"/>
                </a:solidFill>
                <a:latin typeface="Bookman Old Style" pitchFamily="18" charset="0"/>
                <a:cs typeface="Mongolian Baiti" pitchFamily="66" charset="0"/>
              </a:rPr>
              <a:t>, 205 S.W.3d 538</a:t>
            </a:r>
          </a:p>
          <a:p>
            <a:pPr algn="ctr">
              <a:spcBef>
                <a:spcPts val="0"/>
              </a:spcBef>
              <a:buNone/>
            </a:pPr>
            <a:r>
              <a:rPr lang="en-US" sz="3200" b="1" dirty="0">
                <a:solidFill>
                  <a:srgbClr val="003297"/>
                </a:solidFill>
                <a:latin typeface="Bookman Old Style" pitchFamily="18" charset="0"/>
                <a:cs typeface="Mongolian Baiti" pitchFamily="66" charset="0"/>
              </a:rPr>
              <a:t>(Tex. Crim. App. 2006)</a:t>
            </a:r>
            <a:endParaRPr lang="en-US" sz="3200" b="1" i="1" dirty="0">
              <a:solidFill>
                <a:srgbClr val="003297"/>
              </a:solidFill>
              <a:latin typeface="Bookman Old Style" pitchFamily="18" charset="0"/>
              <a:cs typeface="Mongolian Baiti" pitchFamily="66" charset="0"/>
            </a:endParaRPr>
          </a:p>
          <a:p>
            <a:pPr marL="118872" indent="0">
              <a:buNone/>
            </a:pPr>
            <a:endParaRPr lang="en-US" dirty="0"/>
          </a:p>
        </p:txBody>
      </p:sp>
    </p:spTree>
    <p:extLst>
      <p:ext uri="{BB962C8B-B14F-4D97-AF65-F5344CB8AC3E}">
        <p14:creationId xmlns:p14="http://schemas.microsoft.com/office/powerpoint/2010/main" val="3098899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RECANTATIONS</a:t>
            </a:r>
            <a:endParaRPr lang="en-US" dirty="0">
              <a:solidFill>
                <a:srgbClr val="003297"/>
              </a:solidFill>
              <a:latin typeface="Bookman Old Style" pitchFamily="18" charset="0"/>
            </a:endParaRPr>
          </a:p>
        </p:txBody>
      </p:sp>
      <p:sp>
        <p:nvSpPr>
          <p:cNvPr id="3" name="Content Placeholder 2"/>
          <p:cNvSpPr>
            <a:spLocks noGrp="1"/>
          </p:cNvSpPr>
          <p:nvPr>
            <p:ph idx="1"/>
          </p:nvPr>
        </p:nvSpPr>
        <p:spPr>
          <a:xfrm>
            <a:off x="457200" y="1828800"/>
            <a:ext cx="8382000" cy="3581400"/>
          </a:xfrm>
        </p:spPr>
        <p:txBody>
          <a:bodyPr>
            <a:noAutofit/>
          </a:bodyPr>
          <a:lstStyle/>
          <a:p>
            <a:pPr marL="118872" indent="0" algn="ctr">
              <a:spcBef>
                <a:spcPts val="0"/>
              </a:spcBef>
              <a:buNone/>
            </a:pPr>
            <a:r>
              <a:rPr lang="en-US" sz="2700" b="1" i="1" dirty="0">
                <a:solidFill>
                  <a:srgbClr val="003297"/>
                </a:solidFill>
                <a:latin typeface="Bookman Old Style" pitchFamily="18" charset="0"/>
                <a:cs typeface="Mongolian Baiti" pitchFamily="66" charset="0"/>
              </a:rPr>
              <a:t>Ex Parte Thompson</a:t>
            </a:r>
            <a:r>
              <a:rPr lang="en-US" sz="2700" b="1" dirty="0">
                <a:solidFill>
                  <a:srgbClr val="003297"/>
                </a:solidFill>
                <a:latin typeface="Bookman Old Style" pitchFamily="18" charset="0"/>
                <a:cs typeface="Mongolian Baiti" pitchFamily="66" charset="0"/>
              </a:rPr>
              <a:t>, </a:t>
            </a:r>
          </a:p>
          <a:p>
            <a:pPr marL="118872" indent="0" algn="ctr">
              <a:spcBef>
                <a:spcPts val="0"/>
              </a:spcBef>
              <a:buNone/>
            </a:pPr>
            <a:r>
              <a:rPr lang="en-US" sz="2700" b="1" dirty="0">
                <a:solidFill>
                  <a:srgbClr val="003297"/>
                </a:solidFill>
                <a:latin typeface="Bookman Old Style" pitchFamily="18" charset="0"/>
                <a:cs typeface="Mongolian Baiti" pitchFamily="66" charset="0"/>
              </a:rPr>
              <a:t>153 S.W.3d 416 (Tex. Crim. App. 2005)</a:t>
            </a:r>
          </a:p>
          <a:p>
            <a:pPr>
              <a:spcBef>
                <a:spcPts val="0"/>
              </a:spcBef>
              <a:buNone/>
            </a:pPr>
            <a:r>
              <a:rPr lang="en-US" sz="2700" b="1" dirty="0">
                <a:solidFill>
                  <a:srgbClr val="003297"/>
                </a:solidFill>
                <a:latin typeface="Bookman Old Style" pitchFamily="18" charset="0"/>
                <a:cs typeface="Mongolian Baiti" pitchFamily="66" charset="0"/>
              </a:rPr>
              <a:t>	</a:t>
            </a:r>
          </a:p>
          <a:p>
            <a:pPr indent="0" algn="just">
              <a:spcBef>
                <a:spcPts val="0"/>
              </a:spcBef>
              <a:buNone/>
            </a:pPr>
            <a:r>
              <a:rPr lang="en-US" sz="2700" b="1" dirty="0">
                <a:solidFill>
                  <a:srgbClr val="003297"/>
                </a:solidFill>
                <a:latin typeface="Bookman Old Style" pitchFamily="18" charset="0"/>
                <a:cs typeface="Mongolian Baiti" pitchFamily="66" charset="0"/>
              </a:rPr>
              <a:t>Complainant, daughter of Applicant, provided affidavit and testimony stating that sexual abuse never occurred. </a:t>
            </a:r>
          </a:p>
          <a:p>
            <a:pPr>
              <a:spcBef>
                <a:spcPts val="0"/>
              </a:spcBef>
              <a:buNone/>
            </a:pPr>
            <a:endParaRPr lang="en-US" sz="2700" b="1" dirty="0">
              <a:solidFill>
                <a:srgbClr val="FFC000"/>
              </a:solidFill>
              <a:latin typeface="Bookman Old Style" pitchFamily="18" charset="0"/>
              <a:cs typeface="Mongolian Baiti" pitchFamily="66"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sz="36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NEWLY DISCOVERED OR </a:t>
            </a:r>
            <a:br>
              <a:rPr lang="en-US" sz="36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br>
            <a:r>
              <a:rPr lang="en-US" sz="36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NEWLY AVAILABLE EVIDENCE:</a:t>
            </a:r>
            <a:endParaRPr lang="en-US" sz="3600" dirty="0">
              <a:solidFill>
                <a:srgbClr val="003297"/>
              </a:solidFill>
              <a:latin typeface="Bookman Old Style" pitchFamily="18" charset="0"/>
            </a:endParaRPr>
          </a:p>
        </p:txBody>
      </p:sp>
      <p:sp>
        <p:nvSpPr>
          <p:cNvPr id="3" name="Content Placeholder 2"/>
          <p:cNvSpPr>
            <a:spLocks noGrp="1"/>
          </p:cNvSpPr>
          <p:nvPr>
            <p:ph idx="1"/>
          </p:nvPr>
        </p:nvSpPr>
        <p:spPr>
          <a:xfrm>
            <a:off x="457200" y="2590800"/>
            <a:ext cx="8229600" cy="3048000"/>
          </a:xfrm>
        </p:spPr>
        <p:txBody>
          <a:bodyPr>
            <a:normAutofit fontScale="92500"/>
          </a:bodyPr>
          <a:lstStyle/>
          <a:p>
            <a:pPr marL="118872" indent="0" algn="ctr">
              <a:buNone/>
            </a:pPr>
            <a:r>
              <a:rPr lang="en-US" b="1" i="1" dirty="0">
                <a:solidFill>
                  <a:srgbClr val="003297"/>
                </a:solidFill>
                <a:latin typeface="Bookman Old Style" pitchFamily="18" charset="0"/>
                <a:cs typeface="Mongolian Baiti" pitchFamily="66" charset="0"/>
              </a:rPr>
              <a:t>Ex </a:t>
            </a:r>
            <a:r>
              <a:rPr lang="en-US" b="1" i="1" dirty="0" err="1">
                <a:solidFill>
                  <a:srgbClr val="003297"/>
                </a:solidFill>
                <a:latin typeface="Bookman Old Style" pitchFamily="18" charset="0"/>
                <a:cs typeface="Mongolian Baiti" pitchFamily="66" charset="0"/>
              </a:rPr>
              <a:t>Parte</a:t>
            </a:r>
            <a:r>
              <a:rPr lang="en-US" b="1" i="1" dirty="0">
                <a:solidFill>
                  <a:srgbClr val="003297"/>
                </a:solidFill>
                <a:latin typeface="Bookman Old Style" pitchFamily="18" charset="0"/>
                <a:cs typeface="Mongolian Baiti" pitchFamily="66" charset="0"/>
              </a:rPr>
              <a:t> Calderon</a:t>
            </a:r>
            <a:r>
              <a:rPr lang="en-US" b="1" dirty="0">
                <a:solidFill>
                  <a:srgbClr val="003297"/>
                </a:solidFill>
                <a:latin typeface="Bookman Old Style" pitchFamily="18" charset="0"/>
                <a:cs typeface="Mongolian Baiti" pitchFamily="66" charset="0"/>
              </a:rPr>
              <a:t>,</a:t>
            </a:r>
          </a:p>
          <a:p>
            <a:pPr marL="118872" indent="0" algn="ctr">
              <a:buNone/>
            </a:pPr>
            <a:r>
              <a:rPr lang="en-US" b="1" dirty="0">
                <a:solidFill>
                  <a:srgbClr val="003297"/>
                </a:solidFill>
                <a:latin typeface="Bookman Old Style" pitchFamily="18" charset="0"/>
                <a:cs typeface="Mongolian Baiti" pitchFamily="66" charset="0"/>
              </a:rPr>
              <a:t>309 S.W.3d 64 (Tex. Crim. App. 2010)</a:t>
            </a:r>
          </a:p>
          <a:p>
            <a:pPr>
              <a:buNone/>
            </a:pPr>
            <a:endParaRPr lang="en-US" sz="900" b="1" dirty="0">
              <a:solidFill>
                <a:srgbClr val="003297"/>
              </a:solidFill>
              <a:latin typeface="Bookman Old Style" pitchFamily="18" charset="0"/>
              <a:cs typeface="Mongolian Baiti" pitchFamily="66" charset="0"/>
            </a:endParaRPr>
          </a:p>
          <a:p>
            <a:pPr>
              <a:buNone/>
            </a:pPr>
            <a:r>
              <a:rPr lang="en-US" b="1" dirty="0">
                <a:solidFill>
                  <a:srgbClr val="003297"/>
                </a:solidFill>
                <a:latin typeface="Bookman Old Style" pitchFamily="18" charset="0"/>
                <a:cs typeface="Mongolian Baiti" pitchFamily="66" charset="0"/>
              </a:rPr>
              <a:t>	</a:t>
            </a:r>
          </a:p>
          <a:p>
            <a:pPr>
              <a:buNone/>
            </a:pPr>
            <a:r>
              <a:rPr lang="en-US" b="1" dirty="0">
                <a:solidFill>
                  <a:srgbClr val="003297"/>
                </a:solidFill>
                <a:latin typeface="Bookman Old Style" pitchFamily="18" charset="0"/>
                <a:cs typeface="Mongolian Baiti" pitchFamily="66" charset="0"/>
              </a:rPr>
              <a:t>Evidence of innocence must be newly discovered or newly available.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noAutofit/>
          </a:bodyPr>
          <a:lstStyle/>
          <a:p>
            <a:pPr algn="ctr"/>
            <a:r>
              <a:rPr lang="en-US" sz="3200" i="1" dirty="0">
                <a:solidFill>
                  <a:srgbClr val="003297"/>
                </a:solidFill>
                <a:latin typeface="Bookman Old Style" panose="02050604050505020204" pitchFamily="18" charset="0"/>
              </a:rPr>
              <a:t>EX PARTE CACY</a:t>
            </a:r>
            <a:r>
              <a:rPr lang="en-US" sz="3200" dirty="0">
                <a:solidFill>
                  <a:srgbClr val="003297"/>
                </a:solidFill>
                <a:latin typeface="Bookman Old Style" panose="02050604050505020204" pitchFamily="18" charset="0"/>
              </a:rPr>
              <a:t>,</a:t>
            </a:r>
            <a:br>
              <a:rPr lang="en-US" sz="3200" i="1" dirty="0">
                <a:solidFill>
                  <a:srgbClr val="003297"/>
                </a:solidFill>
                <a:latin typeface="Bookman Old Style" panose="02050604050505020204" pitchFamily="18" charset="0"/>
              </a:rPr>
            </a:br>
            <a:r>
              <a:rPr lang="en-US" sz="3200" dirty="0">
                <a:solidFill>
                  <a:srgbClr val="003297"/>
                </a:solidFill>
                <a:latin typeface="Bookman Old Style" panose="02050604050505020204" pitchFamily="18" charset="0"/>
              </a:rPr>
              <a:t>2016 WL 6525721</a:t>
            </a:r>
            <a:br>
              <a:rPr lang="en-US" sz="3200" dirty="0">
                <a:solidFill>
                  <a:srgbClr val="003297"/>
                </a:solidFill>
                <a:latin typeface="Bookman Old Style" panose="02050604050505020204" pitchFamily="18" charset="0"/>
              </a:rPr>
            </a:br>
            <a:r>
              <a:rPr lang="en-US" sz="3200" dirty="0">
                <a:solidFill>
                  <a:srgbClr val="003297"/>
                </a:solidFill>
                <a:latin typeface="Bookman Old Style" panose="02050604050505020204" pitchFamily="18" charset="0"/>
              </a:rPr>
              <a:t>(Tex. Crim. App. Nov. 2, 2016)</a:t>
            </a:r>
            <a:endParaRPr lang="en-US" sz="3200" i="1" dirty="0">
              <a:solidFill>
                <a:srgbClr val="003297"/>
              </a:solidFill>
              <a:latin typeface="Bookman Old Style" panose="02050604050505020204" pitchFamily="18" charset="0"/>
            </a:endParaRPr>
          </a:p>
        </p:txBody>
      </p:sp>
      <p:sp>
        <p:nvSpPr>
          <p:cNvPr id="3" name="Content Placeholder 2"/>
          <p:cNvSpPr>
            <a:spLocks noGrp="1"/>
          </p:cNvSpPr>
          <p:nvPr>
            <p:ph idx="1"/>
          </p:nvPr>
        </p:nvSpPr>
        <p:spPr>
          <a:xfrm>
            <a:off x="457200" y="2133600"/>
            <a:ext cx="8229600" cy="4625609"/>
          </a:xfrm>
        </p:spPr>
        <p:txBody>
          <a:bodyPr>
            <a:normAutofit/>
          </a:bodyPr>
          <a:lstStyle/>
          <a:p>
            <a:pPr>
              <a:buClr>
                <a:srgbClr val="003297"/>
              </a:buClr>
            </a:pPr>
            <a:r>
              <a:rPr lang="en-US" sz="3600" b="1" dirty="0" err="1">
                <a:solidFill>
                  <a:srgbClr val="003297"/>
                </a:solidFill>
                <a:latin typeface="Bookman Old Style" panose="02050604050505020204" pitchFamily="18" charset="0"/>
              </a:rPr>
              <a:t>Cacy</a:t>
            </a:r>
            <a:r>
              <a:rPr lang="en-US" sz="3600" b="1" dirty="0">
                <a:solidFill>
                  <a:srgbClr val="003297"/>
                </a:solidFill>
                <a:latin typeface="Bookman Old Style" panose="02050604050505020204" pitchFamily="18" charset="0"/>
              </a:rPr>
              <a:t> convicted of an arson murder based on false lab report that claimed there was gasoline on her uncle’s clothing.</a:t>
            </a:r>
          </a:p>
          <a:p>
            <a:pPr>
              <a:buClr>
                <a:srgbClr val="003297"/>
              </a:buClr>
            </a:pPr>
            <a:endParaRPr lang="en-US" sz="3600" b="1" dirty="0">
              <a:solidFill>
                <a:srgbClr val="003297"/>
              </a:solidFill>
              <a:latin typeface="Bookman Old Style" panose="02050604050505020204" pitchFamily="18" charset="0"/>
            </a:endParaRPr>
          </a:p>
          <a:p>
            <a:pPr>
              <a:buClr>
                <a:srgbClr val="003297"/>
              </a:buClr>
            </a:pPr>
            <a:r>
              <a:rPr lang="en-US" sz="3600" b="1" dirty="0">
                <a:solidFill>
                  <a:srgbClr val="003297"/>
                </a:solidFill>
                <a:latin typeface="Bookman Old Style" panose="02050604050505020204" pitchFamily="18" charset="0"/>
              </a:rPr>
              <a:t>Trial Court finds that </a:t>
            </a:r>
            <a:r>
              <a:rPr lang="en-US" sz="3600" b="1" dirty="0" err="1">
                <a:solidFill>
                  <a:srgbClr val="003297"/>
                </a:solidFill>
                <a:latin typeface="Bookman Old Style" panose="02050604050505020204" pitchFamily="18" charset="0"/>
              </a:rPr>
              <a:t>Cacy</a:t>
            </a:r>
            <a:r>
              <a:rPr lang="en-US" sz="3600" b="1" dirty="0">
                <a:solidFill>
                  <a:srgbClr val="003297"/>
                </a:solidFill>
                <a:latin typeface="Bookman Old Style" panose="02050604050505020204" pitchFamily="18" charset="0"/>
              </a:rPr>
              <a:t> is actually innocent.</a:t>
            </a:r>
          </a:p>
        </p:txBody>
      </p:sp>
    </p:spTree>
    <p:extLst>
      <p:ext uri="{BB962C8B-B14F-4D97-AF65-F5344CB8AC3E}">
        <p14:creationId xmlns:p14="http://schemas.microsoft.com/office/powerpoint/2010/main" val="3140942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
            <a:ext cx="9220200" cy="1517904"/>
          </a:xfrm>
        </p:spPr>
        <p:txBody>
          <a:bodyPr/>
          <a:lstStyle/>
          <a:p>
            <a:pPr algn="ctr"/>
            <a:r>
              <a:rPr lang="en-US" dirty="0">
                <a:solidFill>
                  <a:srgbClr val="003297"/>
                </a:solidFill>
                <a:latin typeface="Bookman Old Style" panose="02050604050505020204" pitchFamily="18" charset="0"/>
              </a:rPr>
              <a:t>SAN ANTONIO FOUR</a:t>
            </a:r>
          </a:p>
        </p:txBody>
      </p:sp>
      <p:sp>
        <p:nvSpPr>
          <p:cNvPr id="3" name="Content Placeholder 2"/>
          <p:cNvSpPr>
            <a:spLocks noGrp="1"/>
          </p:cNvSpPr>
          <p:nvPr>
            <p:ph idx="1"/>
          </p:nvPr>
        </p:nvSpPr>
        <p:spPr/>
        <p:txBody>
          <a:bodyPr>
            <a:normAutofit fontScale="92500" lnSpcReduction="20000"/>
          </a:bodyPr>
          <a:lstStyle/>
          <a:p>
            <a:pPr>
              <a:buClr>
                <a:srgbClr val="003297"/>
              </a:buClr>
            </a:pPr>
            <a:r>
              <a:rPr lang="en-US" b="1" dirty="0">
                <a:solidFill>
                  <a:srgbClr val="003297"/>
                </a:solidFill>
                <a:latin typeface="Bookman Old Style" panose="02050604050505020204" pitchFamily="18" charset="0"/>
              </a:rPr>
              <a:t>Kristie </a:t>
            </a:r>
            <a:r>
              <a:rPr lang="en-US" b="1" dirty="0" err="1">
                <a:solidFill>
                  <a:srgbClr val="003297"/>
                </a:solidFill>
                <a:latin typeface="Bookman Old Style" panose="02050604050505020204" pitchFamily="18" charset="0"/>
              </a:rPr>
              <a:t>Mayhugh</a:t>
            </a: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Elizabeth Ramirez</a:t>
            </a:r>
          </a:p>
          <a:p>
            <a:pPr>
              <a:buClr>
                <a:srgbClr val="003297"/>
              </a:buClr>
            </a:pPr>
            <a:r>
              <a:rPr lang="en-US" b="1" dirty="0">
                <a:solidFill>
                  <a:srgbClr val="003297"/>
                </a:solidFill>
                <a:latin typeface="Bookman Old Style" panose="02050604050505020204" pitchFamily="18" charset="0"/>
              </a:rPr>
              <a:t>Cassandra Rivera</a:t>
            </a:r>
          </a:p>
          <a:p>
            <a:pPr>
              <a:buClr>
                <a:srgbClr val="003297"/>
              </a:buClr>
            </a:pPr>
            <a:r>
              <a:rPr lang="en-US" b="1" dirty="0">
                <a:solidFill>
                  <a:srgbClr val="003297"/>
                </a:solidFill>
                <a:latin typeface="Bookman Old Style" panose="02050604050505020204" pitchFamily="18" charset="0"/>
              </a:rPr>
              <a:t>Anna Vasquez</a:t>
            </a:r>
          </a:p>
          <a:p>
            <a:pPr marL="118872" indent="0" algn="ctr">
              <a:buClr>
                <a:srgbClr val="003297"/>
              </a:buClr>
              <a:buNone/>
            </a:pPr>
            <a:endParaRPr lang="en-US" b="1" i="1" dirty="0">
              <a:solidFill>
                <a:srgbClr val="003297"/>
              </a:solidFill>
              <a:latin typeface="Bookman Old Style" panose="02050604050505020204" pitchFamily="18" charset="0"/>
            </a:endParaRPr>
          </a:p>
          <a:p>
            <a:pPr marL="118872" indent="0" algn="ctr">
              <a:buClr>
                <a:srgbClr val="003297"/>
              </a:buClr>
              <a:buNone/>
            </a:pPr>
            <a:r>
              <a:rPr lang="en-US" b="1" i="1" dirty="0">
                <a:solidFill>
                  <a:srgbClr val="003297"/>
                </a:solidFill>
                <a:latin typeface="Bookman Old Style" panose="02050604050505020204" pitchFamily="18" charset="0"/>
              </a:rPr>
              <a:t>Ex </a:t>
            </a:r>
            <a:r>
              <a:rPr lang="en-US" b="1" i="1" dirty="0" err="1">
                <a:solidFill>
                  <a:srgbClr val="003297"/>
                </a:solidFill>
                <a:latin typeface="Bookman Old Style" panose="02050604050505020204" pitchFamily="18" charset="0"/>
              </a:rPr>
              <a:t>parte</a:t>
            </a:r>
            <a:r>
              <a:rPr lang="en-US" b="1" i="1" dirty="0">
                <a:solidFill>
                  <a:srgbClr val="003297"/>
                </a:solidFill>
                <a:latin typeface="Bookman Old Style" panose="02050604050505020204" pitchFamily="18" charset="0"/>
              </a:rPr>
              <a:t> </a:t>
            </a:r>
            <a:r>
              <a:rPr lang="en-US" b="1" i="1" dirty="0" err="1">
                <a:solidFill>
                  <a:srgbClr val="003297"/>
                </a:solidFill>
                <a:latin typeface="Bookman Old Style" panose="02050604050505020204" pitchFamily="18" charset="0"/>
              </a:rPr>
              <a:t>Mayhugh</a:t>
            </a:r>
            <a:r>
              <a:rPr lang="en-US" b="1" dirty="0">
                <a:solidFill>
                  <a:srgbClr val="003297"/>
                </a:solidFill>
                <a:latin typeface="Bookman Old Style" panose="02050604050505020204" pitchFamily="18" charset="0"/>
              </a:rPr>
              <a:t>,</a:t>
            </a:r>
          </a:p>
          <a:p>
            <a:pPr marL="118872" indent="0" algn="ctr">
              <a:buClr>
                <a:srgbClr val="003297"/>
              </a:buClr>
              <a:buNone/>
            </a:pPr>
            <a:r>
              <a:rPr lang="en-US" b="1" dirty="0">
                <a:solidFill>
                  <a:srgbClr val="003297"/>
                </a:solidFill>
                <a:latin typeface="Bookman Old Style" panose="02050604050505020204" pitchFamily="18" charset="0"/>
              </a:rPr>
              <a:t>512 S.W.3d 285 (Tex. Crim. App. 2016)</a:t>
            </a:r>
          </a:p>
          <a:p>
            <a:pPr algn="ct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Found actually innocent by Court of Criminal Appeals on November 23, 2016</a:t>
            </a:r>
          </a:p>
        </p:txBody>
      </p:sp>
    </p:spTree>
    <p:extLst>
      <p:ext uri="{BB962C8B-B14F-4D97-AF65-F5344CB8AC3E}">
        <p14:creationId xmlns:p14="http://schemas.microsoft.com/office/powerpoint/2010/main" val="473825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lstStyle/>
          <a:p>
            <a:pPr algn="ctr"/>
            <a:r>
              <a:rPr lang="en-US" dirty="0">
                <a:solidFill>
                  <a:srgbClr val="003297"/>
                </a:solidFill>
                <a:latin typeface="Bookman Old Style" panose="02050604050505020204" pitchFamily="18" charset="0"/>
              </a:rPr>
              <a:t>SAN ANTONIO FOUR</a:t>
            </a:r>
            <a:endParaRPr lang="en-US" dirty="0">
              <a:solidFill>
                <a:srgbClr val="003297"/>
              </a:solidFill>
            </a:endParaRPr>
          </a:p>
        </p:txBody>
      </p:sp>
      <p:sp>
        <p:nvSpPr>
          <p:cNvPr id="3" name="Content Placeholder 2"/>
          <p:cNvSpPr>
            <a:spLocks noGrp="1"/>
          </p:cNvSpPr>
          <p:nvPr>
            <p:ph idx="1"/>
          </p:nvPr>
        </p:nvSpPr>
        <p:spPr/>
        <p:txBody>
          <a:bodyPr>
            <a:normAutofit fontScale="77500" lnSpcReduction="20000"/>
          </a:bodyPr>
          <a:lstStyle/>
          <a:p>
            <a:pPr>
              <a:buClr>
                <a:srgbClr val="003297"/>
              </a:buClr>
            </a:pPr>
            <a:r>
              <a:rPr lang="en-US" b="1" dirty="0">
                <a:solidFill>
                  <a:srgbClr val="003297"/>
                </a:solidFill>
                <a:latin typeface="Bookman Old Style" panose="02050604050505020204" pitchFamily="18" charset="0"/>
              </a:rPr>
              <a:t>Two young girls testified that the four women sexually assaulted them</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One of the girls, now an adult, recants accusations</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Other girl does not recant</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Recantation supported by expert testimony</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State’s medical evidence, that one of the girls had physical signs of abuse, is recanted by doctor based on new science</a:t>
            </a:r>
          </a:p>
        </p:txBody>
      </p:sp>
    </p:spTree>
    <p:extLst>
      <p:ext uri="{BB962C8B-B14F-4D97-AF65-F5344CB8AC3E}">
        <p14:creationId xmlns:p14="http://schemas.microsoft.com/office/powerpoint/2010/main" val="44085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0"/>
            <a:ext cx="9220200" cy="15240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RECOGNIZING VALID ISSUES  </a:t>
            </a:r>
          </a:p>
        </p:txBody>
      </p:sp>
      <p:sp>
        <p:nvSpPr>
          <p:cNvPr id="3" name="Content Placeholder 2"/>
          <p:cNvSpPr>
            <a:spLocks noGrp="1"/>
          </p:cNvSpPr>
          <p:nvPr>
            <p:ph idx="1"/>
          </p:nvPr>
        </p:nvSpPr>
        <p:spPr>
          <a:xfrm>
            <a:off x="457200" y="1752600"/>
            <a:ext cx="8229600" cy="4525963"/>
          </a:xfrm>
        </p:spPr>
        <p:txBody>
          <a:bodyPr>
            <a:normAutofit lnSpcReduction="10000"/>
          </a:bodyPr>
          <a:lstStyle/>
          <a:p>
            <a:pPr>
              <a:buNone/>
            </a:pPr>
            <a:r>
              <a:rPr lang="en-US" sz="3200" b="1" dirty="0">
                <a:solidFill>
                  <a:srgbClr val="003297"/>
                </a:solidFill>
                <a:latin typeface="Bookman Old Style" pitchFamily="18" charset="0"/>
                <a:cs typeface="Times New Roman" pitchFamily="18" charset="0"/>
              </a:rPr>
              <a:t>Does the Application:</a:t>
            </a:r>
          </a:p>
          <a:p>
            <a:pPr>
              <a:buFont typeface="Arial" panose="020B0604020202020204" pitchFamily="34" charset="0"/>
              <a:buChar char="•"/>
            </a:pPr>
            <a:r>
              <a:rPr lang="en-US" b="1" dirty="0">
                <a:solidFill>
                  <a:srgbClr val="003297"/>
                </a:solidFill>
                <a:latin typeface="Bookman Old Style" pitchFamily="18" charset="0"/>
                <a:cs typeface="Times New Roman" pitchFamily="18" charset="0"/>
              </a:rPr>
              <a:t>Seek Relief From Final Felony Conviction (not probation)</a:t>
            </a:r>
          </a:p>
          <a:p>
            <a:pPr>
              <a:buFont typeface="Arial" panose="020B0604020202020204" pitchFamily="34" charset="0"/>
              <a:buChar char="•"/>
            </a:pPr>
            <a:r>
              <a:rPr lang="en-US" sz="3200" b="1" dirty="0">
                <a:solidFill>
                  <a:srgbClr val="003297"/>
                </a:solidFill>
                <a:latin typeface="Bookman Old Style" pitchFamily="18" charset="0"/>
                <a:cs typeface="Times New Roman" pitchFamily="18" charset="0"/>
              </a:rPr>
              <a:t>Raise Constitutional or Fundamental Errors</a:t>
            </a:r>
          </a:p>
          <a:p>
            <a:pPr>
              <a:buFont typeface="Arial" panose="020B0604020202020204" pitchFamily="34" charset="0"/>
              <a:buChar char="•"/>
            </a:pPr>
            <a:r>
              <a:rPr lang="en-US" b="1" dirty="0">
                <a:solidFill>
                  <a:srgbClr val="003297"/>
                </a:solidFill>
                <a:latin typeface="Bookman Old Style" pitchFamily="18" charset="0"/>
                <a:cs typeface="Times New Roman" pitchFamily="18" charset="0"/>
              </a:rPr>
              <a:t>Allege Confinement or Collateral Consequences</a:t>
            </a:r>
          </a:p>
          <a:p>
            <a:pPr>
              <a:buFont typeface="Arial" panose="020B0604020202020204" pitchFamily="34" charset="0"/>
              <a:buChar char="•"/>
            </a:pPr>
            <a:r>
              <a:rPr lang="en-US" sz="3200" b="1" dirty="0">
                <a:solidFill>
                  <a:srgbClr val="003297"/>
                </a:solidFill>
                <a:latin typeface="Bookman Old Style" pitchFamily="18" charset="0"/>
                <a:cs typeface="Times New Roman" pitchFamily="18" charset="0"/>
              </a:rPr>
              <a:t>Plead Facts, Which, If True, Would Entitle Applicant to Relief</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lstStyle/>
          <a:p>
            <a:pPr algn="ctr"/>
            <a:r>
              <a:rPr lang="en-US" dirty="0">
                <a:solidFill>
                  <a:srgbClr val="003297"/>
                </a:solidFill>
                <a:latin typeface="Bookman Old Style" panose="02050604050505020204" pitchFamily="18" charset="0"/>
              </a:rPr>
              <a:t>SAN ANTONIO FOUR</a:t>
            </a:r>
            <a:endParaRPr lang="en-US" dirty="0">
              <a:solidFill>
                <a:srgbClr val="003297"/>
              </a:solidFill>
            </a:endParaRPr>
          </a:p>
        </p:txBody>
      </p:sp>
      <p:sp>
        <p:nvSpPr>
          <p:cNvPr id="3" name="Content Placeholder 2"/>
          <p:cNvSpPr>
            <a:spLocks noGrp="1"/>
          </p:cNvSpPr>
          <p:nvPr>
            <p:ph idx="1"/>
          </p:nvPr>
        </p:nvSpPr>
        <p:spPr/>
        <p:txBody>
          <a:bodyPr>
            <a:normAutofit fontScale="92500" lnSpcReduction="20000"/>
          </a:bodyPr>
          <a:lstStyle/>
          <a:p>
            <a:pPr marL="118872" indent="0">
              <a:buNone/>
            </a:pPr>
            <a:r>
              <a:rPr lang="en-US" b="1" dirty="0">
                <a:solidFill>
                  <a:srgbClr val="003297"/>
                </a:solidFill>
                <a:latin typeface="Bookman Old Style" panose="02050604050505020204" pitchFamily="18" charset="0"/>
              </a:rPr>
              <a:t>“We conclude that now, with this clear and convincing evidence establishing innocence combined with the lack of reliable forensic opinion testimony corroborating the fantastical allegations in this case, no rational juror could find any of the four Applicants guilty of any of the charges beyond a reasonable doubt.”</a:t>
            </a:r>
          </a:p>
          <a:p>
            <a:pPr marL="118872" indent="0">
              <a:buNone/>
            </a:pPr>
            <a:r>
              <a:rPr lang="en-US" b="1" dirty="0">
                <a:solidFill>
                  <a:srgbClr val="003297"/>
                </a:solidFill>
                <a:latin typeface="Bookman Old Style" panose="02050604050505020204" pitchFamily="18" charset="0"/>
              </a:rPr>
              <a:t>	</a:t>
            </a:r>
            <a:br>
              <a:rPr lang="en-US" b="1" dirty="0">
                <a:solidFill>
                  <a:srgbClr val="003297"/>
                </a:solidFill>
                <a:latin typeface="Bookman Old Style" panose="02050604050505020204" pitchFamily="18" charset="0"/>
              </a:rPr>
            </a:br>
            <a:r>
              <a:rPr lang="en-US" b="1" dirty="0">
                <a:solidFill>
                  <a:srgbClr val="003297"/>
                </a:solidFill>
                <a:latin typeface="Bookman Old Style" panose="02050604050505020204" pitchFamily="18" charset="0"/>
              </a:rPr>
              <a:t>Court of Criminal Appeals, </a:t>
            </a:r>
          </a:p>
          <a:p>
            <a:pPr marL="118872" indent="0">
              <a:buNone/>
            </a:pPr>
            <a:r>
              <a:rPr lang="en-US" b="1" dirty="0">
                <a:solidFill>
                  <a:srgbClr val="003297"/>
                </a:solidFill>
                <a:latin typeface="Bookman Old Style" panose="02050604050505020204" pitchFamily="18" charset="0"/>
              </a:rPr>
              <a:t>	November 23, 2016</a:t>
            </a:r>
          </a:p>
        </p:txBody>
      </p:sp>
    </p:spTree>
    <p:extLst>
      <p:ext uri="{BB962C8B-B14F-4D97-AF65-F5344CB8AC3E}">
        <p14:creationId xmlns:p14="http://schemas.microsoft.com/office/powerpoint/2010/main" val="1039553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62B24-57C3-4AA9-8361-B50E549CC908}"/>
              </a:ext>
            </a:extLst>
          </p:cNvPr>
          <p:cNvSpPr>
            <a:spLocks noGrp="1"/>
          </p:cNvSpPr>
          <p:nvPr>
            <p:ph type="title"/>
          </p:nvPr>
        </p:nvSpPr>
        <p:spPr>
          <a:xfrm>
            <a:off x="-38100" y="0"/>
            <a:ext cx="9220200" cy="1524000"/>
          </a:xfrm>
        </p:spPr>
        <p:txBody>
          <a:bodyPr>
            <a:noAutofit/>
          </a:bodyPr>
          <a:lstStyle/>
          <a:p>
            <a:pPr algn="ctr"/>
            <a:r>
              <a:rPr lang="en-US" sz="2800" i="1" dirty="0">
                <a:solidFill>
                  <a:srgbClr val="003297"/>
                </a:solidFill>
                <a:latin typeface="Bookman Old Style" panose="02050604050505020204" pitchFamily="18" charset="0"/>
              </a:rPr>
              <a:t>EX PARTE CHANEY</a:t>
            </a:r>
            <a:r>
              <a:rPr lang="en-US" sz="2800" dirty="0">
                <a:solidFill>
                  <a:srgbClr val="003297"/>
                </a:solidFill>
                <a:latin typeface="Bookman Old Style" panose="02050604050505020204" pitchFamily="18" charset="0"/>
              </a:rPr>
              <a:t>, </a:t>
            </a:r>
            <a:br>
              <a:rPr lang="en-US" sz="2800" dirty="0">
                <a:solidFill>
                  <a:srgbClr val="003297"/>
                </a:solidFill>
                <a:latin typeface="Bookman Old Style" panose="02050604050505020204" pitchFamily="18" charset="0"/>
              </a:rPr>
            </a:br>
            <a:r>
              <a:rPr lang="en-US" sz="2800" dirty="0">
                <a:solidFill>
                  <a:srgbClr val="003297"/>
                </a:solidFill>
                <a:latin typeface="Bookman Old Style" panose="02050604050505020204" pitchFamily="18" charset="0"/>
              </a:rPr>
              <a:t>563 S.W.3d 239 (Tex. Crim. App. 2018)</a:t>
            </a:r>
            <a:endParaRPr lang="en-US" sz="2800" dirty="0">
              <a:solidFill>
                <a:srgbClr val="003297"/>
              </a:solidFill>
            </a:endParaRPr>
          </a:p>
        </p:txBody>
      </p:sp>
      <p:sp>
        <p:nvSpPr>
          <p:cNvPr id="3" name="Content Placeholder 2">
            <a:extLst>
              <a:ext uri="{FF2B5EF4-FFF2-40B4-BE49-F238E27FC236}">
                <a16:creationId xmlns:a16="http://schemas.microsoft.com/office/drawing/2014/main" id="{255D7845-863B-4524-BC1D-A3EB13D7FD75}"/>
              </a:ext>
            </a:extLst>
          </p:cNvPr>
          <p:cNvSpPr>
            <a:spLocks noGrp="1"/>
          </p:cNvSpPr>
          <p:nvPr>
            <p:ph idx="1"/>
          </p:nvPr>
        </p:nvSpPr>
        <p:spPr/>
        <p:txBody>
          <a:bodyPr/>
          <a:lstStyle/>
          <a:p>
            <a:pPr marL="118872" indent="0" algn="just">
              <a:buNone/>
            </a:pPr>
            <a:r>
              <a:rPr lang="en-US" b="1" dirty="0">
                <a:latin typeface="Bookman Old Style" panose="02050604050505020204" pitchFamily="18" charset="0"/>
              </a:rPr>
              <a:t>.</a:t>
            </a:r>
            <a:r>
              <a:rPr lang="en-US" b="1" dirty="0">
                <a:solidFill>
                  <a:srgbClr val="FFC000"/>
                </a:solidFill>
                <a:latin typeface="Bookman Old Style" panose="02050604050505020204" pitchFamily="18" charset="0"/>
              </a:rPr>
              <a:t> </a:t>
            </a:r>
            <a:r>
              <a:rPr lang="en-US" b="1" dirty="0">
                <a:solidFill>
                  <a:srgbClr val="003297"/>
                </a:solidFill>
                <a:latin typeface="Bookman Old Style" panose="02050604050505020204" pitchFamily="18" charset="0"/>
              </a:rPr>
              <a:t>Defendant found actually innocent based on newly discovered evidence, including evolution of the body of science of bitemark comparisons, undisclosed </a:t>
            </a:r>
            <a:r>
              <a:rPr lang="en-US" b="1" i="1" dirty="0">
                <a:solidFill>
                  <a:srgbClr val="003297"/>
                </a:solidFill>
                <a:latin typeface="Bookman Old Style" panose="02050604050505020204" pitchFamily="18" charset="0"/>
              </a:rPr>
              <a:t>Brady</a:t>
            </a:r>
            <a:r>
              <a:rPr lang="en-US" b="1" dirty="0">
                <a:solidFill>
                  <a:srgbClr val="003297"/>
                </a:solidFill>
                <a:latin typeface="Bookman Old Style" panose="02050604050505020204" pitchFamily="18" charset="0"/>
              </a:rPr>
              <a:t> material and post-conviction DNA testing of evidence excluding defendant as contributor</a:t>
            </a:r>
          </a:p>
          <a:p>
            <a:pPr marL="118872" indent="0">
              <a:buNone/>
            </a:pPr>
            <a:endParaRPr lang="en-US" dirty="0"/>
          </a:p>
        </p:txBody>
      </p:sp>
    </p:spTree>
    <p:extLst>
      <p:ext uri="{BB962C8B-B14F-4D97-AF65-F5344CB8AC3E}">
        <p14:creationId xmlns:p14="http://schemas.microsoft.com/office/powerpoint/2010/main" val="2404544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942C0-794F-4F1F-92F7-B5479DD4473F}"/>
              </a:ext>
            </a:extLst>
          </p:cNvPr>
          <p:cNvSpPr>
            <a:spLocks noGrp="1"/>
          </p:cNvSpPr>
          <p:nvPr>
            <p:ph type="title"/>
          </p:nvPr>
        </p:nvSpPr>
        <p:spPr>
          <a:xfrm>
            <a:off x="0" y="0"/>
            <a:ext cx="9144000" cy="1524001"/>
          </a:xfrm>
        </p:spPr>
        <p:txBody>
          <a:bodyPr>
            <a:noAutofit/>
          </a:bodyPr>
          <a:lstStyle/>
          <a:p>
            <a:pPr algn="ctr"/>
            <a:r>
              <a:rPr lang="en-US" sz="3200" i="1" dirty="0">
                <a:solidFill>
                  <a:srgbClr val="003297"/>
                </a:solidFill>
                <a:latin typeface="Bookman Old Style" panose="02050604050505020204" pitchFamily="18" charset="0"/>
              </a:rPr>
              <a:t>EX PARTE GRANT</a:t>
            </a:r>
            <a:r>
              <a:rPr lang="en-US" sz="3200" dirty="0">
                <a:solidFill>
                  <a:srgbClr val="003297"/>
                </a:solidFill>
                <a:latin typeface="Bookman Old Style" panose="02050604050505020204" pitchFamily="18" charset="0"/>
              </a:rPr>
              <a:t>,</a:t>
            </a:r>
            <a:br>
              <a:rPr lang="en-US" sz="3200" dirty="0">
                <a:solidFill>
                  <a:srgbClr val="003297"/>
                </a:solidFill>
                <a:latin typeface="Bookman Old Style" panose="02050604050505020204" pitchFamily="18" charset="0"/>
              </a:rPr>
            </a:br>
            <a:r>
              <a:rPr lang="en-US" sz="3200" dirty="0">
                <a:solidFill>
                  <a:srgbClr val="003297"/>
                </a:solidFill>
                <a:latin typeface="Bookman Old Style" panose="02050604050505020204" pitchFamily="18" charset="0"/>
              </a:rPr>
              <a:t>622 S.W.3d 392 (Tex. Crim. App. 2021)</a:t>
            </a:r>
            <a:endParaRPr lang="en-US" sz="3200" i="1" dirty="0">
              <a:solidFill>
                <a:srgbClr val="003297"/>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090D5BC0-60E4-4019-8992-06363DA1DEF4}"/>
              </a:ext>
            </a:extLst>
          </p:cNvPr>
          <p:cNvSpPr>
            <a:spLocks noGrp="1"/>
          </p:cNvSpPr>
          <p:nvPr>
            <p:ph idx="1"/>
          </p:nvPr>
        </p:nvSpPr>
        <p:spPr/>
        <p:txBody>
          <a:bodyPr/>
          <a:lstStyle/>
          <a:p>
            <a:pPr>
              <a:buClr>
                <a:srgbClr val="003297"/>
              </a:buClr>
            </a:pPr>
            <a:r>
              <a:rPr lang="en-US" b="1" dirty="0">
                <a:solidFill>
                  <a:srgbClr val="003297"/>
                </a:solidFill>
                <a:latin typeface="Bookman Old Style" panose="02050604050505020204" pitchFamily="18" charset="0"/>
              </a:rPr>
              <a:t>Defendant found actually innocent of murder based on DNA identifying the true perpetrator.</a:t>
            </a:r>
          </a:p>
          <a:p>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True perpetrator confessed.</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Multiple eyewitnesses erroneously identified Grant as person seen stabbing victim.</a:t>
            </a:r>
          </a:p>
        </p:txBody>
      </p:sp>
    </p:spTree>
    <p:extLst>
      <p:ext uri="{BB962C8B-B14F-4D97-AF65-F5344CB8AC3E}">
        <p14:creationId xmlns:p14="http://schemas.microsoft.com/office/powerpoint/2010/main" val="2175786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1019-1939-4EC2-BDB1-183826054F58}"/>
              </a:ext>
            </a:extLst>
          </p:cNvPr>
          <p:cNvSpPr>
            <a:spLocks noGrp="1"/>
          </p:cNvSpPr>
          <p:nvPr>
            <p:ph type="title"/>
          </p:nvPr>
        </p:nvSpPr>
        <p:spPr>
          <a:xfrm>
            <a:off x="-76200" y="-1"/>
            <a:ext cx="9220200" cy="2743201"/>
          </a:xfrm>
        </p:spPr>
        <p:txBody>
          <a:bodyPr>
            <a:normAutofit/>
          </a:bodyPr>
          <a:lstStyle/>
          <a:p>
            <a:pPr algn="ctr"/>
            <a:r>
              <a:rPr lang="en-US" sz="3200" i="1" dirty="0">
                <a:solidFill>
                  <a:srgbClr val="003297"/>
                </a:solidFill>
                <a:latin typeface="Bookman Old Style" panose="02050604050505020204" pitchFamily="18" charset="0"/>
              </a:rPr>
              <a:t>EX PARTE OTIS MALLET, JR.</a:t>
            </a:r>
            <a:br>
              <a:rPr lang="en-US" sz="3200" i="1" dirty="0">
                <a:solidFill>
                  <a:srgbClr val="003297"/>
                </a:solidFill>
                <a:latin typeface="Bookman Old Style" panose="02050604050505020204" pitchFamily="18" charset="0"/>
              </a:rPr>
            </a:br>
            <a:r>
              <a:rPr lang="en-US" sz="3200" dirty="0">
                <a:solidFill>
                  <a:srgbClr val="003297"/>
                </a:solidFill>
                <a:latin typeface="Bookman Old Style" panose="02050604050505020204" pitchFamily="18" charset="0"/>
              </a:rPr>
              <a:t>602 S.W.3d 922 (Tex. Crim. App. 2020)</a:t>
            </a:r>
            <a:br>
              <a:rPr lang="en-US" sz="3200" dirty="0">
                <a:solidFill>
                  <a:srgbClr val="003297"/>
                </a:solidFill>
                <a:latin typeface="Bookman Old Style" panose="02050604050505020204" pitchFamily="18" charset="0"/>
              </a:rPr>
            </a:br>
            <a:br>
              <a:rPr lang="en-US" sz="3200" dirty="0">
                <a:solidFill>
                  <a:srgbClr val="003297"/>
                </a:solidFill>
                <a:latin typeface="Bookman Old Style" panose="02050604050505020204" pitchFamily="18" charset="0"/>
              </a:rPr>
            </a:br>
            <a:r>
              <a:rPr lang="en-US" sz="3200" i="1" dirty="0">
                <a:solidFill>
                  <a:srgbClr val="003297"/>
                </a:solidFill>
                <a:latin typeface="Bookman Old Style" panose="02050604050505020204" pitchFamily="18" charset="0"/>
              </a:rPr>
              <a:t>EX PARTE STEVEN CRAIG MALLET</a:t>
            </a:r>
            <a:r>
              <a:rPr lang="en-US" sz="3200" dirty="0">
                <a:solidFill>
                  <a:srgbClr val="003297"/>
                </a:solidFill>
                <a:latin typeface="Bookman Old Style" panose="02050604050505020204" pitchFamily="18" charset="0"/>
              </a:rPr>
              <a:t>,</a:t>
            </a:r>
            <a:br>
              <a:rPr lang="en-US" sz="3200" dirty="0">
                <a:solidFill>
                  <a:srgbClr val="003297"/>
                </a:solidFill>
                <a:latin typeface="Bookman Old Style" panose="02050604050505020204" pitchFamily="18" charset="0"/>
              </a:rPr>
            </a:br>
            <a:r>
              <a:rPr lang="en-US" sz="3200" dirty="0">
                <a:solidFill>
                  <a:srgbClr val="003297"/>
                </a:solidFill>
                <a:latin typeface="Bookman Old Style" panose="02050604050505020204" pitchFamily="18" charset="0"/>
              </a:rPr>
              <a:t>620 S.W.3d 797 (Tex. Crim. App. 2021)</a:t>
            </a:r>
          </a:p>
        </p:txBody>
      </p:sp>
      <p:sp>
        <p:nvSpPr>
          <p:cNvPr id="3" name="Content Placeholder 2">
            <a:extLst>
              <a:ext uri="{FF2B5EF4-FFF2-40B4-BE49-F238E27FC236}">
                <a16:creationId xmlns:a16="http://schemas.microsoft.com/office/drawing/2014/main" id="{D1B57D1A-8A84-42F7-BCCA-EA65F7ADFA9B}"/>
              </a:ext>
            </a:extLst>
          </p:cNvPr>
          <p:cNvSpPr>
            <a:spLocks noGrp="1"/>
          </p:cNvSpPr>
          <p:nvPr>
            <p:ph idx="1"/>
          </p:nvPr>
        </p:nvSpPr>
        <p:spPr/>
        <p:txBody>
          <a:bodyPr/>
          <a:lstStyle/>
          <a:p>
            <a:endParaRPr lang="en-US" dirty="0"/>
          </a:p>
          <a:p>
            <a:endParaRPr lang="en-US" dirty="0"/>
          </a:p>
          <a:p>
            <a:pPr>
              <a:buClr>
                <a:srgbClr val="003297"/>
              </a:buClr>
            </a:pPr>
            <a:r>
              <a:rPr lang="en-US" b="1" dirty="0">
                <a:solidFill>
                  <a:srgbClr val="003297"/>
                </a:solidFill>
                <a:latin typeface="Bookman Old Style" panose="02050604050505020204" pitchFamily="18" charset="0"/>
              </a:rPr>
              <a:t>Defendants found actually innocent of delivery of controlled substance.</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Only evidence against the Mallet brothers was the testimony of disgraced Houston narcotics detective Gerald Goines.</a:t>
            </a:r>
          </a:p>
        </p:txBody>
      </p:sp>
    </p:spTree>
    <p:extLst>
      <p:ext uri="{BB962C8B-B14F-4D97-AF65-F5344CB8AC3E}">
        <p14:creationId xmlns:p14="http://schemas.microsoft.com/office/powerpoint/2010/main" val="1369445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20"/>
            <a:ext cx="9220200" cy="1515980"/>
          </a:xfrm>
        </p:spPr>
        <p:txBody>
          <a:bodyPr>
            <a:normAutofit/>
          </a:bodyPr>
          <a:lstStyle/>
          <a:p>
            <a:pPr algn="ctr"/>
            <a:r>
              <a:rPr lang="en-US" sz="4000" dirty="0">
                <a:solidFill>
                  <a:srgbClr val="003297"/>
                </a:solidFill>
                <a:latin typeface="Bookman Old Style" panose="02050604050505020204" pitchFamily="18" charset="0"/>
              </a:rPr>
              <a:t>UNCONSTITUTIONAL STATUTE</a:t>
            </a:r>
          </a:p>
        </p:txBody>
      </p:sp>
      <p:sp>
        <p:nvSpPr>
          <p:cNvPr id="3" name="Content Placeholder 2"/>
          <p:cNvSpPr>
            <a:spLocks noGrp="1"/>
          </p:cNvSpPr>
          <p:nvPr>
            <p:ph idx="1"/>
          </p:nvPr>
        </p:nvSpPr>
        <p:spPr/>
        <p:txBody>
          <a:bodyPr>
            <a:normAutofit fontScale="85000" lnSpcReduction="10000"/>
          </a:bodyPr>
          <a:lstStyle/>
          <a:p>
            <a:pPr>
              <a:buClr>
                <a:srgbClr val="003297"/>
              </a:buClr>
              <a:buFont typeface="Wingdings" panose="05000000000000000000" pitchFamily="2" charset="2"/>
              <a:buChar char="§"/>
            </a:pPr>
            <a:r>
              <a:rPr lang="en-US" b="1" dirty="0">
                <a:solidFill>
                  <a:srgbClr val="003297"/>
                </a:solidFill>
                <a:latin typeface="Bookman Old Style" panose="02050604050505020204" pitchFamily="18" charset="0"/>
              </a:rPr>
              <a:t>Online solicitation of a minor statute declared unconstitutional in </a:t>
            </a:r>
            <a:r>
              <a:rPr lang="en-US" b="1" i="1" dirty="0">
                <a:solidFill>
                  <a:srgbClr val="003297"/>
                </a:solidFill>
                <a:latin typeface="Bookman Old Style" panose="02050604050505020204" pitchFamily="18" charset="0"/>
              </a:rPr>
              <a:t>Ex </a:t>
            </a:r>
            <a:r>
              <a:rPr lang="en-US" b="1" i="1" dirty="0" err="1">
                <a:solidFill>
                  <a:srgbClr val="003297"/>
                </a:solidFill>
                <a:latin typeface="Bookman Old Style" panose="02050604050505020204" pitchFamily="18" charset="0"/>
              </a:rPr>
              <a:t>Parte</a:t>
            </a:r>
            <a:r>
              <a:rPr lang="en-US" b="1" i="1" dirty="0">
                <a:solidFill>
                  <a:srgbClr val="003297"/>
                </a:solidFill>
                <a:latin typeface="Bookman Old Style" panose="02050604050505020204" pitchFamily="18" charset="0"/>
              </a:rPr>
              <a:t> Lo</a:t>
            </a:r>
            <a:r>
              <a:rPr lang="en-US" b="1" dirty="0">
                <a:solidFill>
                  <a:srgbClr val="003297"/>
                </a:solidFill>
                <a:latin typeface="Bookman Old Style" panose="02050604050505020204" pitchFamily="18" charset="0"/>
              </a:rPr>
              <a:t>, 424 S.W.3d 10 (Tex. Crim. App. 2013)</a:t>
            </a:r>
          </a:p>
          <a:p>
            <a:pPr>
              <a:buClr>
                <a:srgbClr val="003297"/>
              </a:buClr>
              <a:buFont typeface="Wingdings" panose="05000000000000000000" pitchFamily="2" charset="2"/>
              <a:buChar char="§"/>
            </a:pPr>
            <a:endParaRPr lang="en-US" b="1" dirty="0">
              <a:solidFill>
                <a:srgbClr val="003297"/>
              </a:solidFill>
              <a:latin typeface="Bookman Old Style" panose="02050604050505020204" pitchFamily="18" charset="0"/>
            </a:endParaRPr>
          </a:p>
          <a:p>
            <a:pPr>
              <a:buClr>
                <a:srgbClr val="003297"/>
              </a:buClr>
              <a:buFont typeface="Wingdings" panose="05000000000000000000" pitchFamily="2" charset="2"/>
              <a:buChar char="§"/>
            </a:pPr>
            <a:r>
              <a:rPr lang="en-US" b="1" dirty="0">
                <a:solidFill>
                  <a:srgbClr val="003297"/>
                </a:solidFill>
                <a:latin typeface="Bookman Old Style" panose="02050604050505020204" pitchFamily="18" charset="0"/>
              </a:rPr>
              <a:t>Writs granted under </a:t>
            </a:r>
            <a:r>
              <a:rPr lang="en-US" b="1" i="1" dirty="0">
                <a:solidFill>
                  <a:srgbClr val="003297"/>
                </a:solidFill>
                <a:latin typeface="Bookman Old Style" panose="02050604050505020204" pitchFamily="18" charset="0"/>
              </a:rPr>
              <a:t>Lo</a:t>
            </a:r>
            <a:r>
              <a:rPr lang="en-US" b="1" dirty="0">
                <a:solidFill>
                  <a:srgbClr val="003297"/>
                </a:solidFill>
                <a:latin typeface="Bookman Old Style" panose="02050604050505020204" pitchFamily="18" charset="0"/>
              </a:rPr>
              <a:t> are not “actual innocence” findings.  </a:t>
            </a:r>
            <a:r>
              <a:rPr lang="en-US" b="1" i="1" dirty="0">
                <a:solidFill>
                  <a:srgbClr val="003297"/>
                </a:solidFill>
                <a:latin typeface="Bookman Old Style" panose="02050604050505020204" pitchFamily="18" charset="0"/>
              </a:rPr>
              <a:t>Ex </a:t>
            </a:r>
            <a:r>
              <a:rPr lang="en-US" b="1" i="1" dirty="0" err="1">
                <a:solidFill>
                  <a:srgbClr val="003297"/>
                </a:solidFill>
                <a:latin typeface="Bookman Old Style" panose="02050604050505020204" pitchFamily="18" charset="0"/>
              </a:rPr>
              <a:t>Parte</a:t>
            </a:r>
            <a:r>
              <a:rPr lang="en-US" b="1" i="1" dirty="0">
                <a:solidFill>
                  <a:srgbClr val="003297"/>
                </a:solidFill>
                <a:latin typeface="Bookman Old Style" panose="02050604050505020204" pitchFamily="18" charset="0"/>
              </a:rPr>
              <a:t> Fournier</a:t>
            </a:r>
            <a:r>
              <a:rPr lang="en-US" b="1" dirty="0">
                <a:solidFill>
                  <a:srgbClr val="003297"/>
                </a:solidFill>
                <a:latin typeface="Bookman Old Style" panose="02050604050505020204" pitchFamily="18" charset="0"/>
              </a:rPr>
              <a:t>, 473 S.W.3d 789 (Tex. Crim. App. 2015)</a:t>
            </a:r>
          </a:p>
          <a:p>
            <a:pPr>
              <a:buClr>
                <a:srgbClr val="003297"/>
              </a:buClr>
              <a:buFont typeface="Wingdings" panose="05000000000000000000" pitchFamily="2" charset="2"/>
              <a:buChar char="§"/>
            </a:pPr>
            <a:endParaRPr lang="en-US" b="1" dirty="0">
              <a:solidFill>
                <a:srgbClr val="003297"/>
              </a:solidFill>
              <a:latin typeface="Bookman Old Style" panose="02050604050505020204" pitchFamily="18" charset="0"/>
            </a:endParaRPr>
          </a:p>
          <a:p>
            <a:pPr>
              <a:buClr>
                <a:srgbClr val="003297"/>
              </a:buClr>
              <a:buFont typeface="Wingdings" panose="05000000000000000000" pitchFamily="2" charset="2"/>
              <a:buChar char="§"/>
            </a:pPr>
            <a:r>
              <a:rPr lang="en-US" b="1" i="1" dirty="0">
                <a:solidFill>
                  <a:srgbClr val="003297"/>
                </a:solidFill>
                <a:latin typeface="Bookman Old Style" panose="02050604050505020204" pitchFamily="18" charset="0"/>
              </a:rPr>
              <a:t>Fournier</a:t>
            </a:r>
            <a:r>
              <a:rPr lang="en-US" b="1" dirty="0">
                <a:solidFill>
                  <a:srgbClr val="003297"/>
                </a:solidFill>
                <a:latin typeface="Bookman Old Style" panose="02050604050505020204" pitchFamily="18" charset="0"/>
              </a:rPr>
              <a:t> actually engaged in the conduct, so no new evidence of innocence</a:t>
            </a:r>
            <a:endParaRPr lang="en-US" b="1" i="1" dirty="0">
              <a:solidFill>
                <a:srgbClr val="003297"/>
              </a:solidFill>
              <a:latin typeface="Bookman Old Style" panose="02050604050505020204" pitchFamily="18" charset="0"/>
            </a:endParaRPr>
          </a:p>
        </p:txBody>
      </p:sp>
    </p:spTree>
    <p:extLst>
      <p:ext uri="{BB962C8B-B14F-4D97-AF65-F5344CB8AC3E}">
        <p14:creationId xmlns:p14="http://schemas.microsoft.com/office/powerpoint/2010/main" val="3361051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normAutofit fontScale="90000"/>
          </a:bodyPr>
          <a:lstStyle/>
          <a:p>
            <a:pPr algn="ctr"/>
            <a:r>
              <a:rPr lang="en-US" sz="3600" i="1" dirty="0">
                <a:solidFill>
                  <a:srgbClr val="003297"/>
                </a:solidFill>
                <a:latin typeface="Bookman Old Style" panose="02050604050505020204" pitchFamily="18" charset="0"/>
              </a:rPr>
              <a:t>EX PARTE MABLE</a:t>
            </a:r>
            <a:r>
              <a:rPr lang="en-US" sz="3600" dirty="0">
                <a:solidFill>
                  <a:srgbClr val="003297"/>
                </a:solidFill>
                <a:latin typeface="Bookman Old Style" panose="02050604050505020204" pitchFamily="18" charset="0"/>
              </a:rPr>
              <a:t>, </a:t>
            </a:r>
            <a:br>
              <a:rPr lang="en-US" sz="3600" dirty="0">
                <a:solidFill>
                  <a:srgbClr val="003297"/>
                </a:solidFill>
                <a:latin typeface="Bookman Old Style" panose="02050604050505020204" pitchFamily="18" charset="0"/>
              </a:rPr>
            </a:br>
            <a:r>
              <a:rPr lang="en-US" sz="3600" dirty="0">
                <a:solidFill>
                  <a:srgbClr val="003297"/>
                </a:solidFill>
                <a:latin typeface="Bookman Old Style" panose="02050604050505020204" pitchFamily="18" charset="0"/>
              </a:rPr>
              <a:t>443 S.W.3d 129 (Tex. Crim. App. 2014)</a:t>
            </a:r>
            <a:endParaRPr lang="en-US" sz="3600" i="1" dirty="0">
              <a:solidFill>
                <a:srgbClr val="003297"/>
              </a:solidFill>
              <a:latin typeface="Bookman Old Style" panose="02050604050505020204" pitchFamily="18" charset="0"/>
            </a:endParaRPr>
          </a:p>
        </p:txBody>
      </p:sp>
      <p:sp>
        <p:nvSpPr>
          <p:cNvPr id="3" name="Content Placeholder 2"/>
          <p:cNvSpPr>
            <a:spLocks noGrp="1"/>
          </p:cNvSpPr>
          <p:nvPr>
            <p:ph idx="1"/>
          </p:nvPr>
        </p:nvSpPr>
        <p:spPr/>
        <p:txBody>
          <a:bodyPr>
            <a:normAutofit fontScale="92500" lnSpcReduction="20000"/>
          </a:bodyPr>
          <a:lstStyle/>
          <a:p>
            <a:pPr>
              <a:buClr>
                <a:srgbClr val="003297"/>
              </a:buClr>
              <a:buFont typeface="Arial" panose="020B0604020202020204" pitchFamily="34" charset="0"/>
              <a:buChar char="•"/>
            </a:pPr>
            <a:r>
              <a:rPr lang="en-US" sz="3600" b="1" dirty="0">
                <a:solidFill>
                  <a:srgbClr val="003297"/>
                </a:solidFill>
                <a:latin typeface="Bookman Old Style" panose="02050604050505020204" pitchFamily="18" charset="0"/>
              </a:rPr>
              <a:t>The term “actual innocence” only applies in circumstances where the accused did not actually commit the charged offense or any possible lesser included offense.</a:t>
            </a:r>
          </a:p>
          <a:p>
            <a:pPr marL="118872" indent="0">
              <a:buClr>
                <a:srgbClr val="003297"/>
              </a:buClr>
              <a:buNone/>
            </a:pPr>
            <a:endParaRPr lang="en-US" sz="3600" b="1" dirty="0">
              <a:solidFill>
                <a:srgbClr val="003297"/>
              </a:solidFill>
              <a:latin typeface="Bookman Old Style" panose="02050604050505020204" pitchFamily="18" charset="0"/>
            </a:endParaRPr>
          </a:p>
          <a:p>
            <a:pPr>
              <a:buClr>
                <a:srgbClr val="003297"/>
              </a:buClr>
              <a:buFont typeface="Arial" panose="020B0604020202020204" pitchFamily="34" charset="0"/>
              <a:buChar char="•"/>
            </a:pPr>
            <a:r>
              <a:rPr lang="en-US" sz="3600" b="1" dirty="0">
                <a:solidFill>
                  <a:srgbClr val="003297"/>
                </a:solidFill>
                <a:latin typeface="Bookman Old Style" panose="02050604050505020204" pitchFamily="18" charset="0"/>
              </a:rPr>
              <a:t>Subsequent lab testing on drug case showing no drugs does not prove actual innocence.</a:t>
            </a:r>
          </a:p>
        </p:txBody>
      </p:sp>
    </p:spTree>
    <p:extLst>
      <p:ext uri="{BB962C8B-B14F-4D97-AF65-F5344CB8AC3E}">
        <p14:creationId xmlns:p14="http://schemas.microsoft.com/office/powerpoint/2010/main" val="2601474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sz="40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NON-RECANTATION ACTUAL INNOCENCE CASE</a:t>
            </a:r>
            <a:endParaRPr lang="en-US" sz="4000" dirty="0">
              <a:solidFill>
                <a:srgbClr val="003297"/>
              </a:solidFill>
              <a:latin typeface="Bookman Old Style" pitchFamily="18" charset="0"/>
            </a:endParaRPr>
          </a:p>
        </p:txBody>
      </p:sp>
      <p:sp>
        <p:nvSpPr>
          <p:cNvPr id="3" name="Content Placeholder 2"/>
          <p:cNvSpPr>
            <a:spLocks noGrp="1"/>
          </p:cNvSpPr>
          <p:nvPr>
            <p:ph idx="1"/>
          </p:nvPr>
        </p:nvSpPr>
        <p:spPr>
          <a:xfrm>
            <a:off x="457200" y="2590800"/>
            <a:ext cx="8229600" cy="2362200"/>
          </a:xfrm>
        </p:spPr>
        <p:txBody>
          <a:bodyPr>
            <a:normAutofit fontScale="92500" lnSpcReduction="10000"/>
          </a:bodyPr>
          <a:lstStyle/>
          <a:p>
            <a:pPr marL="118872" indent="0">
              <a:buNone/>
            </a:pPr>
            <a:r>
              <a:rPr lang="en-US" b="1" dirty="0">
                <a:solidFill>
                  <a:srgbClr val="003297"/>
                </a:solidFill>
                <a:latin typeface="Bookman Old Style" pitchFamily="18" charset="0"/>
                <a:cs typeface="Mongolian Baiti" pitchFamily="66" charset="0"/>
              </a:rPr>
              <a:t>Defendant actually innocent of duty to register as a sex offender. </a:t>
            </a:r>
          </a:p>
          <a:p>
            <a:pPr marL="118872" indent="0">
              <a:buNone/>
            </a:pPr>
            <a:endParaRPr lang="en-US" b="1" i="1" dirty="0">
              <a:solidFill>
                <a:srgbClr val="003297"/>
              </a:solidFill>
              <a:latin typeface="Bookman Old Style" pitchFamily="18" charset="0"/>
              <a:cs typeface="Mongolian Baiti" pitchFamily="66" charset="0"/>
            </a:endParaRPr>
          </a:p>
          <a:p>
            <a:pPr marL="118872" indent="0" algn="ctr">
              <a:buNone/>
            </a:pPr>
            <a:r>
              <a:rPr lang="en-US" b="1" i="1" dirty="0">
                <a:solidFill>
                  <a:srgbClr val="003297"/>
                </a:solidFill>
                <a:latin typeface="Bookman Old Style" pitchFamily="18" charset="0"/>
                <a:cs typeface="Mongolian Baiti" pitchFamily="66" charset="0"/>
              </a:rPr>
              <a:t>Ex </a:t>
            </a:r>
            <a:r>
              <a:rPr lang="en-US" b="1" i="1" dirty="0" err="1">
                <a:solidFill>
                  <a:srgbClr val="003297"/>
                </a:solidFill>
                <a:latin typeface="Bookman Old Style" pitchFamily="18" charset="0"/>
                <a:cs typeface="Mongolian Baiti" pitchFamily="66" charset="0"/>
              </a:rPr>
              <a:t>Parte</a:t>
            </a:r>
            <a:r>
              <a:rPr lang="en-US" b="1" i="1" dirty="0">
                <a:solidFill>
                  <a:srgbClr val="003297"/>
                </a:solidFill>
                <a:latin typeface="Bookman Old Style" pitchFamily="18" charset="0"/>
                <a:cs typeface="Mongolian Baiti" pitchFamily="66" charset="0"/>
              </a:rPr>
              <a:t> Harbin</a:t>
            </a:r>
            <a:r>
              <a:rPr lang="en-US" b="1" dirty="0">
                <a:solidFill>
                  <a:srgbClr val="003297"/>
                </a:solidFill>
                <a:latin typeface="Bookman Old Style" pitchFamily="18" charset="0"/>
                <a:cs typeface="Mongolian Baiti" pitchFamily="66" charset="0"/>
              </a:rPr>
              <a:t>,</a:t>
            </a:r>
            <a:endParaRPr lang="en-US" b="1" i="1" dirty="0">
              <a:solidFill>
                <a:srgbClr val="003297"/>
              </a:solidFill>
              <a:latin typeface="Bookman Old Style" pitchFamily="18" charset="0"/>
              <a:cs typeface="Mongolian Baiti" pitchFamily="66" charset="0"/>
            </a:endParaRPr>
          </a:p>
          <a:p>
            <a:pPr marL="118872" indent="0" algn="ctr">
              <a:buNone/>
            </a:pPr>
            <a:r>
              <a:rPr lang="en-US" b="1" dirty="0">
                <a:solidFill>
                  <a:srgbClr val="003297"/>
                </a:solidFill>
                <a:latin typeface="Bookman Old Style" pitchFamily="18" charset="0"/>
                <a:cs typeface="Mongolian Baiti" pitchFamily="66" charset="0"/>
              </a:rPr>
              <a:t>297 S.W.3d 283 (Tex. Crim. App. 2009)</a:t>
            </a:r>
          </a:p>
          <a:p>
            <a:endParaRPr lang="en-US" dirty="0"/>
          </a:p>
        </p:txBody>
      </p:sp>
    </p:spTree>
    <p:extLst>
      <p:ext uri="{BB962C8B-B14F-4D97-AF65-F5344CB8AC3E}">
        <p14:creationId xmlns:p14="http://schemas.microsoft.com/office/powerpoint/2010/main" val="168929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INEFFECTIVE ASSISTANCE </a:t>
            </a:r>
            <a:b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b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OF COUNSEL</a:t>
            </a:r>
            <a:endParaRPr lang="en-US" dirty="0">
              <a:solidFill>
                <a:srgbClr val="003297"/>
              </a:solidFill>
              <a:effectLst>
                <a:outerShdw blurRad="38100" dist="38100" dir="2700000" algn="tl">
                  <a:srgbClr val="000000">
                    <a:alpha val="43137"/>
                  </a:srgbClr>
                </a:outerShdw>
              </a:effectLst>
              <a:latin typeface="Bookman Old Style" pitchFamily="18" charset="0"/>
            </a:endParaRPr>
          </a:p>
        </p:txBody>
      </p:sp>
      <p:sp>
        <p:nvSpPr>
          <p:cNvPr id="3" name="Content Placeholder 2"/>
          <p:cNvSpPr>
            <a:spLocks noGrp="1"/>
          </p:cNvSpPr>
          <p:nvPr>
            <p:ph idx="1"/>
          </p:nvPr>
        </p:nvSpPr>
        <p:spPr>
          <a:xfrm>
            <a:off x="457200" y="1905000"/>
            <a:ext cx="8229600" cy="4572000"/>
          </a:xfrm>
        </p:spPr>
        <p:txBody>
          <a:bodyPr>
            <a:normAutofit fontScale="92500" lnSpcReduction="10000"/>
          </a:bodyPr>
          <a:lstStyle/>
          <a:p>
            <a:pPr>
              <a:buClr>
                <a:srgbClr val="003297"/>
              </a:buClr>
            </a:pPr>
            <a:r>
              <a:rPr lang="en-US" sz="2800" b="1" i="1" dirty="0">
                <a:solidFill>
                  <a:srgbClr val="003297"/>
                </a:solidFill>
                <a:latin typeface="Bookman Old Style" pitchFamily="18" charset="0"/>
                <a:cs typeface="Mongolian Baiti" pitchFamily="66" charset="0"/>
              </a:rPr>
              <a:t>Strickland v. Washington</a:t>
            </a:r>
            <a:r>
              <a:rPr lang="en-US" sz="2800" b="1" dirty="0">
                <a:solidFill>
                  <a:srgbClr val="003297"/>
                </a:solidFill>
                <a:latin typeface="Bookman Old Style" pitchFamily="18" charset="0"/>
                <a:cs typeface="Mongolian Baiti" pitchFamily="66" charset="0"/>
              </a:rPr>
              <a:t>, 466 U.S. 668 (1984), test requires Applicant to show:</a:t>
            </a:r>
          </a:p>
          <a:p>
            <a:pPr marL="118872" indent="0">
              <a:buClr>
                <a:srgbClr val="003297"/>
              </a:buClr>
              <a:buNone/>
            </a:pPr>
            <a:endParaRPr lang="en-US" sz="2800" b="1" dirty="0">
              <a:solidFill>
                <a:srgbClr val="003297"/>
              </a:solidFill>
              <a:latin typeface="Bookman Old Style" pitchFamily="18" charset="0"/>
              <a:cs typeface="Mongolian Baiti" pitchFamily="66" charset="0"/>
            </a:endParaRPr>
          </a:p>
          <a:p>
            <a:pPr marL="800100" lvl="2" indent="0">
              <a:lnSpc>
                <a:spcPts val="3500"/>
              </a:lnSpc>
              <a:buNone/>
            </a:pPr>
            <a:r>
              <a:rPr lang="en-US" sz="2800" b="1" dirty="0">
                <a:solidFill>
                  <a:srgbClr val="003297"/>
                </a:solidFill>
                <a:latin typeface="Bookman Old Style" pitchFamily="18" charset="0"/>
                <a:cs typeface="Mongolian Baiti" pitchFamily="66" charset="0"/>
              </a:rPr>
              <a:t>1.	Counsel’s performance was deficient. Requires showing that counsel made errors so serious that counsel was not functioning as the counsel guaranteed by the Sixth Amendment.</a:t>
            </a:r>
          </a:p>
          <a:p>
            <a:pPr marL="800100" lvl="2" indent="0">
              <a:lnSpc>
                <a:spcPts val="3500"/>
              </a:lnSpc>
              <a:buNone/>
            </a:pPr>
            <a:r>
              <a:rPr lang="en-US" sz="2800" b="1" dirty="0">
                <a:solidFill>
                  <a:srgbClr val="003297"/>
                </a:solidFill>
                <a:latin typeface="Bookman Old Style" pitchFamily="18" charset="0"/>
                <a:cs typeface="Mongolian Baiti" pitchFamily="66" charset="0"/>
              </a:rPr>
              <a:t>2.	The deficient performance prejudiced the defendant.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0"/>
            <a:ext cx="9220200" cy="1524000"/>
          </a:xfrm>
        </p:spPr>
        <p:txBody>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GUILTY PLEAS</a:t>
            </a:r>
            <a:endParaRPr lang="en-US" dirty="0">
              <a:solidFill>
                <a:srgbClr val="003297"/>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003297"/>
              </a:buClr>
            </a:pPr>
            <a:r>
              <a:rPr lang="en-US" b="1" dirty="0">
                <a:solidFill>
                  <a:srgbClr val="003297"/>
                </a:solidFill>
                <a:latin typeface="Bookman Old Style" pitchFamily="18" charset="0"/>
                <a:cs typeface="Mongolian Baiti" pitchFamily="66" charset="0"/>
              </a:rPr>
              <a:t>Must show that but for counsel’s errors defendant would not have entered a guilty plea. </a:t>
            </a:r>
            <a:r>
              <a:rPr lang="en-US" b="1" i="1" dirty="0">
                <a:solidFill>
                  <a:srgbClr val="003297"/>
                </a:solidFill>
                <a:latin typeface="Bookman Old Style" pitchFamily="18" charset="0"/>
                <a:cs typeface="Mongolian Baiti" pitchFamily="66" charset="0"/>
              </a:rPr>
              <a:t>Hill v. Lockhart, </a:t>
            </a:r>
            <a:r>
              <a:rPr lang="en-US" b="1" dirty="0">
                <a:solidFill>
                  <a:srgbClr val="003297"/>
                </a:solidFill>
                <a:latin typeface="Bookman Old Style" pitchFamily="18" charset="0"/>
                <a:cs typeface="Mongolian Baiti" pitchFamily="66" charset="0"/>
              </a:rPr>
              <a:t>474 U.S. 52 (1985)</a:t>
            </a:r>
          </a:p>
          <a:p>
            <a:pPr algn="just">
              <a:buClr>
                <a:srgbClr val="003297"/>
              </a:buClr>
            </a:pPr>
            <a:endParaRPr lang="en-US" b="1" i="1" dirty="0">
              <a:solidFill>
                <a:srgbClr val="003297"/>
              </a:solidFill>
              <a:latin typeface="Bookman Old Style" pitchFamily="18" charset="0"/>
              <a:cs typeface="Mongolian Baiti" pitchFamily="66" charset="0"/>
            </a:endParaRPr>
          </a:p>
          <a:p>
            <a:pPr>
              <a:buClr>
                <a:srgbClr val="003297"/>
              </a:buClr>
            </a:pPr>
            <a:r>
              <a:rPr lang="en-US" b="1" dirty="0">
                <a:solidFill>
                  <a:srgbClr val="003297"/>
                </a:solidFill>
                <a:latin typeface="Bookman Old Style" pitchFamily="18" charset="0"/>
                <a:cs typeface="Mongolian Baiti" pitchFamily="66" charset="0"/>
              </a:rPr>
              <a:t>Failure to inform client of plea offer found ineffective. </a:t>
            </a:r>
            <a:r>
              <a:rPr lang="pt-BR" b="1" i="1" dirty="0">
                <a:solidFill>
                  <a:srgbClr val="003297"/>
                </a:solidFill>
                <a:latin typeface="Bookman Old Style" pitchFamily="18" charset="0"/>
                <a:cs typeface="Mongolian Baiti" pitchFamily="66" charset="0"/>
              </a:rPr>
              <a:t>Ex Parte Lemke, </a:t>
            </a:r>
            <a:r>
              <a:rPr lang="pt-BR" b="1" dirty="0">
                <a:solidFill>
                  <a:srgbClr val="003297"/>
                </a:solidFill>
                <a:latin typeface="Bookman Old Style" pitchFamily="18" charset="0"/>
                <a:cs typeface="Mongolian Baiti" pitchFamily="66" charset="0"/>
              </a:rPr>
              <a:t>13 S.W.3d 791 (Tex. Crim. App. 2000)</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DUTY TO INVESTIGATE</a:t>
            </a:r>
            <a:endParaRPr lang="en-US" b="1" dirty="0">
              <a:solidFill>
                <a:srgbClr val="003297"/>
              </a:solidFill>
              <a:effectLst>
                <a:outerShdw blurRad="38100" dist="38100" dir="2700000" algn="tl">
                  <a:srgbClr val="000000">
                    <a:alpha val="43137"/>
                  </a:srgbClr>
                </a:outerShdw>
              </a:effectLst>
              <a:latin typeface="Bookman Old Style" pitchFamily="18" charset="0"/>
            </a:endParaRPr>
          </a:p>
        </p:txBody>
      </p:sp>
      <p:sp>
        <p:nvSpPr>
          <p:cNvPr id="3" name="Content Placeholder 2"/>
          <p:cNvSpPr>
            <a:spLocks noGrp="1"/>
          </p:cNvSpPr>
          <p:nvPr>
            <p:ph idx="1"/>
          </p:nvPr>
        </p:nvSpPr>
        <p:spPr>
          <a:xfrm>
            <a:off x="457200" y="1828800"/>
            <a:ext cx="8229600" cy="4267200"/>
          </a:xfrm>
        </p:spPr>
        <p:txBody>
          <a:bodyPr>
            <a:normAutofit/>
          </a:bodyPr>
          <a:lstStyle/>
          <a:p>
            <a:pPr marL="118872" indent="0">
              <a:buNone/>
            </a:pPr>
            <a:r>
              <a:rPr lang="en-US" sz="3000" b="1" dirty="0">
                <a:solidFill>
                  <a:srgbClr val="003297"/>
                </a:solidFill>
                <a:latin typeface="Bookman Old Style" pitchFamily="18" charset="0"/>
                <a:cs typeface="Mongolian Baiti" pitchFamily="66" charset="0"/>
              </a:rPr>
              <a:t>Counsel’s strategic choices made after less than complete investigation are considered reasonable, on claim of ineffective assistance, precisely to the  extent that reasonable professional judgments support limitations on investigation. </a:t>
            </a:r>
          </a:p>
          <a:p>
            <a:pPr marL="118872" indent="0">
              <a:buNone/>
            </a:pPr>
            <a:endParaRPr lang="en-US" sz="3000" b="1" i="1" dirty="0">
              <a:solidFill>
                <a:srgbClr val="003297"/>
              </a:solidFill>
              <a:latin typeface="Bookman Old Style" pitchFamily="18" charset="0"/>
              <a:cs typeface="Mongolian Baiti" pitchFamily="66" charset="0"/>
            </a:endParaRPr>
          </a:p>
          <a:p>
            <a:pPr marL="118872" indent="0">
              <a:buNone/>
            </a:pPr>
            <a:r>
              <a:rPr lang="en-US" sz="3000" b="1" i="1" dirty="0">
                <a:solidFill>
                  <a:srgbClr val="003297"/>
                </a:solidFill>
                <a:latin typeface="Bookman Old Style" pitchFamily="18" charset="0"/>
                <a:cs typeface="Mongolian Baiti" pitchFamily="66" charset="0"/>
              </a:rPr>
              <a:t>Wiggins v. Smith, </a:t>
            </a:r>
            <a:r>
              <a:rPr lang="en-US" sz="3000" b="1" dirty="0">
                <a:solidFill>
                  <a:srgbClr val="003297"/>
                </a:solidFill>
                <a:latin typeface="Bookman Old Style" pitchFamily="18" charset="0"/>
                <a:cs typeface="Mongolian Baiti" pitchFamily="66" charset="0"/>
              </a:rPr>
              <a:t>539 U.S. 510 (2003)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Autofit/>
          </a:bodyPr>
          <a:lstStyle/>
          <a:p>
            <a:pPr algn="ctr"/>
            <a:r>
              <a:rPr lang="en-US" sz="4000"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TIMELINE FOR </a:t>
            </a:r>
            <a:br>
              <a:rPr lang="en-US" sz="4000"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br>
            <a:r>
              <a:rPr lang="en-US" sz="4000"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DISTRICT COURT</a:t>
            </a:r>
          </a:p>
        </p:txBody>
      </p:sp>
      <p:sp>
        <p:nvSpPr>
          <p:cNvPr id="3" name="Content Placeholder 2"/>
          <p:cNvSpPr>
            <a:spLocks noGrp="1"/>
          </p:cNvSpPr>
          <p:nvPr>
            <p:ph idx="1"/>
          </p:nvPr>
        </p:nvSpPr>
        <p:spPr>
          <a:xfrm>
            <a:off x="457200" y="1828800"/>
            <a:ext cx="8077200" cy="4191000"/>
          </a:xfrm>
        </p:spPr>
        <p:txBody>
          <a:bodyPr>
            <a:noAutofit/>
          </a:bodyPr>
          <a:lstStyle/>
          <a:p>
            <a:pPr algn="just">
              <a:buClr>
                <a:srgbClr val="003297"/>
              </a:buClr>
            </a:pPr>
            <a:r>
              <a:rPr lang="en-US" sz="2750" b="1" dirty="0">
                <a:solidFill>
                  <a:srgbClr val="003297"/>
                </a:solidFill>
                <a:latin typeface="Bookman Old Style" pitchFamily="18" charset="0"/>
                <a:cs typeface="Times New Roman" pitchFamily="18" charset="0"/>
              </a:rPr>
              <a:t>State Has 30 Days To Answer</a:t>
            </a:r>
          </a:p>
          <a:p>
            <a:pPr algn="just">
              <a:buClr>
                <a:srgbClr val="003297"/>
              </a:buClr>
            </a:pPr>
            <a:r>
              <a:rPr lang="en-US" sz="2750" b="1" dirty="0">
                <a:solidFill>
                  <a:srgbClr val="003297"/>
                </a:solidFill>
                <a:latin typeface="Bookman Old Style" pitchFamily="18" charset="0"/>
                <a:cs typeface="Times New Roman" pitchFamily="18" charset="0"/>
              </a:rPr>
              <a:t>Within 20 Days of Expiration of Time For State’s Answer District Court Shall:</a:t>
            </a:r>
          </a:p>
          <a:p>
            <a:pPr marL="631825" lvl="2" indent="0">
              <a:buNone/>
            </a:pPr>
            <a:r>
              <a:rPr lang="en-US" sz="2750" b="1" dirty="0">
                <a:solidFill>
                  <a:srgbClr val="003297"/>
                </a:solidFill>
                <a:latin typeface="Bookman Old Style" pitchFamily="18" charset="0"/>
                <a:cs typeface="Times New Roman" pitchFamily="18" charset="0"/>
              </a:rPr>
              <a:t>1.	Decide Whether There Are Controverted, Previously Unresolved Facts Material To Legality of Applicant’s Confinement</a:t>
            </a:r>
          </a:p>
          <a:p>
            <a:pPr marL="688975" lvl="2" indent="0">
              <a:buNone/>
            </a:pPr>
            <a:r>
              <a:rPr lang="en-US" sz="2750" b="1" dirty="0">
                <a:solidFill>
                  <a:srgbClr val="003297"/>
                </a:solidFill>
                <a:latin typeface="Bookman Old Style" pitchFamily="18" charset="0"/>
                <a:cs typeface="Times New Roman" pitchFamily="18" charset="0"/>
              </a:rPr>
              <a:t>2.	If Yes, Enter An Order Designating Issues To Be Resolved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30480"/>
            <a:ext cx="9220200" cy="1630680"/>
          </a:xfrm>
        </p:spPr>
        <p:txBody>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FAILURE TO INVESTIGATE</a:t>
            </a:r>
            <a:endParaRPr lang="en-US" dirty="0">
              <a:solidFill>
                <a:srgbClr val="003297"/>
              </a:solidFill>
              <a:latin typeface="Bookman Old Style" pitchFamily="18" charset="0"/>
            </a:endParaRPr>
          </a:p>
        </p:txBody>
      </p:sp>
      <p:sp>
        <p:nvSpPr>
          <p:cNvPr id="3" name="Content Placeholder 2"/>
          <p:cNvSpPr>
            <a:spLocks noGrp="1"/>
          </p:cNvSpPr>
          <p:nvPr>
            <p:ph idx="1"/>
          </p:nvPr>
        </p:nvSpPr>
        <p:spPr>
          <a:xfrm>
            <a:off x="457200" y="2209800"/>
            <a:ext cx="8458200" cy="3352800"/>
          </a:xfrm>
        </p:spPr>
        <p:txBody>
          <a:bodyPr>
            <a:normAutofit/>
          </a:bodyPr>
          <a:lstStyle/>
          <a:p>
            <a:pPr marL="118872" indent="0">
              <a:buNone/>
            </a:pPr>
            <a:r>
              <a:rPr lang="en-US" b="1" dirty="0">
                <a:solidFill>
                  <a:srgbClr val="003297"/>
                </a:solidFill>
                <a:latin typeface="Bookman Old Style" pitchFamily="18" charset="0"/>
                <a:cs typeface="Mongolian Baiti" pitchFamily="66" charset="0"/>
              </a:rPr>
              <a:t>Failure of trial counsel to investigate information that someone else committed the crime is ineffective.</a:t>
            </a:r>
          </a:p>
          <a:p>
            <a:pPr marL="118872" indent="0">
              <a:buNone/>
            </a:pPr>
            <a:endParaRPr lang="en-US" b="1" dirty="0">
              <a:solidFill>
                <a:srgbClr val="003297"/>
              </a:solidFill>
              <a:latin typeface="Bookman Old Style" pitchFamily="18" charset="0"/>
              <a:cs typeface="Mongolian Baiti" pitchFamily="66" charset="0"/>
            </a:endParaRPr>
          </a:p>
          <a:p>
            <a:pPr marL="118872" indent="0">
              <a:buNone/>
            </a:pPr>
            <a:r>
              <a:rPr lang="en-US" b="1" i="1" dirty="0">
                <a:solidFill>
                  <a:srgbClr val="003297"/>
                </a:solidFill>
                <a:latin typeface="Bookman Old Style" pitchFamily="18" charset="0"/>
                <a:cs typeface="Mongolian Baiti" pitchFamily="66" charset="0"/>
              </a:rPr>
              <a:t>Ex Parte Amezquita, </a:t>
            </a:r>
            <a:r>
              <a:rPr lang="en-US" b="1" dirty="0">
                <a:solidFill>
                  <a:srgbClr val="003297"/>
                </a:solidFill>
                <a:latin typeface="Bookman Old Style" pitchFamily="18" charset="0"/>
                <a:cs typeface="Mongolian Baiti" pitchFamily="66" charset="0"/>
              </a:rPr>
              <a:t>223 S.W.3d 363 (Tex. Crim. App. 2006)</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rmAutofit/>
          </a:bodyPr>
          <a:lstStyle/>
          <a:p>
            <a:pPr algn="ctr"/>
            <a:r>
              <a:rPr lang="en-US" sz="40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FAILURE TO OBTAIN</a:t>
            </a:r>
            <a:br>
              <a:rPr lang="en-US" sz="40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br>
            <a:r>
              <a:rPr lang="en-US" sz="40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 EXPERT ASSISTANCE</a:t>
            </a:r>
            <a:endParaRPr lang="en-US" sz="4000" dirty="0">
              <a:solidFill>
                <a:srgbClr val="003297"/>
              </a:solidFill>
              <a:latin typeface="Bookman Old Style" pitchFamily="18" charset="0"/>
            </a:endParaRPr>
          </a:p>
        </p:txBody>
      </p:sp>
      <p:sp>
        <p:nvSpPr>
          <p:cNvPr id="3" name="Content Placeholder 2"/>
          <p:cNvSpPr>
            <a:spLocks noGrp="1"/>
          </p:cNvSpPr>
          <p:nvPr>
            <p:ph idx="1"/>
          </p:nvPr>
        </p:nvSpPr>
        <p:spPr>
          <a:xfrm>
            <a:off x="457200" y="2095500"/>
            <a:ext cx="8229600" cy="3733800"/>
          </a:xfrm>
        </p:spPr>
        <p:txBody>
          <a:bodyPr>
            <a:normAutofit lnSpcReduction="10000"/>
          </a:bodyPr>
          <a:lstStyle/>
          <a:p>
            <a:pPr marL="118872" indent="0">
              <a:buNone/>
            </a:pPr>
            <a:r>
              <a:rPr lang="en-US" b="1" dirty="0">
                <a:solidFill>
                  <a:srgbClr val="003297"/>
                </a:solidFill>
                <a:latin typeface="Bookman Old Style" pitchFamily="18" charset="0"/>
                <a:cs typeface="Mongolian Baiti" pitchFamily="66" charset="0"/>
              </a:rPr>
              <a:t>Retained counsel performed deficiently in limiting, for economic reasons, his investigation of medical evidence before advising client to plead guilty. </a:t>
            </a:r>
          </a:p>
          <a:p>
            <a:pPr marL="118872" indent="0">
              <a:buNone/>
            </a:pPr>
            <a:endParaRPr lang="pt-BR" b="1" i="1" dirty="0">
              <a:solidFill>
                <a:srgbClr val="003297"/>
              </a:solidFill>
              <a:latin typeface="Bookman Old Style" pitchFamily="18" charset="0"/>
              <a:cs typeface="Mongolian Baiti" pitchFamily="66" charset="0"/>
            </a:endParaRPr>
          </a:p>
          <a:p>
            <a:pPr marL="118872" indent="0">
              <a:buNone/>
            </a:pPr>
            <a:r>
              <a:rPr lang="pt-BR" b="1" i="1" dirty="0" err="1">
                <a:solidFill>
                  <a:srgbClr val="003297"/>
                </a:solidFill>
                <a:latin typeface="Bookman Old Style" pitchFamily="18" charset="0"/>
                <a:cs typeface="Mongolian Baiti" pitchFamily="66" charset="0"/>
              </a:rPr>
              <a:t>Ex</a:t>
            </a:r>
            <a:r>
              <a:rPr lang="pt-BR" b="1" i="1" dirty="0">
                <a:solidFill>
                  <a:srgbClr val="003297"/>
                </a:solidFill>
                <a:latin typeface="Bookman Old Style" pitchFamily="18" charset="0"/>
                <a:cs typeface="Mongolian Baiti" pitchFamily="66" charset="0"/>
              </a:rPr>
              <a:t> Parte Briggs, </a:t>
            </a:r>
            <a:r>
              <a:rPr lang="pt-BR" b="1" dirty="0">
                <a:solidFill>
                  <a:srgbClr val="003297"/>
                </a:solidFill>
                <a:latin typeface="Bookman Old Style" pitchFamily="18" charset="0"/>
                <a:cs typeface="Mongolian Baiti" pitchFamily="66" charset="0"/>
              </a:rPr>
              <a:t>187 S.W.3d 458 (Tex. Crim. App. 2005)</a:t>
            </a:r>
            <a:endParaRPr lang="en-US" b="1" dirty="0">
              <a:solidFill>
                <a:srgbClr val="003297"/>
              </a:solidFill>
              <a:latin typeface="Bookman Old Style" pitchFamily="18" charset="0"/>
              <a:cs typeface="Mongolian Baiti" pitchFamily="66" charset="0"/>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INEFFECTIVE ASSISTANCE </a:t>
            </a:r>
            <a:b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b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DURING TRIAL</a:t>
            </a:r>
            <a:endParaRPr lang="en-US" dirty="0">
              <a:solidFill>
                <a:srgbClr val="003297"/>
              </a:solidFill>
              <a:effectLst>
                <a:outerShdw blurRad="38100" dist="38100" dir="2700000" algn="tl">
                  <a:srgbClr val="000000">
                    <a:alpha val="43137"/>
                  </a:srgbClr>
                </a:outerShdw>
              </a:effectLst>
              <a:latin typeface="Bookman Old Style" pitchFamily="18" charset="0"/>
            </a:endParaRPr>
          </a:p>
        </p:txBody>
      </p:sp>
      <p:sp>
        <p:nvSpPr>
          <p:cNvPr id="3" name="Content Placeholder 2"/>
          <p:cNvSpPr>
            <a:spLocks noGrp="1"/>
          </p:cNvSpPr>
          <p:nvPr>
            <p:ph idx="1"/>
          </p:nvPr>
        </p:nvSpPr>
        <p:spPr>
          <a:xfrm>
            <a:off x="457200" y="1905000"/>
            <a:ext cx="8229600" cy="4191000"/>
          </a:xfrm>
        </p:spPr>
        <p:txBody>
          <a:bodyPr>
            <a:normAutofit fontScale="77500" lnSpcReduction="20000"/>
          </a:bodyPr>
          <a:lstStyle/>
          <a:p>
            <a:pPr algn="just">
              <a:buClr>
                <a:srgbClr val="003297"/>
              </a:buClr>
            </a:pPr>
            <a:r>
              <a:rPr lang="en-US" sz="3300" b="1" dirty="0">
                <a:solidFill>
                  <a:srgbClr val="003297"/>
                </a:solidFill>
                <a:latin typeface="Bookman Old Style" pitchFamily="18" charset="0"/>
                <a:cs typeface="Mongolian Baiti" pitchFamily="66" charset="0"/>
              </a:rPr>
              <a:t>Failure to request limiting instruction. </a:t>
            </a:r>
          </a:p>
          <a:p>
            <a:pPr algn="just">
              <a:buNone/>
            </a:pPr>
            <a:r>
              <a:rPr lang="en-US" sz="3300" b="1" i="1" dirty="0">
                <a:solidFill>
                  <a:srgbClr val="003297"/>
                </a:solidFill>
                <a:latin typeface="Bookman Old Style" pitchFamily="18" charset="0"/>
                <a:cs typeface="Mongolian Baiti" pitchFamily="66" charset="0"/>
              </a:rPr>
              <a:t>	</a:t>
            </a:r>
            <a:r>
              <a:rPr lang="pt-BR" sz="3300" b="1" i="1" dirty="0">
                <a:solidFill>
                  <a:srgbClr val="003297"/>
                </a:solidFill>
                <a:latin typeface="Bookman Old Style" pitchFamily="18" charset="0"/>
                <a:cs typeface="Mongolian Baiti" pitchFamily="66" charset="0"/>
              </a:rPr>
              <a:t>Ex Parte Varelas, </a:t>
            </a:r>
            <a:r>
              <a:rPr lang="pt-BR" sz="3300" b="1" dirty="0">
                <a:solidFill>
                  <a:srgbClr val="003297"/>
                </a:solidFill>
                <a:latin typeface="Bookman Old Style" pitchFamily="18" charset="0"/>
                <a:cs typeface="Mongolian Baiti" pitchFamily="66" charset="0"/>
              </a:rPr>
              <a:t>45 S.W.3d 627 (Tex. Crim. App. 2001)</a:t>
            </a:r>
          </a:p>
          <a:p>
            <a:pPr marL="118872" indent="0" algn="just">
              <a:buNone/>
            </a:pPr>
            <a:endParaRPr lang="en-US" sz="3300" b="1" dirty="0">
              <a:solidFill>
                <a:srgbClr val="003297"/>
              </a:solidFill>
              <a:latin typeface="Bookman Old Style" pitchFamily="18" charset="0"/>
              <a:cs typeface="Mongolian Baiti" pitchFamily="66" charset="0"/>
            </a:endParaRPr>
          </a:p>
          <a:p>
            <a:pPr algn="just">
              <a:buClr>
                <a:srgbClr val="003297"/>
              </a:buClr>
              <a:buSzPct val="100000"/>
              <a:buFont typeface="Wingdings" panose="05000000000000000000" pitchFamily="2" charset="2"/>
              <a:buChar char="§"/>
            </a:pPr>
            <a:r>
              <a:rPr lang="en-US" sz="3300" b="1" dirty="0">
                <a:solidFill>
                  <a:srgbClr val="003297"/>
                </a:solidFill>
                <a:latin typeface="Bookman Old Style" pitchFamily="18" charset="0"/>
                <a:cs typeface="Mongolian Baiti" pitchFamily="66" charset="0"/>
              </a:rPr>
              <a:t>Failure to file application for probation.</a:t>
            </a:r>
          </a:p>
          <a:p>
            <a:pPr algn="just">
              <a:buNone/>
            </a:pPr>
            <a:r>
              <a:rPr lang="en-US" sz="3300" b="1" dirty="0">
                <a:solidFill>
                  <a:srgbClr val="003297"/>
                </a:solidFill>
                <a:latin typeface="Bookman Old Style" pitchFamily="18" charset="0"/>
                <a:cs typeface="Mongolian Baiti" pitchFamily="66" charset="0"/>
              </a:rPr>
              <a:t>	</a:t>
            </a:r>
            <a:r>
              <a:rPr lang="pt-BR" sz="3300" b="1" i="1" dirty="0">
                <a:solidFill>
                  <a:srgbClr val="003297"/>
                </a:solidFill>
                <a:latin typeface="Bookman Old Style" pitchFamily="18" charset="0"/>
                <a:cs typeface="Mongolian Baiti" pitchFamily="66" charset="0"/>
              </a:rPr>
              <a:t>Ex Parte Welch, </a:t>
            </a:r>
            <a:r>
              <a:rPr lang="pt-BR" sz="3300" b="1" dirty="0">
                <a:solidFill>
                  <a:srgbClr val="003297"/>
                </a:solidFill>
                <a:latin typeface="Bookman Old Style" pitchFamily="18" charset="0"/>
                <a:cs typeface="Mongolian Baiti" pitchFamily="66" charset="0"/>
              </a:rPr>
              <a:t>981 S.W.2d 183 (Tex. Crim. App. 1998)</a:t>
            </a:r>
          </a:p>
          <a:p>
            <a:pPr algn="just"/>
            <a:endParaRPr lang="en-US" sz="3300" b="1" dirty="0">
              <a:solidFill>
                <a:srgbClr val="003297"/>
              </a:solidFill>
              <a:latin typeface="Bookman Old Style" pitchFamily="18" charset="0"/>
              <a:cs typeface="Mongolian Baiti" pitchFamily="66" charset="0"/>
            </a:endParaRPr>
          </a:p>
          <a:p>
            <a:pPr algn="just">
              <a:buClr>
                <a:srgbClr val="003297"/>
              </a:buClr>
            </a:pPr>
            <a:r>
              <a:rPr lang="en-US" sz="3300" b="1" dirty="0">
                <a:solidFill>
                  <a:srgbClr val="003297"/>
                </a:solidFill>
                <a:latin typeface="Bookman Old Style" pitchFamily="18" charset="0"/>
                <a:cs typeface="Mongolian Baiti" pitchFamily="66" charset="0"/>
              </a:rPr>
              <a:t>Failure to request accomplice witness instruction when case based entirely on accomplice testimony. </a:t>
            </a:r>
            <a:r>
              <a:rPr lang="pt-BR" sz="3300" b="1" i="1" dirty="0">
                <a:solidFill>
                  <a:srgbClr val="003297"/>
                </a:solidFill>
                <a:latin typeface="Bookman Old Style" pitchFamily="18" charset="0"/>
                <a:cs typeface="Mongolian Baiti" pitchFamily="66" charset="0"/>
              </a:rPr>
              <a:t>Ex Parte Zepeda, </a:t>
            </a:r>
            <a:r>
              <a:rPr lang="pt-BR" sz="3300" b="1" dirty="0">
                <a:solidFill>
                  <a:srgbClr val="003297"/>
                </a:solidFill>
                <a:latin typeface="Bookman Old Style" pitchFamily="18" charset="0"/>
                <a:cs typeface="Mongolian Baiti" pitchFamily="66" charset="0"/>
              </a:rPr>
              <a:t>819 S.W.2d 874 (Tex. Crim. App. 1991)</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96400" cy="1524000"/>
          </a:xfrm>
        </p:spPr>
        <p:txBody>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WHEN TO RAISE ISSUE</a:t>
            </a:r>
            <a:endParaRPr lang="en-US" dirty="0">
              <a:solidFill>
                <a:srgbClr val="003297"/>
              </a:solidFill>
              <a:latin typeface="Bookman Old Style" pitchFamily="18" charset="0"/>
            </a:endParaRPr>
          </a:p>
        </p:txBody>
      </p:sp>
      <p:sp>
        <p:nvSpPr>
          <p:cNvPr id="3" name="Content Placeholder 2"/>
          <p:cNvSpPr>
            <a:spLocks noGrp="1"/>
          </p:cNvSpPr>
          <p:nvPr>
            <p:ph idx="1"/>
          </p:nvPr>
        </p:nvSpPr>
        <p:spPr>
          <a:xfrm>
            <a:off x="457200" y="1752600"/>
            <a:ext cx="8229600" cy="3886200"/>
          </a:xfrm>
        </p:spPr>
        <p:txBody>
          <a:bodyPr/>
          <a:lstStyle/>
          <a:p>
            <a:pPr algn="just">
              <a:buClr>
                <a:srgbClr val="003297"/>
              </a:buClr>
            </a:pPr>
            <a:r>
              <a:rPr lang="en-US" b="1" dirty="0">
                <a:solidFill>
                  <a:srgbClr val="003297"/>
                </a:solidFill>
                <a:latin typeface="Bookman Old Style" pitchFamily="18" charset="0"/>
                <a:cs typeface="Mongolian Baiti" pitchFamily="66" charset="0"/>
              </a:rPr>
              <a:t>Ineffective Assistance of Counsel may (should) be raised for first time on a writ. </a:t>
            </a:r>
            <a:r>
              <a:rPr lang="en-US" b="1" i="1" dirty="0">
                <a:solidFill>
                  <a:srgbClr val="003297"/>
                </a:solidFill>
                <a:latin typeface="Bookman Old Style" pitchFamily="18" charset="0"/>
                <a:cs typeface="Mongolian Baiti" pitchFamily="66" charset="0"/>
              </a:rPr>
              <a:t>Ex Parte Torres</a:t>
            </a:r>
            <a:r>
              <a:rPr lang="en-US" b="1" dirty="0">
                <a:solidFill>
                  <a:srgbClr val="003297"/>
                </a:solidFill>
                <a:latin typeface="Bookman Old Style" pitchFamily="18" charset="0"/>
                <a:cs typeface="Mongolian Baiti" pitchFamily="66" charset="0"/>
              </a:rPr>
              <a:t>, 943 S.W.2d 469 (Tex. Crim. App. 1997).</a:t>
            </a:r>
          </a:p>
          <a:p>
            <a:pPr algn="just">
              <a:buClr>
                <a:srgbClr val="003297"/>
              </a:buClr>
            </a:pPr>
            <a:endParaRPr lang="en-US" b="1" dirty="0">
              <a:solidFill>
                <a:srgbClr val="003297"/>
              </a:solidFill>
              <a:latin typeface="Bookman Old Style" pitchFamily="18" charset="0"/>
              <a:cs typeface="Mongolian Baiti" pitchFamily="66" charset="0"/>
            </a:endParaRPr>
          </a:p>
          <a:p>
            <a:pPr algn="just">
              <a:buClr>
                <a:srgbClr val="003297"/>
              </a:buClr>
            </a:pPr>
            <a:r>
              <a:rPr lang="en-US" b="1" dirty="0">
                <a:solidFill>
                  <a:srgbClr val="003297"/>
                </a:solidFill>
                <a:latin typeface="Bookman Old Style" pitchFamily="18" charset="0"/>
                <a:cs typeface="Mongolian Baiti" pitchFamily="66" charset="0"/>
              </a:rPr>
              <a:t>Trial record is rarely sufficient to show ineffective assistance.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TRIAL COUNSEL’S REASONS </a:t>
            </a:r>
            <a:endParaRPr lang="en-US" dirty="0">
              <a:solidFill>
                <a:srgbClr val="003297"/>
              </a:solidFill>
              <a:latin typeface="Bookman Old Style" pitchFamily="18" charset="0"/>
            </a:endParaRPr>
          </a:p>
        </p:txBody>
      </p:sp>
      <p:sp>
        <p:nvSpPr>
          <p:cNvPr id="3" name="Content Placeholder 2"/>
          <p:cNvSpPr>
            <a:spLocks noGrp="1"/>
          </p:cNvSpPr>
          <p:nvPr>
            <p:ph idx="1"/>
          </p:nvPr>
        </p:nvSpPr>
        <p:spPr/>
        <p:txBody>
          <a:bodyPr/>
          <a:lstStyle/>
          <a:p>
            <a:pPr algn="just">
              <a:buClr>
                <a:srgbClr val="003297"/>
              </a:buClr>
            </a:pPr>
            <a:r>
              <a:rPr lang="en-US" b="1" dirty="0">
                <a:solidFill>
                  <a:srgbClr val="003297"/>
                </a:solidFill>
                <a:latin typeface="Bookman Old Style" pitchFamily="18" charset="0"/>
                <a:cs typeface="Mongolian Baiti" pitchFamily="66" charset="0"/>
              </a:rPr>
              <a:t>Record must show why counsel took the actions that constitute ineffective assistance. </a:t>
            </a:r>
            <a:r>
              <a:rPr lang="en-US" b="1" i="1" dirty="0">
                <a:solidFill>
                  <a:srgbClr val="003297"/>
                </a:solidFill>
                <a:latin typeface="Bookman Old Style" pitchFamily="18" charset="0"/>
                <a:cs typeface="Mongolian Baiti" pitchFamily="66" charset="0"/>
              </a:rPr>
              <a:t>Thompson v. State</a:t>
            </a:r>
            <a:r>
              <a:rPr lang="en-US" b="1" dirty="0">
                <a:solidFill>
                  <a:srgbClr val="003297"/>
                </a:solidFill>
                <a:latin typeface="Bookman Old Style" pitchFamily="18" charset="0"/>
                <a:cs typeface="Mongolian Baiti" pitchFamily="66" charset="0"/>
              </a:rPr>
              <a:t>, 9 S.W.3d 808 (Tex. Crim. App. 1999). </a:t>
            </a:r>
          </a:p>
          <a:p>
            <a:pPr>
              <a:buClr>
                <a:srgbClr val="003297"/>
              </a:buClr>
            </a:pPr>
            <a:endParaRPr lang="en-US" b="1" dirty="0">
              <a:solidFill>
                <a:srgbClr val="003297"/>
              </a:solidFill>
              <a:latin typeface="Bookman Old Style" pitchFamily="18" charset="0"/>
            </a:endParaRPr>
          </a:p>
          <a:p>
            <a:pPr>
              <a:buClr>
                <a:srgbClr val="003297"/>
              </a:buClr>
            </a:pPr>
            <a:r>
              <a:rPr lang="en-US" b="1" dirty="0">
                <a:solidFill>
                  <a:srgbClr val="003297"/>
                </a:solidFill>
                <a:latin typeface="Bookman Old Style" pitchFamily="18" charset="0"/>
                <a:cs typeface="Mongolian Baiti" pitchFamily="66" charset="0"/>
              </a:rPr>
              <a:t>Trial counsel must provide affidavit or testimony.</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SUPPRESSION OF </a:t>
            </a:r>
            <a:b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br>
            <a:r>
              <a:rPr lang="en-US"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EXCULPATORY EVIDENCE</a:t>
            </a:r>
            <a:endParaRPr lang="en-US" dirty="0">
              <a:solidFill>
                <a:srgbClr val="003297"/>
              </a:solidFill>
              <a:latin typeface="Bookman Old Style" pitchFamily="18" charset="0"/>
            </a:endParaRPr>
          </a:p>
        </p:txBody>
      </p:sp>
      <p:sp>
        <p:nvSpPr>
          <p:cNvPr id="3" name="Content Placeholder 2"/>
          <p:cNvSpPr>
            <a:spLocks noGrp="1"/>
          </p:cNvSpPr>
          <p:nvPr>
            <p:ph idx="1"/>
          </p:nvPr>
        </p:nvSpPr>
        <p:spPr>
          <a:xfrm>
            <a:off x="431800" y="1981200"/>
            <a:ext cx="8229600" cy="3810000"/>
          </a:xfrm>
        </p:spPr>
        <p:txBody>
          <a:bodyPr>
            <a:normAutofit lnSpcReduction="10000"/>
          </a:bodyPr>
          <a:lstStyle/>
          <a:p>
            <a:pPr marL="0" indent="0" algn="just">
              <a:buNone/>
            </a:pPr>
            <a:r>
              <a:rPr lang="en-US" sz="2650" b="1" dirty="0">
                <a:solidFill>
                  <a:srgbClr val="003297"/>
                </a:solidFill>
                <a:latin typeface="Bookman Old Style" pitchFamily="18" charset="0"/>
                <a:cs typeface="Mongolian Baiti" pitchFamily="66" charset="0"/>
              </a:rPr>
              <a:t>“We now hold that the suppression by the prosecution of evidence favorable to an accused upon request violates due process where the evidence is material either to guilt or to punishment, irrespective of the good faith or bad faith of the prosecution.”</a:t>
            </a:r>
          </a:p>
          <a:p>
            <a:pPr lvl="8" algn="just">
              <a:buNone/>
            </a:pPr>
            <a:r>
              <a:rPr lang="en-US" sz="2650" b="1" dirty="0">
                <a:solidFill>
                  <a:srgbClr val="003297"/>
                </a:solidFill>
                <a:latin typeface="Bookman Old Style" pitchFamily="18" charset="0"/>
                <a:cs typeface="Mongolian Baiti" pitchFamily="66" charset="0"/>
              </a:rPr>
              <a:t>		</a:t>
            </a:r>
          </a:p>
          <a:p>
            <a:pPr lvl="8" algn="just">
              <a:buNone/>
            </a:pPr>
            <a:r>
              <a:rPr lang="en-US" sz="2650" b="1" dirty="0">
                <a:solidFill>
                  <a:srgbClr val="003297"/>
                </a:solidFill>
                <a:latin typeface="Bookman Old Style" pitchFamily="18" charset="0"/>
                <a:cs typeface="Mongolian Baiti" pitchFamily="66" charset="0"/>
              </a:rPr>
              <a:t>		</a:t>
            </a:r>
            <a:r>
              <a:rPr lang="en-US" sz="2650" b="1" i="1" dirty="0">
                <a:solidFill>
                  <a:srgbClr val="003297"/>
                </a:solidFill>
                <a:latin typeface="Bookman Old Style" pitchFamily="18" charset="0"/>
                <a:cs typeface="Mongolian Baiti" pitchFamily="66" charset="0"/>
              </a:rPr>
              <a:t>Brady v. Maryland</a:t>
            </a:r>
            <a:r>
              <a:rPr lang="en-US" sz="2650" b="1" dirty="0">
                <a:solidFill>
                  <a:srgbClr val="003297"/>
                </a:solidFill>
                <a:latin typeface="Bookman Old Style" pitchFamily="18" charset="0"/>
                <a:cs typeface="Mongolian Baiti" pitchFamily="66" charset="0"/>
              </a:rPr>
              <a:t>,</a:t>
            </a:r>
            <a:endParaRPr lang="en-US" sz="2650" b="1" i="1" dirty="0">
              <a:solidFill>
                <a:srgbClr val="003297"/>
              </a:solidFill>
              <a:latin typeface="Bookman Old Style" pitchFamily="18" charset="0"/>
              <a:cs typeface="Mongolian Baiti" pitchFamily="66" charset="0"/>
            </a:endParaRPr>
          </a:p>
          <a:p>
            <a:pPr lvl="8" algn="just">
              <a:buNone/>
            </a:pPr>
            <a:r>
              <a:rPr lang="en-US" sz="2650" b="1" dirty="0">
                <a:solidFill>
                  <a:srgbClr val="003297"/>
                </a:solidFill>
                <a:latin typeface="Bookman Old Style" pitchFamily="18" charset="0"/>
                <a:cs typeface="Mongolian Baiti" pitchFamily="66" charset="0"/>
              </a:rPr>
              <a:t>		373 U.S. 83 (1963)</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txBody>
          <a:bodyPr>
            <a:normAutofit fontScale="90000"/>
          </a:bodyPr>
          <a:lstStyle/>
          <a:p>
            <a:pPr algn="ctr"/>
            <a:r>
              <a:rPr lang="en-US" sz="36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THREE PART TEST TO OBTAIN RELIEF BASED ON SUPPRESSION OF EXCULPATORY EVIDENCE</a:t>
            </a:r>
            <a:endParaRPr lang="en-US" sz="3600" dirty="0">
              <a:solidFill>
                <a:srgbClr val="003297"/>
              </a:solidFill>
              <a:latin typeface="Bookman Old Style" pitchFamily="18" charset="0"/>
            </a:endParaRPr>
          </a:p>
        </p:txBody>
      </p:sp>
      <p:sp>
        <p:nvSpPr>
          <p:cNvPr id="3" name="Content Placeholder 2"/>
          <p:cNvSpPr>
            <a:spLocks noGrp="1"/>
          </p:cNvSpPr>
          <p:nvPr>
            <p:ph idx="1"/>
          </p:nvPr>
        </p:nvSpPr>
        <p:spPr>
          <a:xfrm>
            <a:off x="457200" y="2209800"/>
            <a:ext cx="8229600" cy="3382963"/>
          </a:xfrm>
        </p:spPr>
        <p:txBody>
          <a:bodyPr/>
          <a:lstStyle/>
          <a:p>
            <a:pPr>
              <a:buClr>
                <a:srgbClr val="003297"/>
              </a:buClr>
            </a:pPr>
            <a:r>
              <a:rPr lang="en-US" b="1" dirty="0">
                <a:solidFill>
                  <a:srgbClr val="003297"/>
                </a:solidFill>
                <a:latin typeface="Bookman Old Style" pitchFamily="18" charset="0"/>
                <a:cs typeface="Mongolian Baiti" pitchFamily="66" charset="0"/>
              </a:rPr>
              <a:t>The prosecution withheld or suppressed evidence.</a:t>
            </a:r>
          </a:p>
          <a:p>
            <a:pPr>
              <a:buClr>
                <a:srgbClr val="003297"/>
              </a:buClr>
            </a:pPr>
            <a:r>
              <a:rPr lang="en-US" b="1" dirty="0">
                <a:solidFill>
                  <a:srgbClr val="003297"/>
                </a:solidFill>
                <a:latin typeface="Bookman Old Style" pitchFamily="18" charset="0"/>
                <a:cs typeface="Mongolian Baiti" pitchFamily="66" charset="0"/>
              </a:rPr>
              <a:t>The evidence was favorable to the defense.</a:t>
            </a:r>
          </a:p>
          <a:p>
            <a:pPr>
              <a:buClr>
                <a:srgbClr val="003297"/>
              </a:buClr>
            </a:pPr>
            <a:r>
              <a:rPr lang="en-US" b="1" dirty="0">
                <a:solidFill>
                  <a:srgbClr val="003297"/>
                </a:solidFill>
                <a:latin typeface="Bookman Old Style" pitchFamily="18" charset="0"/>
                <a:cs typeface="Mongolian Baiti" pitchFamily="66" charset="0"/>
              </a:rPr>
              <a:t>The evidence was material to either guilt or punishment</a:t>
            </a:r>
            <a:r>
              <a:rPr lang="en-US" b="1" dirty="0">
                <a:solidFill>
                  <a:srgbClr val="003297"/>
                </a:solidFill>
                <a:latin typeface="Bookman Old Style" pitchFamily="18" charset="0"/>
              </a:rPr>
              <a: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C5D3-89B2-4F19-9BF1-725CC856F262}"/>
              </a:ext>
            </a:extLst>
          </p:cNvPr>
          <p:cNvSpPr>
            <a:spLocks noGrp="1"/>
          </p:cNvSpPr>
          <p:nvPr>
            <p:ph type="title"/>
          </p:nvPr>
        </p:nvSpPr>
        <p:spPr>
          <a:xfrm>
            <a:off x="-38100" y="0"/>
            <a:ext cx="9220200" cy="1524000"/>
          </a:xfrm>
        </p:spPr>
        <p:txBody>
          <a:bodyPr/>
          <a:lstStyle/>
          <a:p>
            <a:pPr algn="ctr"/>
            <a:r>
              <a:rPr lang="en-US" dirty="0">
                <a:solidFill>
                  <a:srgbClr val="003297"/>
                </a:solidFill>
                <a:latin typeface="Bookman Old Style" panose="02050604050505020204" pitchFamily="18" charset="0"/>
              </a:rPr>
              <a:t>MATERIALITY TEST</a:t>
            </a:r>
          </a:p>
        </p:txBody>
      </p:sp>
      <p:sp>
        <p:nvSpPr>
          <p:cNvPr id="3" name="Content Placeholder 2">
            <a:extLst>
              <a:ext uri="{FF2B5EF4-FFF2-40B4-BE49-F238E27FC236}">
                <a16:creationId xmlns:a16="http://schemas.microsoft.com/office/drawing/2014/main" id="{E262CF55-5A60-4420-8912-29A1C531BA07}"/>
              </a:ext>
            </a:extLst>
          </p:cNvPr>
          <p:cNvSpPr>
            <a:spLocks noGrp="1"/>
          </p:cNvSpPr>
          <p:nvPr>
            <p:ph idx="1"/>
          </p:nvPr>
        </p:nvSpPr>
        <p:spPr/>
        <p:txBody>
          <a:bodyPr>
            <a:normAutofit fontScale="85000" lnSpcReduction="10000"/>
          </a:bodyPr>
          <a:lstStyle/>
          <a:p>
            <a:pPr marL="0" indent="0" algn="just" defTabSz="169863">
              <a:buNone/>
              <a:tabLst>
                <a:tab pos="169863" algn="l"/>
              </a:tabLst>
            </a:pPr>
            <a:r>
              <a:rPr lang="en-US" b="1" dirty="0">
                <a:solidFill>
                  <a:srgbClr val="003297"/>
                </a:solidFill>
                <a:latin typeface="Bookman Old Style" pitchFamily="18" charset="0"/>
                <a:cs typeface="Mongolian Baiti" pitchFamily="66" charset="0"/>
              </a:rPr>
              <a:t>Evidence qualifies as material when there is “any reasonable likelihood” it could have “affected the judgment of the jury.”  To prevail on a </a:t>
            </a:r>
            <a:r>
              <a:rPr lang="en-US" b="1" i="1" dirty="0">
                <a:solidFill>
                  <a:srgbClr val="003297"/>
                </a:solidFill>
                <a:latin typeface="Bookman Old Style" pitchFamily="18" charset="0"/>
                <a:cs typeface="Mongolian Baiti" pitchFamily="66" charset="0"/>
              </a:rPr>
              <a:t>Brady</a:t>
            </a:r>
            <a:r>
              <a:rPr lang="en-US" b="1" dirty="0">
                <a:solidFill>
                  <a:srgbClr val="003297"/>
                </a:solidFill>
                <a:latin typeface="Bookman Old Style" pitchFamily="18" charset="0"/>
                <a:cs typeface="Mongolian Baiti" pitchFamily="66" charset="0"/>
              </a:rPr>
              <a:t>  claim, the applicant need not show that he “more likely than not” would have been acquitted had the new evidence been admitted.  He must show only that the new evidence is sufficient to “undermine confidence” in the verdict.</a:t>
            </a:r>
          </a:p>
          <a:p>
            <a:pPr marL="0" indent="0" algn="just" defTabSz="169863">
              <a:buNone/>
              <a:tabLst>
                <a:tab pos="169863" algn="l"/>
              </a:tabLst>
            </a:pPr>
            <a:endParaRPr lang="en-US" b="1" dirty="0">
              <a:solidFill>
                <a:srgbClr val="003297"/>
              </a:solidFill>
              <a:latin typeface="Bookman Old Style" pitchFamily="18" charset="0"/>
              <a:cs typeface="Mongolian Baiti" pitchFamily="66" charset="0"/>
            </a:endParaRPr>
          </a:p>
          <a:p>
            <a:pPr marL="0" indent="0" algn="ctr" defTabSz="169863">
              <a:buNone/>
              <a:tabLst>
                <a:tab pos="169863" algn="l"/>
              </a:tabLst>
            </a:pPr>
            <a:r>
              <a:rPr lang="en-US" b="1" i="1" dirty="0" err="1">
                <a:solidFill>
                  <a:srgbClr val="003297"/>
                </a:solidFill>
                <a:latin typeface="Bookman Old Style" pitchFamily="18" charset="0"/>
                <a:cs typeface="Mongolian Baiti" pitchFamily="66" charset="0"/>
              </a:rPr>
              <a:t>Wearry</a:t>
            </a:r>
            <a:r>
              <a:rPr lang="en-US" b="1" i="1" dirty="0">
                <a:solidFill>
                  <a:srgbClr val="003297"/>
                </a:solidFill>
                <a:latin typeface="Bookman Old Style" pitchFamily="18" charset="0"/>
                <a:cs typeface="Mongolian Baiti" pitchFamily="66" charset="0"/>
              </a:rPr>
              <a:t> v. Cain</a:t>
            </a:r>
            <a:r>
              <a:rPr lang="en-US" b="1" dirty="0">
                <a:solidFill>
                  <a:srgbClr val="003297"/>
                </a:solidFill>
                <a:latin typeface="Bookman Old Style" pitchFamily="18" charset="0"/>
                <a:cs typeface="Mongolian Baiti" pitchFamily="66" charset="0"/>
              </a:rPr>
              <a:t>, 577 U.S. 385, 392 (2016)</a:t>
            </a:r>
            <a:endParaRPr lang="en-US" b="1" i="1" dirty="0">
              <a:solidFill>
                <a:srgbClr val="003297"/>
              </a:solidFill>
              <a:latin typeface="Bookman Old Style" pitchFamily="18" charset="0"/>
              <a:cs typeface="Mongolian Baiti" pitchFamily="66" charset="0"/>
            </a:endParaRPr>
          </a:p>
          <a:p>
            <a:pPr marL="118872" indent="0">
              <a:buNone/>
            </a:pPr>
            <a:endParaRPr lang="en-US" dirty="0"/>
          </a:p>
        </p:txBody>
      </p:sp>
    </p:spTree>
    <p:extLst>
      <p:ext uri="{BB962C8B-B14F-4D97-AF65-F5344CB8AC3E}">
        <p14:creationId xmlns:p14="http://schemas.microsoft.com/office/powerpoint/2010/main" val="3799694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E516D-FE15-4CA6-8DC3-36F4B7CBAFB7}"/>
              </a:ext>
            </a:extLst>
          </p:cNvPr>
          <p:cNvSpPr>
            <a:spLocks noGrp="1"/>
          </p:cNvSpPr>
          <p:nvPr>
            <p:ph type="title"/>
          </p:nvPr>
        </p:nvSpPr>
        <p:spPr>
          <a:xfrm>
            <a:off x="-76200" y="0"/>
            <a:ext cx="9220200" cy="1524000"/>
          </a:xfrm>
        </p:spPr>
        <p:txBody>
          <a:bodyPr>
            <a:normAutofit/>
          </a:bodyPr>
          <a:lstStyle/>
          <a:p>
            <a:pPr algn="ctr"/>
            <a:r>
              <a:rPr lang="en-US" sz="4800" dirty="0">
                <a:solidFill>
                  <a:srgbClr val="003297"/>
                </a:solidFill>
                <a:latin typeface="Bookman Old Style" panose="02050604050505020204" pitchFamily="18" charset="0"/>
              </a:rPr>
              <a:t>EXCULPATORY EVIDENCE</a:t>
            </a:r>
          </a:p>
        </p:txBody>
      </p:sp>
      <p:sp>
        <p:nvSpPr>
          <p:cNvPr id="3" name="Content Placeholder 2">
            <a:extLst>
              <a:ext uri="{FF2B5EF4-FFF2-40B4-BE49-F238E27FC236}">
                <a16:creationId xmlns:a16="http://schemas.microsoft.com/office/drawing/2014/main" id="{EC30E697-B097-4060-8355-34D350F78551}"/>
              </a:ext>
            </a:extLst>
          </p:cNvPr>
          <p:cNvSpPr>
            <a:spLocks noGrp="1"/>
          </p:cNvSpPr>
          <p:nvPr>
            <p:ph idx="1"/>
          </p:nvPr>
        </p:nvSpPr>
        <p:spPr/>
        <p:txBody>
          <a:bodyPr>
            <a:normAutofit fontScale="85000" lnSpcReduction="20000"/>
          </a:bodyPr>
          <a:lstStyle/>
          <a:p>
            <a:pPr marL="0" indent="0" algn="just">
              <a:buNone/>
            </a:pPr>
            <a:r>
              <a:rPr lang="en-US" sz="3200" b="1" dirty="0">
                <a:solidFill>
                  <a:srgbClr val="003297"/>
                </a:solidFill>
                <a:latin typeface="Bookman Old Style" pitchFamily="18" charset="0"/>
                <a:cs typeface="Mongolian Baiti" pitchFamily="66" charset="0"/>
              </a:rPr>
              <a:t>“The State has an affirmative duty to disclose evidence favorable and material to a defendant’s guilt or punishment under the Due Process Clause of the Fourteenth Amendment. This duty attaches with or without a request for the evidence. When unsure of whether to disclose the evidence, the prosecutor should submit the evidence to the trial judge for his consideration.”</a:t>
            </a:r>
          </a:p>
          <a:p>
            <a:pPr>
              <a:spcBef>
                <a:spcPts val="0"/>
              </a:spcBef>
              <a:buNone/>
            </a:pPr>
            <a:r>
              <a:rPr lang="en-US" sz="3200" b="1" dirty="0">
                <a:solidFill>
                  <a:srgbClr val="003297"/>
                </a:solidFill>
                <a:latin typeface="Bookman Old Style" pitchFamily="18" charset="0"/>
                <a:cs typeface="Mongolian Baiti" pitchFamily="66" charset="0"/>
              </a:rPr>
              <a:t>					</a:t>
            </a:r>
            <a:endParaRPr lang="en-US" sz="1400" b="1" dirty="0">
              <a:solidFill>
                <a:srgbClr val="003297"/>
              </a:solidFill>
              <a:latin typeface="Bookman Old Style" pitchFamily="18" charset="0"/>
              <a:cs typeface="Mongolian Baiti" pitchFamily="66" charset="0"/>
            </a:endParaRPr>
          </a:p>
          <a:p>
            <a:pPr algn="r">
              <a:spcBef>
                <a:spcPts val="0"/>
              </a:spcBef>
              <a:buNone/>
            </a:pPr>
            <a:r>
              <a:rPr lang="en-US" sz="3200" b="1" dirty="0">
                <a:solidFill>
                  <a:srgbClr val="003297"/>
                </a:solidFill>
                <a:latin typeface="Bookman Old Style" pitchFamily="18" charset="0"/>
                <a:cs typeface="Mongolian Baiti" pitchFamily="66" charset="0"/>
              </a:rPr>
              <a:t>	</a:t>
            </a:r>
            <a:r>
              <a:rPr lang="en-US" sz="3200" b="1" i="1" dirty="0">
                <a:solidFill>
                  <a:srgbClr val="003297"/>
                </a:solidFill>
                <a:latin typeface="Bookman Old Style" pitchFamily="18" charset="0"/>
                <a:cs typeface="Mongolian Baiti" pitchFamily="66" charset="0"/>
              </a:rPr>
              <a:t>Thomas v. State</a:t>
            </a:r>
            <a:r>
              <a:rPr lang="en-US" sz="3200" b="1" dirty="0">
                <a:solidFill>
                  <a:srgbClr val="003297"/>
                </a:solidFill>
                <a:latin typeface="Bookman Old Style" pitchFamily="18" charset="0"/>
                <a:cs typeface="Mongolian Baiti" pitchFamily="66" charset="0"/>
              </a:rPr>
              <a:t>,</a:t>
            </a:r>
            <a:endParaRPr lang="en-US" sz="3200" b="1" i="1" dirty="0">
              <a:solidFill>
                <a:srgbClr val="003297"/>
              </a:solidFill>
              <a:latin typeface="Bookman Old Style" pitchFamily="18" charset="0"/>
              <a:cs typeface="Mongolian Baiti" pitchFamily="66" charset="0"/>
            </a:endParaRPr>
          </a:p>
          <a:p>
            <a:pPr algn="r">
              <a:spcBef>
                <a:spcPts val="0"/>
              </a:spcBef>
              <a:buNone/>
            </a:pPr>
            <a:r>
              <a:rPr lang="en-US" sz="3200" b="1" i="1" dirty="0">
                <a:solidFill>
                  <a:srgbClr val="003297"/>
                </a:solidFill>
                <a:latin typeface="Bookman Old Style" pitchFamily="18" charset="0"/>
                <a:cs typeface="Mongolian Baiti" pitchFamily="66" charset="0"/>
              </a:rPr>
              <a:t>				</a:t>
            </a:r>
            <a:r>
              <a:rPr lang="en-US" sz="3200" b="1" dirty="0">
                <a:solidFill>
                  <a:srgbClr val="003297"/>
                </a:solidFill>
                <a:latin typeface="Bookman Old Style" pitchFamily="18" charset="0"/>
                <a:cs typeface="Mongolian Baiti" pitchFamily="66" charset="0"/>
              </a:rPr>
              <a:t>841 S.W.2d 399, 407</a:t>
            </a:r>
          </a:p>
          <a:p>
            <a:pPr algn="r">
              <a:spcBef>
                <a:spcPts val="0"/>
              </a:spcBef>
              <a:buNone/>
            </a:pPr>
            <a:r>
              <a:rPr lang="en-US" sz="3200" b="1" dirty="0">
                <a:solidFill>
                  <a:srgbClr val="003297"/>
                </a:solidFill>
                <a:latin typeface="Bookman Old Style" pitchFamily="18" charset="0"/>
                <a:cs typeface="Mongolian Baiti" pitchFamily="66" charset="0"/>
              </a:rPr>
              <a:t>				(Tex. Crim. App. 1992)</a:t>
            </a:r>
          </a:p>
          <a:p>
            <a:pPr marL="118872" indent="0">
              <a:buNone/>
            </a:pPr>
            <a:endParaRPr lang="en-US" dirty="0"/>
          </a:p>
        </p:txBody>
      </p:sp>
    </p:spTree>
    <p:extLst>
      <p:ext uri="{BB962C8B-B14F-4D97-AF65-F5344CB8AC3E}">
        <p14:creationId xmlns:p14="http://schemas.microsoft.com/office/powerpoint/2010/main" val="821233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0A68B-A4F4-4E26-8F92-D9F7BA94BCF8}"/>
              </a:ext>
            </a:extLst>
          </p:cNvPr>
          <p:cNvSpPr>
            <a:spLocks noGrp="1"/>
          </p:cNvSpPr>
          <p:nvPr>
            <p:ph type="title"/>
          </p:nvPr>
        </p:nvSpPr>
        <p:spPr>
          <a:xfrm>
            <a:off x="-76200" y="0"/>
            <a:ext cx="9220200" cy="1524000"/>
          </a:xfrm>
        </p:spPr>
        <p:txBody>
          <a:bodyPr>
            <a:normAutofit/>
          </a:bodyPr>
          <a:lstStyle/>
          <a:p>
            <a:pPr algn="ctr"/>
            <a:r>
              <a:rPr lang="en-US" sz="4800" dirty="0">
                <a:solidFill>
                  <a:srgbClr val="003297"/>
                </a:solidFill>
                <a:latin typeface="Bookman Old Style" panose="02050604050505020204" pitchFamily="18" charset="0"/>
              </a:rPr>
              <a:t>EXCULPATORY EVIDENCE</a:t>
            </a:r>
            <a:endParaRPr lang="en-US" dirty="0"/>
          </a:p>
        </p:txBody>
      </p:sp>
      <p:sp>
        <p:nvSpPr>
          <p:cNvPr id="3" name="Content Placeholder 2">
            <a:extLst>
              <a:ext uri="{FF2B5EF4-FFF2-40B4-BE49-F238E27FC236}">
                <a16:creationId xmlns:a16="http://schemas.microsoft.com/office/drawing/2014/main" id="{414C6A9A-F42C-48E3-B6B1-CA2D8724506B}"/>
              </a:ext>
            </a:extLst>
          </p:cNvPr>
          <p:cNvSpPr>
            <a:spLocks noGrp="1"/>
          </p:cNvSpPr>
          <p:nvPr>
            <p:ph idx="1"/>
          </p:nvPr>
        </p:nvSpPr>
        <p:spPr/>
        <p:txBody>
          <a:bodyPr>
            <a:normAutofit fontScale="92500" lnSpcReduction="20000"/>
          </a:bodyPr>
          <a:lstStyle/>
          <a:p>
            <a:pPr marL="0" indent="0" algn="just">
              <a:buNone/>
            </a:pPr>
            <a:r>
              <a:rPr lang="en-US" sz="3200" b="1" dirty="0">
                <a:solidFill>
                  <a:srgbClr val="003297"/>
                </a:solidFill>
                <a:latin typeface="Bookman Old Style" pitchFamily="18" charset="0"/>
                <a:cs typeface="Mongolian Baiti" pitchFamily="66" charset="0"/>
              </a:rPr>
              <a:t>“Because </a:t>
            </a:r>
            <a:r>
              <a:rPr lang="en-US" sz="3200" b="1" i="1" dirty="0">
                <a:solidFill>
                  <a:srgbClr val="003297"/>
                </a:solidFill>
                <a:latin typeface="Bookman Old Style" pitchFamily="18" charset="0"/>
                <a:cs typeface="Mongolian Baiti" pitchFamily="66" charset="0"/>
              </a:rPr>
              <a:t>Brady</a:t>
            </a:r>
            <a:r>
              <a:rPr lang="en-US" sz="3200" b="1" dirty="0">
                <a:solidFill>
                  <a:srgbClr val="003297"/>
                </a:solidFill>
                <a:latin typeface="Bookman Old Style" pitchFamily="18" charset="0"/>
                <a:cs typeface="Mongolian Baiti" pitchFamily="66" charset="0"/>
              </a:rPr>
              <a:t> was aimed at ensuring that an accused receives a fair trial rather than punishing the prosecutor for failing to disclose favorable evidence, the prosecution’s obligation to disclose is not measured by the moral culpability, or the willfulness, of the prosecutor. In </a:t>
            </a:r>
            <a:r>
              <a:rPr lang="en-US" sz="3200" b="1" i="1" dirty="0">
                <a:solidFill>
                  <a:srgbClr val="003297"/>
                </a:solidFill>
                <a:latin typeface="Bookman Old Style" pitchFamily="18" charset="0"/>
                <a:cs typeface="Mongolian Baiti" pitchFamily="66" charset="0"/>
              </a:rPr>
              <a:t>Brady</a:t>
            </a:r>
            <a:r>
              <a:rPr lang="en-US" sz="3200" b="1" dirty="0">
                <a:solidFill>
                  <a:srgbClr val="003297"/>
                </a:solidFill>
                <a:latin typeface="Bookman Old Style" pitchFamily="18" charset="0"/>
                <a:cs typeface="Mongolian Baiti" pitchFamily="66" charset="0"/>
              </a:rPr>
              <a:t> cases the good or bad faith of the State is irrelevant for due process purposes.”</a:t>
            </a:r>
          </a:p>
          <a:p>
            <a:pPr algn="r">
              <a:buNone/>
            </a:pPr>
            <a:r>
              <a:rPr lang="en-US" sz="1400" dirty="0">
                <a:solidFill>
                  <a:srgbClr val="003297"/>
                </a:solidFill>
                <a:latin typeface="Mongolian Baiti" pitchFamily="66" charset="0"/>
                <a:cs typeface="Mongolian Baiti" pitchFamily="66" charset="0"/>
              </a:rPr>
              <a:t>		</a:t>
            </a:r>
          </a:p>
          <a:p>
            <a:pPr algn="r">
              <a:buNone/>
            </a:pPr>
            <a:r>
              <a:rPr lang="en-US" sz="1400" dirty="0">
                <a:solidFill>
                  <a:srgbClr val="003297"/>
                </a:solidFill>
                <a:latin typeface="Mongolian Baiti" pitchFamily="66" charset="0"/>
                <a:cs typeface="Mongolian Baiti" pitchFamily="66" charset="0"/>
              </a:rPr>
              <a:t>			</a:t>
            </a:r>
          </a:p>
          <a:p>
            <a:pPr algn="r">
              <a:buNone/>
            </a:pPr>
            <a:r>
              <a:rPr lang="en-US" sz="3200" b="1" dirty="0">
                <a:solidFill>
                  <a:srgbClr val="003297"/>
                </a:solidFill>
                <a:latin typeface="Bookman Old Style" pitchFamily="18" charset="0"/>
                <a:cs typeface="Mongolian Baiti" pitchFamily="66" charset="0"/>
              </a:rPr>
              <a:t>	</a:t>
            </a:r>
            <a:r>
              <a:rPr lang="en-US" sz="3200" b="1" i="1" dirty="0">
                <a:solidFill>
                  <a:srgbClr val="003297"/>
                </a:solidFill>
                <a:latin typeface="Bookman Old Style" pitchFamily="18" charset="0"/>
                <a:cs typeface="Mongolian Baiti" pitchFamily="66" charset="0"/>
              </a:rPr>
              <a:t>Thomas v. State</a:t>
            </a:r>
          </a:p>
          <a:p>
            <a:pPr marL="118872" indent="0">
              <a:buNone/>
            </a:pPr>
            <a:endParaRPr lang="en-US" dirty="0"/>
          </a:p>
        </p:txBody>
      </p:sp>
    </p:spTree>
    <p:extLst>
      <p:ext uri="{BB962C8B-B14F-4D97-AF65-F5344CB8AC3E}">
        <p14:creationId xmlns:p14="http://schemas.microsoft.com/office/powerpoint/2010/main" val="2377208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ORDER DESIGNATING ISSUES</a:t>
            </a:r>
          </a:p>
        </p:txBody>
      </p:sp>
      <p:sp>
        <p:nvSpPr>
          <p:cNvPr id="3" name="Content Placeholder 2"/>
          <p:cNvSpPr>
            <a:spLocks noGrp="1"/>
          </p:cNvSpPr>
          <p:nvPr>
            <p:ph idx="1"/>
          </p:nvPr>
        </p:nvSpPr>
        <p:spPr>
          <a:xfrm>
            <a:off x="457200" y="2057400"/>
            <a:ext cx="8229600" cy="3505200"/>
          </a:xfrm>
        </p:spPr>
        <p:txBody>
          <a:bodyPr>
            <a:normAutofit/>
          </a:bodyPr>
          <a:lstStyle/>
          <a:p>
            <a:pPr marL="0" indent="0" algn="just">
              <a:buNone/>
            </a:pPr>
            <a:r>
              <a:rPr lang="en-US" sz="2800" b="1" dirty="0">
                <a:solidFill>
                  <a:srgbClr val="003297"/>
                </a:solidFill>
                <a:latin typeface="Bookman Old Style" pitchFamily="18" charset="0"/>
                <a:cs typeface="Times New Roman" pitchFamily="18" charset="0"/>
              </a:rPr>
              <a:t>The Court finds there are controverted, previously unresolved facts material to the legality of applicant’s confinement, to wit, whether the applicant received ineffective assistance of counsel. These issues shall be resolved by submission of affidavits and an evidentiary hearing</a:t>
            </a:r>
            <a:r>
              <a:rPr lang="en-US" sz="2800" b="1" dirty="0">
                <a:solidFill>
                  <a:srgbClr val="003297"/>
                </a:solidFill>
                <a:latin typeface="Bookman Old Style" pitchFamily="18" charset="0"/>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9220200" cy="1524000"/>
          </a:xfrm>
        </p:spPr>
        <p:txBody>
          <a:bodyPr>
            <a:normAutofit/>
          </a:bodyPr>
          <a:lstStyle/>
          <a:p>
            <a:pPr algn="ctr"/>
            <a:r>
              <a:rPr lang="en-US" sz="4800" dirty="0">
                <a:solidFill>
                  <a:srgbClr val="003297"/>
                </a:solidFill>
                <a:latin typeface="Bookman Old Style" panose="02050604050505020204" pitchFamily="18" charset="0"/>
              </a:rPr>
              <a:t>EXCULPATORY EVIDENCE</a:t>
            </a:r>
            <a:endParaRPr lang="en-US" sz="4800" dirty="0">
              <a:solidFill>
                <a:srgbClr val="003297"/>
              </a:solidFill>
            </a:endParaRPr>
          </a:p>
        </p:txBody>
      </p:sp>
      <p:sp>
        <p:nvSpPr>
          <p:cNvPr id="3" name="Content Placeholder 2"/>
          <p:cNvSpPr>
            <a:spLocks noGrp="1"/>
          </p:cNvSpPr>
          <p:nvPr>
            <p:ph idx="1"/>
          </p:nvPr>
        </p:nvSpPr>
        <p:spPr>
          <a:xfrm>
            <a:off x="457200" y="1524001"/>
            <a:ext cx="8229600" cy="4876800"/>
          </a:xfrm>
        </p:spPr>
        <p:txBody>
          <a:bodyPr>
            <a:normAutofit fontScale="85000" lnSpcReduction="20000"/>
          </a:bodyPr>
          <a:lstStyle/>
          <a:p>
            <a:pPr marL="118872" indent="0">
              <a:buNone/>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Prosecutor denied having any exculpatory evidence</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Exculpatory evidence suppressed:</a:t>
            </a:r>
          </a:p>
          <a:p>
            <a:pPr lvl="1">
              <a:buClr>
                <a:srgbClr val="003297"/>
              </a:buClr>
            </a:pPr>
            <a:r>
              <a:rPr lang="en-US" b="1" dirty="0">
                <a:solidFill>
                  <a:srgbClr val="003297"/>
                </a:solidFill>
                <a:latin typeface="Bookman Old Style" panose="02050604050505020204" pitchFamily="18" charset="0"/>
              </a:rPr>
              <a:t>Eyewitness (Walker) who said Thomas was not in location where shooting occurred.</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Prosecutor later testified,</a:t>
            </a:r>
          </a:p>
          <a:p>
            <a:pPr lvl="1">
              <a:buClr>
                <a:srgbClr val="003297"/>
              </a:buClr>
            </a:pPr>
            <a:r>
              <a:rPr lang="en-US" b="1" dirty="0">
                <a:solidFill>
                  <a:srgbClr val="003297"/>
                </a:solidFill>
                <a:latin typeface="Bookman Old Style" panose="02050604050505020204" pitchFamily="18" charset="0"/>
              </a:rPr>
              <a:t>“I would have brought (Walker’s testimony) to the court’s attention had I thought it would be exculpatory in any manner.”</a:t>
            </a:r>
          </a:p>
          <a:p>
            <a:pPr marL="118872" indent="0">
              <a:buNone/>
            </a:pPr>
            <a:endParaRPr lang="en-US" b="1" dirty="0">
              <a:solidFill>
                <a:srgbClr val="003297"/>
              </a:solidFill>
              <a:latin typeface="Bookman Old Style" panose="02050604050505020204" pitchFamily="18" charset="0"/>
            </a:endParaRPr>
          </a:p>
          <a:p>
            <a:pPr marL="118872" indent="0" algn="ctr">
              <a:buNone/>
            </a:pPr>
            <a:r>
              <a:rPr lang="en-US" b="1" i="1" dirty="0">
                <a:solidFill>
                  <a:srgbClr val="003297"/>
                </a:solidFill>
                <a:latin typeface="Bookman Old Style" panose="02050604050505020204" pitchFamily="18" charset="0"/>
              </a:rPr>
              <a:t>Thomas v. State</a:t>
            </a:r>
          </a:p>
        </p:txBody>
      </p:sp>
    </p:spTree>
    <p:extLst>
      <p:ext uri="{BB962C8B-B14F-4D97-AF65-F5344CB8AC3E}">
        <p14:creationId xmlns:p14="http://schemas.microsoft.com/office/powerpoint/2010/main" val="9467097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BE399-3403-4FF0-B88C-E95201C00AF2}"/>
              </a:ext>
            </a:extLst>
          </p:cNvPr>
          <p:cNvSpPr>
            <a:spLocks noGrp="1"/>
          </p:cNvSpPr>
          <p:nvPr>
            <p:ph type="title"/>
          </p:nvPr>
        </p:nvSpPr>
        <p:spPr>
          <a:xfrm>
            <a:off x="-76200" y="0"/>
            <a:ext cx="9220200" cy="1524000"/>
          </a:xfrm>
        </p:spPr>
        <p:txBody>
          <a:bodyPr/>
          <a:lstStyle/>
          <a:p>
            <a:pPr algn="ctr"/>
            <a:r>
              <a:rPr lang="en-US" sz="4800" b="1" dirty="0">
                <a:solidFill>
                  <a:srgbClr val="003297"/>
                </a:solidFill>
                <a:latin typeface="Bookman Old Style" panose="02050604050505020204" pitchFamily="18" charset="0"/>
              </a:rPr>
              <a:t>EXCULPATORY EVIDENCE</a:t>
            </a:r>
            <a:endParaRPr lang="en-US" dirty="0"/>
          </a:p>
        </p:txBody>
      </p:sp>
      <p:sp>
        <p:nvSpPr>
          <p:cNvPr id="3" name="Content Placeholder 2">
            <a:extLst>
              <a:ext uri="{FF2B5EF4-FFF2-40B4-BE49-F238E27FC236}">
                <a16:creationId xmlns:a16="http://schemas.microsoft.com/office/drawing/2014/main" id="{E20BAD6C-F89A-4F01-B82B-65F9593A3E04}"/>
              </a:ext>
            </a:extLst>
          </p:cNvPr>
          <p:cNvSpPr>
            <a:spLocks noGrp="1"/>
          </p:cNvSpPr>
          <p:nvPr>
            <p:ph idx="1"/>
          </p:nvPr>
        </p:nvSpPr>
        <p:spPr/>
        <p:txBody>
          <a:bodyPr>
            <a:normAutofit fontScale="85000" lnSpcReduction="10000"/>
          </a:bodyPr>
          <a:lstStyle/>
          <a:p>
            <a:pPr marL="0" indent="0" algn="just">
              <a:spcBef>
                <a:spcPts val="0"/>
              </a:spcBef>
              <a:buNone/>
            </a:pPr>
            <a:r>
              <a:rPr lang="en-US" sz="3200" b="1" dirty="0">
                <a:solidFill>
                  <a:srgbClr val="003297"/>
                </a:solidFill>
                <a:latin typeface="Bookman Old Style" pitchFamily="18" charset="0"/>
                <a:cs typeface="Mongolian Baiti" pitchFamily="66" charset="0"/>
              </a:rPr>
              <a:t>“Because we agree that the credibility of the State’s only eyewitness, Anita Hanson, was a crucial issue in applicant’s trial, we conclude that the State had an affirmative constitutional duty under </a:t>
            </a:r>
            <a:r>
              <a:rPr lang="en-US" sz="3200" b="1" i="1" dirty="0">
                <a:solidFill>
                  <a:srgbClr val="003297"/>
                </a:solidFill>
                <a:latin typeface="Bookman Old Style" pitchFamily="18" charset="0"/>
                <a:cs typeface="Mongolian Baiti" pitchFamily="66" charset="0"/>
              </a:rPr>
              <a:t>Brady v. Maryland</a:t>
            </a:r>
            <a:r>
              <a:rPr lang="en-US" sz="3200" b="1" dirty="0">
                <a:solidFill>
                  <a:srgbClr val="003297"/>
                </a:solidFill>
                <a:latin typeface="Bookman Old Style" pitchFamily="18" charset="0"/>
                <a:cs typeface="Mongolian Baiti" pitchFamily="66" charset="0"/>
              </a:rPr>
              <a:t> to disclose material evidence that impeached her testimony.”</a:t>
            </a:r>
          </a:p>
          <a:p>
            <a:pPr>
              <a:spcBef>
                <a:spcPts val="0"/>
              </a:spcBef>
              <a:buNone/>
            </a:pPr>
            <a:r>
              <a:rPr lang="en-US" sz="3200" b="1" dirty="0">
                <a:solidFill>
                  <a:srgbClr val="003297"/>
                </a:solidFill>
                <a:latin typeface="Bookman Old Style" pitchFamily="18" charset="0"/>
                <a:cs typeface="Mongolian Baiti" pitchFamily="66" charset="0"/>
              </a:rPr>
              <a:t>				</a:t>
            </a:r>
          </a:p>
          <a:p>
            <a:pPr>
              <a:spcBef>
                <a:spcPts val="0"/>
              </a:spcBef>
              <a:buNone/>
            </a:pPr>
            <a:endParaRPr lang="en-US" sz="3200" b="1" dirty="0">
              <a:solidFill>
                <a:srgbClr val="003297"/>
              </a:solidFill>
              <a:latin typeface="Bookman Old Style" pitchFamily="18" charset="0"/>
              <a:cs typeface="Mongolian Baiti" pitchFamily="66" charset="0"/>
            </a:endParaRPr>
          </a:p>
          <a:p>
            <a:pPr algn="r">
              <a:spcBef>
                <a:spcPts val="0"/>
              </a:spcBef>
              <a:buNone/>
            </a:pPr>
            <a:r>
              <a:rPr lang="en-US" sz="3200" b="1" i="1" dirty="0">
                <a:solidFill>
                  <a:srgbClr val="003297"/>
                </a:solidFill>
                <a:latin typeface="Bookman Old Style" pitchFamily="18" charset="0"/>
                <a:cs typeface="Mongolian Baiti" pitchFamily="66" charset="0"/>
              </a:rPr>
              <a:t>Ex </a:t>
            </a:r>
            <a:r>
              <a:rPr lang="en-US" sz="3200" b="1" i="1" dirty="0" err="1">
                <a:solidFill>
                  <a:srgbClr val="003297"/>
                </a:solidFill>
                <a:latin typeface="Bookman Old Style" pitchFamily="18" charset="0"/>
                <a:cs typeface="Mongolian Baiti" pitchFamily="66" charset="0"/>
              </a:rPr>
              <a:t>Parte</a:t>
            </a:r>
            <a:r>
              <a:rPr lang="en-US" sz="3200" b="1" i="1" dirty="0">
                <a:solidFill>
                  <a:srgbClr val="003297"/>
                </a:solidFill>
                <a:latin typeface="Bookman Old Style" pitchFamily="18" charset="0"/>
                <a:cs typeface="Mongolian Baiti" pitchFamily="66" charset="0"/>
              </a:rPr>
              <a:t> Richardson</a:t>
            </a:r>
            <a:r>
              <a:rPr lang="en-US" sz="3200" b="1" dirty="0">
                <a:solidFill>
                  <a:srgbClr val="003297"/>
                </a:solidFill>
                <a:latin typeface="Bookman Old Style" pitchFamily="18" charset="0"/>
                <a:cs typeface="Mongolian Baiti" pitchFamily="66" charset="0"/>
              </a:rPr>
              <a:t>,</a:t>
            </a:r>
            <a:endParaRPr lang="en-US" sz="3200" b="1" i="1" dirty="0">
              <a:solidFill>
                <a:srgbClr val="003297"/>
              </a:solidFill>
              <a:latin typeface="Bookman Old Style" pitchFamily="18" charset="0"/>
              <a:cs typeface="Mongolian Baiti" pitchFamily="66" charset="0"/>
            </a:endParaRPr>
          </a:p>
          <a:p>
            <a:pPr algn="r">
              <a:spcBef>
                <a:spcPts val="0"/>
              </a:spcBef>
              <a:buNone/>
            </a:pPr>
            <a:r>
              <a:rPr lang="en-US" sz="3200" b="1" i="1" dirty="0">
                <a:solidFill>
                  <a:srgbClr val="003297"/>
                </a:solidFill>
                <a:latin typeface="Bookman Old Style" pitchFamily="18" charset="0"/>
                <a:cs typeface="Mongolian Baiti" pitchFamily="66" charset="0"/>
              </a:rPr>
              <a:t>			</a:t>
            </a:r>
            <a:r>
              <a:rPr lang="en-US" sz="3200" b="1" dirty="0">
                <a:solidFill>
                  <a:srgbClr val="003297"/>
                </a:solidFill>
                <a:latin typeface="Bookman Old Style" pitchFamily="18" charset="0"/>
                <a:cs typeface="Mongolian Baiti" pitchFamily="66" charset="0"/>
              </a:rPr>
              <a:t>70 S.W.3d 865, 867 </a:t>
            </a:r>
          </a:p>
          <a:p>
            <a:pPr algn="r">
              <a:spcBef>
                <a:spcPts val="0"/>
              </a:spcBef>
              <a:buNone/>
            </a:pPr>
            <a:r>
              <a:rPr lang="en-US" sz="3200" b="1" dirty="0">
                <a:solidFill>
                  <a:srgbClr val="003297"/>
                </a:solidFill>
                <a:latin typeface="Bookman Old Style" pitchFamily="18" charset="0"/>
                <a:cs typeface="Mongolian Baiti" pitchFamily="66" charset="0"/>
              </a:rPr>
              <a:t>(Tex. Crim. App. 2002)</a:t>
            </a:r>
            <a:endParaRPr lang="en-US" dirty="0"/>
          </a:p>
        </p:txBody>
      </p:sp>
    </p:spTree>
    <p:extLst>
      <p:ext uri="{BB962C8B-B14F-4D97-AF65-F5344CB8AC3E}">
        <p14:creationId xmlns:p14="http://schemas.microsoft.com/office/powerpoint/2010/main" val="18779078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2B45A-E473-4A06-A92B-86E952203DA7}"/>
              </a:ext>
            </a:extLst>
          </p:cNvPr>
          <p:cNvSpPr>
            <a:spLocks noGrp="1"/>
          </p:cNvSpPr>
          <p:nvPr>
            <p:ph type="title"/>
          </p:nvPr>
        </p:nvSpPr>
        <p:spPr>
          <a:xfrm>
            <a:off x="-76200" y="-8021"/>
            <a:ext cx="9220200" cy="1524000"/>
          </a:xfrm>
        </p:spPr>
        <p:txBody>
          <a:bodyPr>
            <a:normAutofit/>
          </a:bodyPr>
          <a:lstStyle/>
          <a:p>
            <a:pPr algn="ctr"/>
            <a:r>
              <a:rPr lang="en-US" sz="4800" dirty="0">
                <a:solidFill>
                  <a:srgbClr val="003297"/>
                </a:solidFill>
                <a:latin typeface="Bookman Old Style" panose="02050604050505020204" pitchFamily="18" charset="0"/>
              </a:rPr>
              <a:t>EXCULPATORY EVIDENCE</a:t>
            </a:r>
          </a:p>
        </p:txBody>
      </p:sp>
      <p:sp>
        <p:nvSpPr>
          <p:cNvPr id="3" name="Content Placeholder 2">
            <a:extLst>
              <a:ext uri="{FF2B5EF4-FFF2-40B4-BE49-F238E27FC236}">
                <a16:creationId xmlns:a16="http://schemas.microsoft.com/office/drawing/2014/main" id="{1377843F-00B5-4B47-943F-4E4D74A17F53}"/>
              </a:ext>
            </a:extLst>
          </p:cNvPr>
          <p:cNvSpPr>
            <a:spLocks noGrp="1"/>
          </p:cNvSpPr>
          <p:nvPr>
            <p:ph idx="1"/>
          </p:nvPr>
        </p:nvSpPr>
        <p:spPr>
          <a:xfrm>
            <a:off x="457200" y="1981200"/>
            <a:ext cx="8229600" cy="4419600"/>
          </a:xfrm>
        </p:spPr>
        <p:txBody>
          <a:bodyPr/>
          <a:lstStyle/>
          <a:p>
            <a:pPr marL="118872" indent="0">
              <a:buNone/>
            </a:pPr>
            <a:r>
              <a:rPr lang="en-US" b="1" dirty="0">
                <a:solidFill>
                  <a:srgbClr val="003297"/>
                </a:solidFill>
                <a:latin typeface="Bookman Old Style" panose="02050604050505020204" pitchFamily="18" charset="0"/>
              </a:rPr>
              <a:t>Previous statement from eyewitness that he could not identify the perpetrator is exculpatory evidence when eyewitness identifies defendant in court.</a:t>
            </a:r>
          </a:p>
          <a:p>
            <a:pPr marL="118872" indent="0">
              <a:buNone/>
            </a:pPr>
            <a:endParaRPr lang="en-US" b="1" dirty="0">
              <a:solidFill>
                <a:srgbClr val="003297"/>
              </a:solidFill>
              <a:latin typeface="Bookman Old Style" panose="02050604050505020204" pitchFamily="18" charset="0"/>
            </a:endParaRPr>
          </a:p>
          <a:p>
            <a:pPr marL="118872" indent="0" algn="ctr">
              <a:buNone/>
            </a:pPr>
            <a:r>
              <a:rPr lang="en-US" b="1" i="1" dirty="0">
                <a:solidFill>
                  <a:srgbClr val="003297"/>
                </a:solidFill>
                <a:latin typeface="Bookman Old Style" panose="02050604050505020204" pitchFamily="18" charset="0"/>
              </a:rPr>
              <a:t>Smith v. Cain</a:t>
            </a:r>
            <a:r>
              <a:rPr lang="en-US" b="1" dirty="0">
                <a:solidFill>
                  <a:srgbClr val="003297"/>
                </a:solidFill>
                <a:latin typeface="Bookman Old Style" panose="02050604050505020204" pitchFamily="18" charset="0"/>
              </a:rPr>
              <a:t>,</a:t>
            </a:r>
          </a:p>
          <a:p>
            <a:pPr marL="118872" indent="0" algn="ctr">
              <a:buNone/>
            </a:pPr>
            <a:r>
              <a:rPr lang="en-US" b="1" dirty="0">
                <a:solidFill>
                  <a:srgbClr val="003297"/>
                </a:solidFill>
                <a:latin typeface="Bookman Old Style" panose="02050604050505020204" pitchFamily="18" charset="0"/>
              </a:rPr>
              <a:t>565 U.S. 73 (2012)</a:t>
            </a:r>
          </a:p>
        </p:txBody>
      </p:sp>
    </p:spTree>
    <p:extLst>
      <p:ext uri="{BB962C8B-B14F-4D97-AF65-F5344CB8AC3E}">
        <p14:creationId xmlns:p14="http://schemas.microsoft.com/office/powerpoint/2010/main" val="7091941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normAutofit/>
          </a:bodyPr>
          <a:lstStyle/>
          <a:p>
            <a:pPr algn="ctr"/>
            <a:r>
              <a:rPr lang="en-US" sz="4800" dirty="0">
                <a:solidFill>
                  <a:srgbClr val="003297"/>
                </a:solidFill>
                <a:latin typeface="Bookman Old Style" panose="02050604050505020204" pitchFamily="18" charset="0"/>
              </a:rPr>
              <a:t>EXCULPATORY EVIDENCE</a:t>
            </a:r>
          </a:p>
        </p:txBody>
      </p:sp>
      <p:sp>
        <p:nvSpPr>
          <p:cNvPr id="3" name="Content Placeholder 2"/>
          <p:cNvSpPr>
            <a:spLocks noGrp="1"/>
          </p:cNvSpPr>
          <p:nvPr>
            <p:ph idx="1"/>
          </p:nvPr>
        </p:nvSpPr>
        <p:spPr/>
        <p:txBody>
          <a:bodyPr/>
          <a:lstStyle/>
          <a:p>
            <a:pPr marL="118872" indent="0">
              <a:buNone/>
            </a:pPr>
            <a:r>
              <a:rPr lang="en-US" b="1" dirty="0">
                <a:solidFill>
                  <a:srgbClr val="003297"/>
                </a:solidFill>
                <a:latin typeface="Bookman Old Style" panose="02050604050505020204" pitchFamily="18" charset="0"/>
              </a:rPr>
              <a:t>“The scenarios to which </a:t>
            </a:r>
            <a:r>
              <a:rPr lang="en-US" b="1" i="1" dirty="0">
                <a:solidFill>
                  <a:srgbClr val="003297"/>
                </a:solidFill>
                <a:latin typeface="Bookman Old Style" panose="02050604050505020204" pitchFamily="18" charset="0"/>
              </a:rPr>
              <a:t>Brady</a:t>
            </a:r>
            <a:r>
              <a:rPr lang="en-US" b="1" dirty="0">
                <a:solidFill>
                  <a:srgbClr val="003297"/>
                </a:solidFill>
                <a:latin typeface="Bookman Old Style" panose="02050604050505020204" pitchFamily="18" charset="0"/>
              </a:rPr>
              <a:t> applies involve the discovery after trial of information which had been known to the prosecution but unknown to the defense.”</a:t>
            </a:r>
          </a:p>
          <a:p>
            <a:pPr marL="118872" indent="0">
              <a:buNone/>
            </a:pPr>
            <a:endParaRPr lang="en-US" b="1" dirty="0">
              <a:solidFill>
                <a:srgbClr val="003297"/>
              </a:solidFill>
              <a:latin typeface="Bookman Old Style" panose="02050604050505020204" pitchFamily="18" charset="0"/>
            </a:endParaRPr>
          </a:p>
          <a:p>
            <a:pPr marL="118872" indent="0" algn="ctr">
              <a:buNone/>
            </a:pPr>
            <a:r>
              <a:rPr lang="en-US" b="1" i="1" dirty="0">
                <a:solidFill>
                  <a:srgbClr val="003297"/>
                </a:solidFill>
                <a:latin typeface="Bookman Old Style" panose="02050604050505020204" pitchFamily="18" charset="0"/>
              </a:rPr>
              <a:t>Pena v. State</a:t>
            </a:r>
            <a:r>
              <a:rPr lang="en-US" b="1" dirty="0">
                <a:solidFill>
                  <a:srgbClr val="003297"/>
                </a:solidFill>
                <a:latin typeface="Bookman Old Style" panose="02050604050505020204" pitchFamily="18" charset="0"/>
              </a:rPr>
              <a:t>,</a:t>
            </a:r>
          </a:p>
          <a:p>
            <a:pPr marL="118872" indent="0" algn="ctr">
              <a:buNone/>
            </a:pPr>
            <a:r>
              <a:rPr lang="en-US" b="1" dirty="0">
                <a:solidFill>
                  <a:srgbClr val="003297"/>
                </a:solidFill>
                <a:latin typeface="Bookman Old Style" panose="02050604050505020204" pitchFamily="18" charset="0"/>
              </a:rPr>
              <a:t>353 </a:t>
            </a:r>
            <a:r>
              <a:rPr lang="en-US" b="1" dirty="0" err="1">
                <a:solidFill>
                  <a:srgbClr val="003297"/>
                </a:solidFill>
                <a:latin typeface="Bookman Old Style" panose="02050604050505020204" pitchFamily="18" charset="0"/>
              </a:rPr>
              <a:t>S.W.3d</a:t>
            </a:r>
            <a:r>
              <a:rPr lang="en-US" b="1" dirty="0">
                <a:solidFill>
                  <a:srgbClr val="003297"/>
                </a:solidFill>
                <a:latin typeface="Bookman Old Style" panose="02050604050505020204" pitchFamily="18" charset="0"/>
              </a:rPr>
              <a:t> 798 (Tex. Crim. App. 2011)</a:t>
            </a:r>
          </a:p>
        </p:txBody>
      </p:sp>
    </p:spTree>
    <p:extLst>
      <p:ext uri="{BB962C8B-B14F-4D97-AF65-F5344CB8AC3E}">
        <p14:creationId xmlns:p14="http://schemas.microsoft.com/office/powerpoint/2010/main" val="417787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lstStyle/>
          <a:p>
            <a:pPr algn="ctr"/>
            <a:r>
              <a:rPr lang="en-US" dirty="0">
                <a:solidFill>
                  <a:srgbClr val="003297"/>
                </a:solidFill>
                <a:latin typeface="Bookman Old Style" panose="02050604050505020204" pitchFamily="18" charset="0"/>
              </a:rPr>
              <a:t>KNOWLEDGE OF POLICE</a:t>
            </a:r>
          </a:p>
        </p:txBody>
      </p:sp>
      <p:sp>
        <p:nvSpPr>
          <p:cNvPr id="3" name="Content Placeholder 2"/>
          <p:cNvSpPr>
            <a:spLocks noGrp="1"/>
          </p:cNvSpPr>
          <p:nvPr>
            <p:ph idx="1"/>
          </p:nvPr>
        </p:nvSpPr>
        <p:spPr/>
        <p:txBody>
          <a:bodyPr>
            <a:normAutofit fontScale="92500" lnSpcReduction="20000"/>
          </a:bodyPr>
          <a:lstStyle/>
          <a:p>
            <a:pPr marL="118872" indent="0">
              <a:buNone/>
            </a:pPr>
            <a:r>
              <a:rPr lang="en-US" b="1" dirty="0">
                <a:solidFill>
                  <a:srgbClr val="003297"/>
                </a:solidFill>
                <a:latin typeface="Bookman Old Style" panose="02050604050505020204" pitchFamily="18" charset="0"/>
              </a:rPr>
              <a:t>Knowledge of government agents, such as police officers, of exculpatory evidence is imputed to the prosecution.</a:t>
            </a:r>
          </a:p>
          <a:p>
            <a:pPr marL="118872" indent="0">
              <a:buNone/>
            </a:pPr>
            <a:endParaRPr lang="en-US" b="1" dirty="0">
              <a:solidFill>
                <a:srgbClr val="003297"/>
              </a:solidFill>
              <a:latin typeface="Bookman Old Style" panose="02050604050505020204" pitchFamily="18" charset="0"/>
            </a:endParaRPr>
          </a:p>
          <a:p>
            <a:pPr marL="118872" indent="0">
              <a:buNone/>
            </a:pPr>
            <a:r>
              <a:rPr lang="en-US" b="1" dirty="0">
                <a:solidFill>
                  <a:srgbClr val="003297"/>
                </a:solidFill>
                <a:latin typeface="Bookman Old Style" panose="02050604050505020204" pitchFamily="18" charset="0"/>
              </a:rPr>
              <a:t>Prosecutor has a duty to learn of any favorable evidence known to the others acting in the government’s behalf, including the police.</a:t>
            </a:r>
          </a:p>
          <a:p>
            <a:pPr marL="118872" indent="0">
              <a:buNone/>
            </a:pPr>
            <a:endParaRPr lang="en-US" b="1" dirty="0">
              <a:solidFill>
                <a:srgbClr val="003297"/>
              </a:solidFill>
              <a:latin typeface="Bookman Old Style" panose="02050604050505020204" pitchFamily="18" charset="0"/>
            </a:endParaRPr>
          </a:p>
          <a:p>
            <a:pPr marL="118872" indent="0" algn="ctr">
              <a:buNone/>
            </a:pPr>
            <a:r>
              <a:rPr lang="en-US" b="1" i="1" dirty="0">
                <a:solidFill>
                  <a:srgbClr val="003297"/>
                </a:solidFill>
                <a:latin typeface="Bookman Old Style" panose="02050604050505020204" pitchFamily="18" charset="0"/>
              </a:rPr>
              <a:t>Kyles v. Whitley</a:t>
            </a:r>
            <a:r>
              <a:rPr lang="en-US" b="1" dirty="0">
                <a:solidFill>
                  <a:srgbClr val="003297"/>
                </a:solidFill>
                <a:latin typeface="Bookman Old Style" panose="02050604050505020204" pitchFamily="18" charset="0"/>
              </a:rPr>
              <a:t>, </a:t>
            </a:r>
          </a:p>
          <a:p>
            <a:pPr marL="118872" indent="0" algn="ctr">
              <a:buNone/>
            </a:pPr>
            <a:r>
              <a:rPr lang="en-US" b="1" dirty="0">
                <a:solidFill>
                  <a:srgbClr val="003297"/>
                </a:solidFill>
                <a:latin typeface="Bookman Old Style" panose="02050604050505020204" pitchFamily="18" charset="0"/>
              </a:rPr>
              <a:t>514 U.S. 419, 437 (1995)</a:t>
            </a:r>
          </a:p>
        </p:txBody>
      </p:sp>
    </p:spTree>
    <p:extLst>
      <p:ext uri="{BB962C8B-B14F-4D97-AF65-F5344CB8AC3E}">
        <p14:creationId xmlns:p14="http://schemas.microsoft.com/office/powerpoint/2010/main" val="2521345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normAutofit/>
          </a:bodyPr>
          <a:lstStyle/>
          <a:p>
            <a:pPr algn="ctr"/>
            <a:r>
              <a:rPr lang="en-US" sz="4000" dirty="0">
                <a:solidFill>
                  <a:srgbClr val="003297"/>
                </a:solidFill>
                <a:latin typeface="Bookman Old Style" panose="02050604050505020204" pitchFamily="18" charset="0"/>
              </a:rPr>
              <a:t>THE DALLAS COUNTY EXPERIENCE</a:t>
            </a:r>
          </a:p>
        </p:txBody>
      </p:sp>
      <p:sp>
        <p:nvSpPr>
          <p:cNvPr id="3" name="Content Placeholder 2"/>
          <p:cNvSpPr>
            <a:spLocks noGrp="1"/>
          </p:cNvSpPr>
          <p:nvPr>
            <p:ph idx="1"/>
          </p:nvPr>
        </p:nvSpPr>
        <p:spPr>
          <a:xfrm>
            <a:off x="457200" y="1775191"/>
            <a:ext cx="8229600" cy="4778009"/>
          </a:xfrm>
        </p:spPr>
        <p:txBody>
          <a:bodyPr>
            <a:normAutofit fontScale="85000" lnSpcReduction="10000"/>
          </a:bodyPr>
          <a:lstStyle/>
          <a:p>
            <a:pPr>
              <a:buNone/>
              <a:defRPr/>
            </a:pPr>
            <a:r>
              <a:rPr lang="en-US" b="1" dirty="0">
                <a:solidFill>
                  <a:srgbClr val="003297"/>
                </a:solidFill>
                <a:latin typeface="Bookman Old Style" panose="02050604050505020204" pitchFamily="18" charset="0"/>
              </a:rPr>
              <a:t>Opening files of old convictions revealed many cases with exculpatory evidence:</a:t>
            </a:r>
          </a:p>
          <a:p>
            <a:pPr>
              <a:buNone/>
              <a:defRPr/>
            </a:pPr>
            <a:endParaRPr lang="en-US" b="1" dirty="0">
              <a:solidFill>
                <a:srgbClr val="003297"/>
              </a:solidFill>
              <a:latin typeface="Bookman Old Style" panose="02050604050505020204" pitchFamily="18" charset="0"/>
            </a:endParaRPr>
          </a:p>
          <a:p>
            <a:pPr lvl="1">
              <a:buFont typeface="Arial"/>
              <a:buChar char="–"/>
              <a:defRPr/>
            </a:pPr>
            <a:r>
              <a:rPr lang="en-US" b="1" dirty="0">
                <a:solidFill>
                  <a:srgbClr val="003297"/>
                </a:solidFill>
                <a:latin typeface="Bookman Old Style" panose="02050604050505020204" pitchFamily="18" charset="0"/>
              </a:rPr>
              <a:t>State failed to disclose two police reports that identified two other possible suspects.</a:t>
            </a:r>
          </a:p>
          <a:p>
            <a:pPr lvl="2" algn="r">
              <a:buNone/>
              <a:defRPr/>
            </a:pPr>
            <a:r>
              <a:rPr lang="en-US" b="1" i="1" dirty="0">
                <a:solidFill>
                  <a:srgbClr val="003297"/>
                </a:solidFill>
                <a:latin typeface="Bookman Old Style" panose="02050604050505020204" pitchFamily="18" charset="0"/>
              </a:rPr>
              <a:t>Ex </a:t>
            </a:r>
            <a:r>
              <a:rPr lang="en-US" b="1" i="1" dirty="0" err="1">
                <a:solidFill>
                  <a:srgbClr val="003297"/>
                </a:solidFill>
                <a:latin typeface="Bookman Old Style" panose="02050604050505020204" pitchFamily="18" charset="0"/>
              </a:rPr>
              <a:t>Parte</a:t>
            </a:r>
            <a:r>
              <a:rPr lang="en-US" b="1" i="1" dirty="0">
                <a:solidFill>
                  <a:srgbClr val="003297"/>
                </a:solidFill>
                <a:latin typeface="Bookman Old Style" panose="02050604050505020204" pitchFamily="18" charset="0"/>
              </a:rPr>
              <a:t> Miles</a:t>
            </a:r>
            <a:r>
              <a:rPr lang="en-US" b="1" dirty="0">
                <a:solidFill>
                  <a:srgbClr val="003297"/>
                </a:solidFill>
                <a:latin typeface="Bookman Old Style" panose="02050604050505020204" pitchFamily="18" charset="0"/>
              </a:rPr>
              <a:t>,</a:t>
            </a:r>
          </a:p>
          <a:p>
            <a:pPr lvl="2" algn="r">
              <a:buNone/>
              <a:defRPr/>
            </a:pPr>
            <a:r>
              <a:rPr lang="en-US" b="1" dirty="0">
                <a:solidFill>
                  <a:srgbClr val="003297"/>
                </a:solidFill>
                <a:latin typeface="Bookman Old Style" panose="02050604050505020204" pitchFamily="18" charset="0"/>
              </a:rPr>
              <a:t>359 </a:t>
            </a:r>
            <a:r>
              <a:rPr lang="en-US" b="1" dirty="0" err="1">
                <a:solidFill>
                  <a:srgbClr val="003297"/>
                </a:solidFill>
                <a:latin typeface="Bookman Old Style" panose="02050604050505020204" pitchFamily="18" charset="0"/>
              </a:rPr>
              <a:t>S.W.3d</a:t>
            </a:r>
            <a:r>
              <a:rPr lang="en-US" b="1" dirty="0">
                <a:solidFill>
                  <a:srgbClr val="003297"/>
                </a:solidFill>
                <a:latin typeface="Bookman Old Style" panose="02050604050505020204" pitchFamily="18" charset="0"/>
              </a:rPr>
              <a:t> 647 (Tex. Crim. App. 2012)</a:t>
            </a:r>
          </a:p>
          <a:p>
            <a:pPr lvl="2">
              <a:buNone/>
              <a:defRPr/>
            </a:pPr>
            <a:endParaRPr lang="en-US" b="1" dirty="0">
              <a:solidFill>
                <a:srgbClr val="003297"/>
              </a:solidFill>
              <a:latin typeface="Bookman Old Style" panose="02050604050505020204" pitchFamily="18" charset="0"/>
            </a:endParaRPr>
          </a:p>
          <a:p>
            <a:pPr lvl="1">
              <a:buFont typeface="Arial"/>
              <a:buChar char="–"/>
              <a:defRPr/>
            </a:pPr>
            <a:r>
              <a:rPr lang="en-US" b="1" dirty="0">
                <a:solidFill>
                  <a:srgbClr val="003297"/>
                </a:solidFill>
                <a:latin typeface="Bookman Old Style" panose="02050604050505020204" pitchFamily="18" charset="0"/>
              </a:rPr>
              <a:t>State withheld photograph and police report which supported defendant’s defense of misidentification. </a:t>
            </a:r>
          </a:p>
          <a:p>
            <a:pPr lvl="1" algn="r">
              <a:buNone/>
              <a:defRPr/>
            </a:pPr>
            <a:r>
              <a:rPr lang="en-US" sz="2400" b="1" i="1" dirty="0">
                <a:solidFill>
                  <a:srgbClr val="003297"/>
                </a:solidFill>
                <a:latin typeface="Bookman Old Style" panose="02050604050505020204" pitchFamily="18" charset="0"/>
              </a:rPr>
              <a:t>Ex </a:t>
            </a:r>
            <a:r>
              <a:rPr lang="en-US" sz="2400" b="1" i="1" dirty="0" err="1">
                <a:solidFill>
                  <a:srgbClr val="003297"/>
                </a:solidFill>
                <a:latin typeface="Bookman Old Style" panose="02050604050505020204" pitchFamily="18" charset="0"/>
              </a:rPr>
              <a:t>Parte</a:t>
            </a:r>
            <a:r>
              <a:rPr lang="en-US" sz="2400" b="1" i="1" dirty="0">
                <a:solidFill>
                  <a:srgbClr val="003297"/>
                </a:solidFill>
                <a:latin typeface="Bookman Old Style" panose="02050604050505020204" pitchFamily="18" charset="0"/>
              </a:rPr>
              <a:t> Wyatt</a:t>
            </a:r>
            <a:r>
              <a:rPr lang="en-US" sz="2400" b="1" dirty="0">
                <a:solidFill>
                  <a:srgbClr val="003297"/>
                </a:solidFill>
                <a:latin typeface="Bookman Old Style" panose="02050604050505020204" pitchFamily="18" charset="0"/>
              </a:rPr>
              <a:t>,</a:t>
            </a:r>
          </a:p>
          <a:p>
            <a:pPr lvl="1" algn="r">
              <a:buNone/>
              <a:defRPr/>
            </a:pPr>
            <a:r>
              <a:rPr lang="en-US" sz="2400" b="1" dirty="0">
                <a:solidFill>
                  <a:srgbClr val="003297"/>
                </a:solidFill>
                <a:latin typeface="Bookman Old Style" panose="02050604050505020204" pitchFamily="18" charset="0"/>
              </a:rPr>
              <a:t>2012 WL 1647004 (Tex. Crim. App. May 9, 2012)</a:t>
            </a:r>
          </a:p>
        </p:txBody>
      </p:sp>
    </p:spTree>
    <p:extLst>
      <p:ext uri="{BB962C8B-B14F-4D97-AF65-F5344CB8AC3E}">
        <p14:creationId xmlns:p14="http://schemas.microsoft.com/office/powerpoint/2010/main" val="30849764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lstStyle/>
          <a:p>
            <a:pPr algn="ctr"/>
            <a:r>
              <a:rPr lang="en-US" dirty="0">
                <a:solidFill>
                  <a:srgbClr val="003297"/>
                </a:solidFill>
                <a:latin typeface="Bookman Old Style" panose="02050604050505020204" pitchFamily="18" charset="0"/>
              </a:rPr>
              <a:t>SNITCH TESTIMONY</a:t>
            </a:r>
          </a:p>
        </p:txBody>
      </p:sp>
      <p:sp>
        <p:nvSpPr>
          <p:cNvPr id="3" name="Content Placeholder 2"/>
          <p:cNvSpPr>
            <a:spLocks noGrp="1"/>
          </p:cNvSpPr>
          <p:nvPr>
            <p:ph idx="1"/>
          </p:nvPr>
        </p:nvSpPr>
        <p:spPr>
          <a:xfrm>
            <a:off x="457200" y="1676400"/>
            <a:ext cx="8229600" cy="5029199"/>
          </a:xfrm>
        </p:spPr>
        <p:txBody>
          <a:bodyPr>
            <a:normAutofit fontScale="77500" lnSpcReduction="20000"/>
          </a:bodyPr>
          <a:lstStyle/>
          <a:p>
            <a:pPr algn="just">
              <a:buClr>
                <a:srgbClr val="003297"/>
              </a:buClr>
            </a:pP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When reliability of a given witness may well be determinative of guilt or innocence, nondisclosure of immunity deal violates due process.</a:t>
            </a:r>
          </a:p>
          <a:p>
            <a:pPr algn="just">
              <a:buClr>
                <a:srgbClr val="003297"/>
              </a:buClr>
            </a:pPr>
            <a:endPar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endParaRPr>
          </a:p>
          <a:p>
            <a:pPr marL="118872" indent="0" algn="r">
              <a:buClr>
                <a:srgbClr val="003297"/>
              </a:buClr>
              <a:buNone/>
            </a:pP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			</a:t>
            </a:r>
            <a:r>
              <a:rPr lang="en-US" altLang="en-US" b="1" i="1" dirty="0" err="1">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Napue</a:t>
            </a:r>
            <a:r>
              <a:rPr lang="en-US" altLang="en-US" b="1" i="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 v. Illinois</a:t>
            </a: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a:t>
            </a:r>
          </a:p>
          <a:p>
            <a:pPr marL="118872" indent="0" algn="r">
              <a:buClr>
                <a:srgbClr val="003297"/>
              </a:buClr>
              <a:buNone/>
            </a:pP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			360 U.S. 264 (1959)</a:t>
            </a:r>
          </a:p>
          <a:p>
            <a:pPr algn="just">
              <a:buClr>
                <a:srgbClr val="003297"/>
              </a:buClr>
            </a:pPr>
            <a:endPar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endParaRPr>
          </a:p>
          <a:p>
            <a:pPr algn="just">
              <a:buClr>
                <a:srgbClr val="003297"/>
              </a:buClr>
            </a:pP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“Supreme Court has never limited a </a:t>
            </a:r>
            <a:r>
              <a:rPr lang="en-US" altLang="en-US" b="1" i="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Brady</a:t>
            </a: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 violation to cases where the facts demonstrate that the state and the witness have reached a bona fide, enforceable deal.”</a:t>
            </a:r>
          </a:p>
          <a:p>
            <a:pPr algn="just">
              <a:buClr>
                <a:srgbClr val="003297"/>
              </a:buClr>
            </a:pPr>
            <a:endPar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endParaRPr>
          </a:p>
          <a:p>
            <a:pPr marL="118872" indent="0" algn="r">
              <a:buClr>
                <a:srgbClr val="003297"/>
              </a:buClr>
              <a:buNone/>
            </a:pP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			</a:t>
            </a:r>
            <a:r>
              <a:rPr lang="en-US" altLang="en-US" b="1" i="1" dirty="0" err="1">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LaCaze</a:t>
            </a:r>
            <a:r>
              <a:rPr lang="en-US" altLang="en-US" b="1" i="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 v. Warden</a:t>
            </a:r>
            <a:r>
              <a:rPr lang="en-US" altLang="en-US" b="1" dirty="0">
                <a:solidFill>
                  <a:srgbClr val="003297"/>
                </a:solidFill>
                <a:latin typeface="Bookman Old Style" panose="02050604050505020204" pitchFamily="18" charset="0"/>
              </a:rPr>
              <a:t>,</a:t>
            </a:r>
          </a:p>
          <a:p>
            <a:pPr marL="118872" indent="0" algn="r">
              <a:buClr>
                <a:srgbClr val="003297"/>
              </a:buClr>
              <a:buNone/>
            </a:pP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		645 F.3d 728, 735 (5th Cir. 2010)</a:t>
            </a:r>
          </a:p>
        </p:txBody>
      </p:sp>
    </p:spTree>
    <p:extLst>
      <p:ext uri="{BB962C8B-B14F-4D97-AF65-F5344CB8AC3E}">
        <p14:creationId xmlns:p14="http://schemas.microsoft.com/office/powerpoint/2010/main" val="19984342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lstStyle/>
          <a:p>
            <a:pPr algn="ctr"/>
            <a:r>
              <a:rPr lang="en-US" dirty="0">
                <a:solidFill>
                  <a:srgbClr val="003297"/>
                </a:solidFill>
                <a:latin typeface="Bookman Old Style" panose="02050604050505020204" pitchFamily="18" charset="0"/>
              </a:rPr>
              <a:t>SNITCH TESTIMONY</a:t>
            </a:r>
          </a:p>
        </p:txBody>
      </p:sp>
      <p:sp>
        <p:nvSpPr>
          <p:cNvPr id="3" name="Content Placeholder 2"/>
          <p:cNvSpPr>
            <a:spLocks noGrp="1"/>
          </p:cNvSpPr>
          <p:nvPr>
            <p:ph idx="1"/>
          </p:nvPr>
        </p:nvSpPr>
        <p:spPr>
          <a:xfrm>
            <a:off x="457200" y="1722120"/>
            <a:ext cx="8229600" cy="5105400"/>
          </a:xfrm>
        </p:spPr>
        <p:txBody>
          <a:bodyPr>
            <a:normAutofit fontScale="77500" lnSpcReduction="20000"/>
          </a:bodyPr>
          <a:lstStyle/>
          <a:p>
            <a:pPr algn="just">
              <a:buClr>
                <a:srgbClr val="003297"/>
              </a:buClr>
            </a:pPr>
            <a:r>
              <a:rPr lang="en-US" altLang="en-US" b="1" i="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Brady</a:t>
            </a: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 applies to agreements “which are merely implied, suggested, insinuated or inferred.”</a:t>
            </a:r>
          </a:p>
          <a:p>
            <a:pPr algn="just">
              <a:buClr>
                <a:srgbClr val="003297"/>
              </a:buClr>
            </a:pPr>
            <a:endParaRPr lang="en-US" altLang="en-US" b="1" i="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endParaRPr>
          </a:p>
          <a:p>
            <a:pPr algn="just">
              <a:buClr>
                <a:srgbClr val="003297"/>
              </a:buClr>
            </a:pP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Question is whether there exists “some understanding for leniency.”</a:t>
            </a:r>
          </a:p>
          <a:p>
            <a:pPr marL="118872" indent="0" algn="just">
              <a:buClr>
                <a:srgbClr val="003297"/>
              </a:buClr>
              <a:buNone/>
            </a:pPr>
            <a:endPar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endParaRPr>
          </a:p>
          <a:p>
            <a:pPr algn="just">
              <a:buClr>
                <a:srgbClr val="003297"/>
              </a:buClr>
            </a:pP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“It makes no difference whether the understanding is consummated by a wink, a nod and a handshake, or by a signed and notarized formal document ceremoniously impressed with a wax seal.  A deal is a deal.”</a:t>
            </a:r>
          </a:p>
          <a:p>
            <a:pPr marL="118872" indent="0" algn="ctr">
              <a:buClr>
                <a:srgbClr val="003297"/>
              </a:buClr>
              <a:buNone/>
            </a:pPr>
            <a:endParaRPr lang="en-US" altLang="en-US" b="1" i="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endParaRPr>
          </a:p>
          <a:p>
            <a:pPr marL="118872" indent="0" algn="ctr">
              <a:buClr>
                <a:srgbClr val="003297"/>
              </a:buClr>
              <a:buNone/>
            </a:pPr>
            <a:r>
              <a:rPr lang="en-US" altLang="en-US" b="1" i="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Duggan v. State</a:t>
            </a: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a:t>
            </a:r>
          </a:p>
          <a:p>
            <a:pPr marL="118872" indent="0" algn="ctr">
              <a:buClr>
                <a:srgbClr val="003297"/>
              </a:buClr>
              <a:buNone/>
            </a:pPr>
            <a:r>
              <a:rPr lang="en-US" altLang="en-US" b="1" dirty="0">
                <a:solidFill>
                  <a:srgbClr val="003297"/>
                </a:solidFill>
                <a:latin typeface="Bookman Old Style" panose="02050604050505020204" pitchFamily="18" charset="0"/>
                <a:ea typeface="Mongolian Baiti" panose="03000500000000000000" pitchFamily="66" charset="0"/>
                <a:cs typeface="Mongolian Baiti" panose="03000500000000000000" pitchFamily="66" charset="0"/>
              </a:rPr>
              <a:t>778 S.W.2d 465, 468 (Tex. Crim. App. 1989)</a:t>
            </a:r>
            <a:endParaRPr lang="en-US" dirty="0"/>
          </a:p>
        </p:txBody>
      </p:sp>
    </p:spTree>
    <p:extLst>
      <p:ext uri="{BB962C8B-B14F-4D97-AF65-F5344CB8AC3E}">
        <p14:creationId xmlns:p14="http://schemas.microsoft.com/office/powerpoint/2010/main" val="40551741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normAutofit/>
          </a:bodyPr>
          <a:lstStyle/>
          <a:p>
            <a:pPr algn="ctr"/>
            <a:r>
              <a:rPr lang="en-US" dirty="0">
                <a:solidFill>
                  <a:srgbClr val="003297"/>
                </a:solidFill>
                <a:latin typeface="Bookman Old Style" panose="02050604050505020204" pitchFamily="18" charset="0"/>
              </a:rPr>
              <a:t>THE DALLAS COUNTY EXPERIENCE</a:t>
            </a:r>
          </a:p>
        </p:txBody>
      </p:sp>
      <p:sp>
        <p:nvSpPr>
          <p:cNvPr id="3" name="Content Placeholder 2"/>
          <p:cNvSpPr>
            <a:spLocks noGrp="1"/>
          </p:cNvSpPr>
          <p:nvPr>
            <p:ph idx="1"/>
          </p:nvPr>
        </p:nvSpPr>
        <p:spPr>
          <a:xfrm>
            <a:off x="304800" y="1600200"/>
            <a:ext cx="8534400" cy="5257800"/>
          </a:xfrm>
        </p:spPr>
        <p:txBody>
          <a:bodyPr>
            <a:normAutofit fontScale="92500" lnSpcReduction="20000"/>
          </a:bodyPr>
          <a:lstStyle/>
          <a:p>
            <a:pPr>
              <a:buClr>
                <a:srgbClr val="003297"/>
              </a:buClr>
            </a:pPr>
            <a:r>
              <a:rPr lang="en-US" sz="2400" b="1" dirty="0">
                <a:solidFill>
                  <a:srgbClr val="003297"/>
                </a:solidFill>
                <a:latin typeface="Bookman Old Style" panose="02050604050505020204" pitchFamily="18" charset="0"/>
              </a:rPr>
              <a:t>Stanley </a:t>
            </a:r>
            <a:r>
              <a:rPr lang="en-US" sz="2400" b="1" dirty="0" err="1">
                <a:solidFill>
                  <a:srgbClr val="003297"/>
                </a:solidFill>
                <a:latin typeface="Bookman Old Style" panose="02050604050505020204" pitchFamily="18" charset="0"/>
              </a:rPr>
              <a:t>Mozee</a:t>
            </a:r>
            <a:r>
              <a:rPr lang="en-US" sz="2400" b="1" dirty="0">
                <a:solidFill>
                  <a:srgbClr val="003297"/>
                </a:solidFill>
                <a:latin typeface="Bookman Old Style" panose="02050604050505020204" pitchFamily="18" charset="0"/>
              </a:rPr>
              <a:t> and Dennis Allen</a:t>
            </a:r>
          </a:p>
          <a:p>
            <a:pPr lvl="1">
              <a:buClr>
                <a:srgbClr val="003297"/>
              </a:buClr>
            </a:pPr>
            <a:r>
              <a:rPr lang="en-US" sz="2400" b="1" dirty="0">
                <a:solidFill>
                  <a:srgbClr val="003297"/>
                </a:solidFill>
                <a:latin typeface="Bookman Old Style" panose="02050604050505020204" pitchFamily="18" charset="0"/>
              </a:rPr>
              <a:t>Writ Relief Granted January 10, 2018. </a:t>
            </a:r>
            <a:r>
              <a:rPr lang="en-US" sz="2400" b="1" i="1" dirty="0">
                <a:solidFill>
                  <a:srgbClr val="003297"/>
                </a:solidFill>
                <a:latin typeface="Bookman Old Style" panose="02050604050505020204" pitchFamily="18" charset="0"/>
              </a:rPr>
              <a:t>Ex </a:t>
            </a:r>
            <a:r>
              <a:rPr lang="en-US" sz="2400" b="1" i="1" dirty="0" err="1">
                <a:solidFill>
                  <a:srgbClr val="003297"/>
                </a:solidFill>
                <a:latin typeface="Bookman Old Style" panose="02050604050505020204" pitchFamily="18" charset="0"/>
              </a:rPr>
              <a:t>Parte</a:t>
            </a:r>
            <a:r>
              <a:rPr lang="en-US" sz="2400" b="1" i="1" dirty="0">
                <a:solidFill>
                  <a:srgbClr val="003297"/>
                </a:solidFill>
                <a:latin typeface="Bookman Old Style" panose="02050604050505020204" pitchFamily="18" charset="0"/>
              </a:rPr>
              <a:t> </a:t>
            </a:r>
            <a:r>
              <a:rPr lang="en-US" sz="2400" b="1" i="1" dirty="0" err="1">
                <a:solidFill>
                  <a:srgbClr val="003297"/>
                </a:solidFill>
                <a:latin typeface="Bookman Old Style" panose="02050604050505020204" pitchFamily="18" charset="0"/>
              </a:rPr>
              <a:t>Mozee</a:t>
            </a:r>
            <a:r>
              <a:rPr lang="en-US" sz="2400" b="1" dirty="0">
                <a:solidFill>
                  <a:srgbClr val="003297"/>
                </a:solidFill>
                <a:latin typeface="Bookman Old Style" panose="02050604050505020204" pitchFamily="18" charset="0"/>
              </a:rPr>
              <a:t>, 2018 WL 345057 (Tex. Crim. App. 2018), </a:t>
            </a:r>
            <a:r>
              <a:rPr lang="en-US" sz="2400" b="1" i="1" dirty="0">
                <a:solidFill>
                  <a:srgbClr val="003297"/>
                </a:solidFill>
                <a:latin typeface="Bookman Old Style" panose="02050604050505020204" pitchFamily="18" charset="0"/>
              </a:rPr>
              <a:t>Ex </a:t>
            </a:r>
            <a:r>
              <a:rPr lang="en-US" sz="2400" b="1" i="1" dirty="0" err="1">
                <a:solidFill>
                  <a:srgbClr val="003297"/>
                </a:solidFill>
                <a:latin typeface="Bookman Old Style" panose="02050604050505020204" pitchFamily="18" charset="0"/>
              </a:rPr>
              <a:t>Parte</a:t>
            </a:r>
            <a:r>
              <a:rPr lang="en-US" sz="2400" b="1" i="1" dirty="0">
                <a:solidFill>
                  <a:srgbClr val="003297"/>
                </a:solidFill>
                <a:latin typeface="Bookman Old Style" panose="02050604050505020204" pitchFamily="18" charset="0"/>
              </a:rPr>
              <a:t> Allen</a:t>
            </a:r>
            <a:r>
              <a:rPr lang="en-US" sz="2400" b="1" dirty="0">
                <a:solidFill>
                  <a:srgbClr val="003297"/>
                </a:solidFill>
                <a:latin typeface="Bookman Old Style" panose="02050604050505020204" pitchFamily="18" charset="0"/>
              </a:rPr>
              <a:t>, 2018 WL 344332 (Tex. Crim. App. 2018)</a:t>
            </a:r>
          </a:p>
          <a:p>
            <a:pPr lvl="1">
              <a:buClr>
                <a:srgbClr val="003297"/>
              </a:buClr>
            </a:pPr>
            <a:endParaRPr lang="en-US" sz="2400" b="1" dirty="0">
              <a:solidFill>
                <a:srgbClr val="003297"/>
              </a:solidFill>
              <a:latin typeface="Bookman Old Style" panose="02050604050505020204" pitchFamily="18" charset="0"/>
            </a:endParaRPr>
          </a:p>
          <a:p>
            <a:pPr>
              <a:buClr>
                <a:srgbClr val="003297"/>
              </a:buClr>
            </a:pPr>
            <a:r>
              <a:rPr lang="en-US" sz="2400" b="1" dirty="0" err="1">
                <a:solidFill>
                  <a:srgbClr val="003297"/>
                </a:solidFill>
                <a:latin typeface="Bookman Old Style" panose="02050604050505020204" pitchFamily="18" charset="0"/>
              </a:rPr>
              <a:t>Mozee</a:t>
            </a:r>
            <a:r>
              <a:rPr lang="en-US" sz="2400" b="1" dirty="0">
                <a:solidFill>
                  <a:srgbClr val="003297"/>
                </a:solidFill>
                <a:latin typeface="Bookman Old Style" panose="02050604050505020204" pitchFamily="18" charset="0"/>
              </a:rPr>
              <a:t> and Allen convicted largely on the basis of jailhouse informants.</a:t>
            </a:r>
          </a:p>
          <a:p>
            <a:pPr>
              <a:buClr>
                <a:srgbClr val="003297"/>
              </a:buClr>
            </a:pPr>
            <a:endParaRPr lang="en-US" sz="2400" b="1" dirty="0">
              <a:solidFill>
                <a:srgbClr val="003297"/>
              </a:solidFill>
              <a:latin typeface="Bookman Old Style" panose="02050604050505020204" pitchFamily="18" charset="0"/>
            </a:endParaRPr>
          </a:p>
          <a:p>
            <a:pPr>
              <a:buClr>
                <a:srgbClr val="003297"/>
              </a:buClr>
            </a:pPr>
            <a:r>
              <a:rPr lang="en-US" sz="2400" b="1" dirty="0">
                <a:solidFill>
                  <a:srgbClr val="003297"/>
                </a:solidFill>
                <a:latin typeface="Bookman Old Style" panose="02050604050505020204" pitchFamily="18" charset="0"/>
              </a:rPr>
              <a:t>Informants testify at trial that they had no deal with state, had not asked for a deal and did not expect a deal.</a:t>
            </a:r>
          </a:p>
          <a:p>
            <a:pPr>
              <a:buClr>
                <a:srgbClr val="003297"/>
              </a:buClr>
            </a:pPr>
            <a:endParaRPr lang="en-US" sz="2400" b="1" dirty="0">
              <a:solidFill>
                <a:srgbClr val="003297"/>
              </a:solidFill>
              <a:latin typeface="Bookman Old Style" panose="02050604050505020204" pitchFamily="18" charset="0"/>
            </a:endParaRPr>
          </a:p>
          <a:p>
            <a:pPr>
              <a:buClr>
                <a:srgbClr val="003297"/>
              </a:buClr>
            </a:pPr>
            <a:r>
              <a:rPr lang="en-US" sz="2400" b="1" dirty="0">
                <a:solidFill>
                  <a:srgbClr val="003297"/>
                </a:solidFill>
                <a:latin typeface="Bookman Old Style" panose="02050604050505020204" pitchFamily="18" charset="0"/>
              </a:rPr>
              <a:t>Letters to prosecutor found in District Attorney’s file from informants, written prior to trial, asking when the prosecutor was going to follow through with the deals he had promised them.</a:t>
            </a:r>
          </a:p>
        </p:txBody>
      </p:sp>
    </p:spTree>
    <p:extLst>
      <p:ext uri="{BB962C8B-B14F-4D97-AF65-F5344CB8AC3E}">
        <p14:creationId xmlns:p14="http://schemas.microsoft.com/office/powerpoint/2010/main" val="20925852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normAutofit/>
          </a:bodyPr>
          <a:lstStyle/>
          <a:p>
            <a:pPr algn="ctr"/>
            <a:r>
              <a:rPr lang="en-US" i="1" dirty="0" err="1">
                <a:solidFill>
                  <a:srgbClr val="003297"/>
                </a:solidFill>
                <a:latin typeface="Bookman Old Style" panose="02050604050505020204" pitchFamily="18" charset="0"/>
              </a:rPr>
              <a:t>WEARRY</a:t>
            </a:r>
            <a:r>
              <a:rPr lang="en-US" i="1" dirty="0">
                <a:solidFill>
                  <a:srgbClr val="003297"/>
                </a:solidFill>
                <a:latin typeface="Bookman Old Style" panose="02050604050505020204" pitchFamily="18" charset="0"/>
              </a:rPr>
              <a:t> V. CAIN</a:t>
            </a:r>
            <a:r>
              <a:rPr lang="en-US" dirty="0">
                <a:solidFill>
                  <a:srgbClr val="003297"/>
                </a:solidFill>
                <a:latin typeface="Bookman Old Style" panose="02050604050505020204" pitchFamily="18" charset="0"/>
              </a:rPr>
              <a:t>,</a:t>
            </a:r>
            <a:br>
              <a:rPr lang="en-US" dirty="0">
                <a:solidFill>
                  <a:srgbClr val="003297"/>
                </a:solidFill>
                <a:latin typeface="Bookman Old Style" panose="02050604050505020204" pitchFamily="18" charset="0"/>
              </a:rPr>
            </a:br>
            <a:r>
              <a:rPr lang="en-US" dirty="0">
                <a:solidFill>
                  <a:srgbClr val="003297"/>
                </a:solidFill>
                <a:latin typeface="Bookman Old Style" panose="02050604050505020204" pitchFamily="18" charset="0"/>
              </a:rPr>
              <a:t>577  U.S. 385 (2016)</a:t>
            </a:r>
            <a:endParaRPr lang="en-US" i="1" dirty="0">
              <a:solidFill>
                <a:srgbClr val="003297"/>
              </a:solidFill>
              <a:latin typeface="Bookman Old Style" panose="02050604050505020204" pitchFamily="18" charset="0"/>
            </a:endParaRPr>
          </a:p>
        </p:txBody>
      </p:sp>
      <p:sp>
        <p:nvSpPr>
          <p:cNvPr id="3" name="Content Placeholder 2"/>
          <p:cNvSpPr>
            <a:spLocks noGrp="1"/>
          </p:cNvSpPr>
          <p:nvPr>
            <p:ph idx="1"/>
          </p:nvPr>
        </p:nvSpPr>
        <p:spPr/>
        <p:txBody>
          <a:bodyPr/>
          <a:lstStyle/>
          <a:p>
            <a:pPr marL="118872" indent="0">
              <a:buNone/>
            </a:pPr>
            <a:r>
              <a:rPr lang="en-US" b="1" dirty="0">
                <a:solidFill>
                  <a:srgbClr val="003297"/>
                </a:solidFill>
                <a:latin typeface="Bookman Old Style" panose="02050604050505020204" pitchFamily="18" charset="0"/>
                <a:cs typeface="Mongolian Baiti" pitchFamily="66" charset="0"/>
              </a:rPr>
              <a:t>State failed to disclose that, contrary to the prosecution’s assertions at trial, Brown had twice sought a deal to reduce his existing sentence in exchange for testifying against </a:t>
            </a:r>
            <a:r>
              <a:rPr lang="en-US" b="1" dirty="0" err="1">
                <a:solidFill>
                  <a:srgbClr val="003297"/>
                </a:solidFill>
                <a:latin typeface="Bookman Old Style" panose="02050604050505020204" pitchFamily="18" charset="0"/>
                <a:cs typeface="Mongolian Baiti" pitchFamily="66" charset="0"/>
              </a:rPr>
              <a:t>Wearry</a:t>
            </a:r>
            <a:r>
              <a:rPr lang="en-US" b="1" dirty="0">
                <a:solidFill>
                  <a:srgbClr val="003297"/>
                </a:solidFill>
                <a:latin typeface="Bookman Old Style" panose="02050604050505020204" pitchFamily="18" charset="0"/>
                <a:cs typeface="Mongolian Baiti" pitchFamily="66" charset="0"/>
              </a:rPr>
              <a:t>.  The police had told Brown that they would “talk to the D.A. if he told the truth.”  </a:t>
            </a:r>
          </a:p>
          <a:p>
            <a:pPr marL="118872" indent="0">
              <a:buNone/>
            </a:pPr>
            <a:endParaRPr lang="en-US" dirty="0"/>
          </a:p>
        </p:txBody>
      </p:sp>
    </p:spTree>
    <p:extLst>
      <p:ext uri="{BB962C8B-B14F-4D97-AF65-F5344CB8AC3E}">
        <p14:creationId xmlns:p14="http://schemas.microsoft.com/office/powerpoint/2010/main" val="244698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WAYS TO RESOLVE ISSUES  </a:t>
            </a:r>
          </a:p>
        </p:txBody>
      </p:sp>
      <p:sp>
        <p:nvSpPr>
          <p:cNvPr id="3" name="Content Placeholder 2"/>
          <p:cNvSpPr>
            <a:spLocks noGrp="1"/>
          </p:cNvSpPr>
          <p:nvPr>
            <p:ph idx="1"/>
          </p:nvPr>
        </p:nvSpPr>
        <p:spPr>
          <a:xfrm>
            <a:off x="762000" y="1752600"/>
            <a:ext cx="7924800" cy="3810000"/>
          </a:xfrm>
        </p:spPr>
        <p:txBody>
          <a:bodyPr>
            <a:normAutofit/>
          </a:bodyPr>
          <a:lstStyle/>
          <a:p>
            <a:pPr>
              <a:buClr>
                <a:srgbClr val="003297"/>
              </a:buClr>
            </a:pPr>
            <a:r>
              <a:rPr lang="en-US" sz="3300" b="1" dirty="0">
                <a:solidFill>
                  <a:srgbClr val="003297"/>
                </a:solidFill>
                <a:latin typeface="Bookman Old Style" pitchFamily="18" charset="0"/>
                <a:cs typeface="Times New Roman" pitchFamily="18" charset="0"/>
              </a:rPr>
              <a:t>Affidavits</a:t>
            </a:r>
          </a:p>
          <a:p>
            <a:pPr>
              <a:buClr>
                <a:srgbClr val="003297"/>
              </a:buClr>
            </a:pPr>
            <a:r>
              <a:rPr lang="en-US" sz="3300" b="1" dirty="0">
                <a:solidFill>
                  <a:srgbClr val="003297"/>
                </a:solidFill>
                <a:latin typeface="Bookman Old Style" pitchFamily="18" charset="0"/>
                <a:cs typeface="Times New Roman" pitchFamily="18" charset="0"/>
              </a:rPr>
              <a:t>Depositions</a:t>
            </a:r>
          </a:p>
          <a:p>
            <a:pPr>
              <a:buClr>
                <a:srgbClr val="003297"/>
              </a:buClr>
            </a:pPr>
            <a:r>
              <a:rPr lang="en-US" sz="3300" b="1" dirty="0">
                <a:solidFill>
                  <a:srgbClr val="003297"/>
                </a:solidFill>
                <a:latin typeface="Bookman Old Style" pitchFamily="18" charset="0"/>
                <a:cs typeface="Times New Roman" pitchFamily="18" charset="0"/>
              </a:rPr>
              <a:t>Interrogatories</a:t>
            </a:r>
          </a:p>
          <a:p>
            <a:pPr>
              <a:buClr>
                <a:srgbClr val="003297"/>
              </a:buClr>
            </a:pPr>
            <a:r>
              <a:rPr lang="en-US" sz="3300" b="1" dirty="0">
                <a:solidFill>
                  <a:srgbClr val="003297"/>
                </a:solidFill>
                <a:latin typeface="Bookman Old Style" pitchFamily="18" charset="0"/>
                <a:cs typeface="Times New Roman" pitchFamily="18" charset="0"/>
              </a:rPr>
              <a:t>Forensic Testing</a:t>
            </a:r>
          </a:p>
          <a:p>
            <a:pPr>
              <a:buClr>
                <a:srgbClr val="003297"/>
              </a:buClr>
            </a:pPr>
            <a:r>
              <a:rPr lang="en-US" sz="3300" b="1" dirty="0">
                <a:solidFill>
                  <a:srgbClr val="003297"/>
                </a:solidFill>
                <a:latin typeface="Bookman Old Style" pitchFamily="18" charset="0"/>
                <a:cs typeface="Times New Roman" pitchFamily="18" charset="0"/>
              </a:rPr>
              <a:t>Hearings</a:t>
            </a:r>
          </a:p>
          <a:p>
            <a:pPr>
              <a:buClr>
                <a:srgbClr val="003297"/>
              </a:buClr>
            </a:pPr>
            <a:r>
              <a:rPr lang="en-US" sz="3300" b="1" dirty="0">
                <a:solidFill>
                  <a:srgbClr val="003297"/>
                </a:solidFill>
                <a:latin typeface="Bookman Old Style" pitchFamily="18" charset="0"/>
                <a:cs typeface="Times New Roman" pitchFamily="18" charset="0"/>
              </a:rPr>
              <a:t>Personal Recollection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lstStyle/>
          <a:p>
            <a:pPr algn="ctr"/>
            <a:r>
              <a:rPr lang="en-US" dirty="0">
                <a:solidFill>
                  <a:srgbClr val="003297"/>
                </a:solidFill>
                <a:latin typeface="Bookman Old Style" panose="02050604050505020204" pitchFamily="18" charset="0"/>
              </a:rPr>
              <a:t>WORK PRODUCT</a:t>
            </a:r>
          </a:p>
        </p:txBody>
      </p:sp>
      <p:sp>
        <p:nvSpPr>
          <p:cNvPr id="3" name="Content Placeholder 2"/>
          <p:cNvSpPr>
            <a:spLocks noGrp="1"/>
          </p:cNvSpPr>
          <p:nvPr>
            <p:ph idx="1"/>
          </p:nvPr>
        </p:nvSpPr>
        <p:spPr/>
        <p:txBody>
          <a:bodyPr>
            <a:normAutofit lnSpcReduction="10000"/>
          </a:bodyPr>
          <a:lstStyle/>
          <a:p>
            <a:pPr marL="118872" indent="0" algn="just">
              <a:buNone/>
            </a:pPr>
            <a:r>
              <a:rPr lang="en-US" altLang="en-US" b="1" dirty="0">
                <a:solidFill>
                  <a:srgbClr val="003297"/>
                </a:solidFill>
                <a:latin typeface="Bookman Old Style" panose="02050604050505020204" pitchFamily="18" charset="0"/>
              </a:rPr>
              <a:t>“The privilege derived from the work-product doctrine is not absolute, and the duty to reveal material exculpatory evidence as dictated by </a:t>
            </a:r>
            <a:r>
              <a:rPr lang="en-US" altLang="en-US" b="1" i="1" dirty="0">
                <a:solidFill>
                  <a:srgbClr val="003297"/>
                </a:solidFill>
                <a:latin typeface="Bookman Old Style" panose="02050604050505020204" pitchFamily="18" charset="0"/>
              </a:rPr>
              <a:t>Brady</a:t>
            </a:r>
            <a:r>
              <a:rPr lang="en-US" altLang="en-US" b="1" dirty="0">
                <a:solidFill>
                  <a:srgbClr val="003297"/>
                </a:solidFill>
                <a:latin typeface="Bookman Old Style" panose="02050604050505020204" pitchFamily="18" charset="0"/>
              </a:rPr>
              <a:t> overrides the work-product privilege.”</a:t>
            </a:r>
          </a:p>
          <a:p>
            <a:pPr marL="118872" indent="0" algn="just">
              <a:buNone/>
            </a:pPr>
            <a:endParaRPr lang="en-US" altLang="en-US" b="1" dirty="0">
              <a:solidFill>
                <a:srgbClr val="003297"/>
              </a:solidFill>
              <a:latin typeface="Bookman Old Style" panose="02050604050505020204" pitchFamily="18" charset="0"/>
            </a:endParaRPr>
          </a:p>
          <a:p>
            <a:pPr marL="118872" indent="0" algn="just">
              <a:buNone/>
            </a:pPr>
            <a:r>
              <a:rPr lang="en-US" altLang="en-US" b="1" dirty="0">
                <a:solidFill>
                  <a:srgbClr val="003297"/>
                </a:solidFill>
                <a:latin typeface="Bookman Old Style" panose="02050604050505020204" pitchFamily="18" charset="0"/>
              </a:rPr>
              <a:t>			</a:t>
            </a:r>
            <a:r>
              <a:rPr lang="en-US" altLang="en-US" b="1" i="1" dirty="0">
                <a:solidFill>
                  <a:srgbClr val="003297"/>
                </a:solidFill>
                <a:latin typeface="Bookman Old Style" panose="02050604050505020204" pitchFamily="18" charset="0"/>
              </a:rPr>
              <a:t>Ex </a:t>
            </a:r>
            <a:r>
              <a:rPr lang="en-US" altLang="en-US" b="1" i="1" dirty="0" err="1">
                <a:solidFill>
                  <a:srgbClr val="003297"/>
                </a:solidFill>
                <a:latin typeface="Bookman Old Style" panose="02050604050505020204" pitchFamily="18" charset="0"/>
              </a:rPr>
              <a:t>Parte</a:t>
            </a:r>
            <a:r>
              <a:rPr lang="en-US" altLang="en-US" b="1" i="1" dirty="0">
                <a:solidFill>
                  <a:srgbClr val="003297"/>
                </a:solidFill>
                <a:latin typeface="Bookman Old Style" panose="02050604050505020204" pitchFamily="18" charset="0"/>
              </a:rPr>
              <a:t> Miles</a:t>
            </a:r>
            <a:r>
              <a:rPr lang="en-US" altLang="en-US" b="1" dirty="0">
                <a:solidFill>
                  <a:srgbClr val="003297"/>
                </a:solidFill>
                <a:latin typeface="Bookman Old Style" panose="02050604050505020204" pitchFamily="18" charset="0"/>
              </a:rPr>
              <a:t>,</a:t>
            </a:r>
          </a:p>
          <a:p>
            <a:pPr marL="118872" indent="0" algn="just">
              <a:buNone/>
            </a:pPr>
            <a:r>
              <a:rPr lang="en-US" altLang="en-US" b="1" dirty="0">
                <a:solidFill>
                  <a:srgbClr val="003297"/>
                </a:solidFill>
                <a:latin typeface="Bookman Old Style" panose="02050604050505020204" pitchFamily="18" charset="0"/>
              </a:rPr>
              <a:t>			359 S.W.3d 647, 670 </a:t>
            </a:r>
          </a:p>
          <a:p>
            <a:pPr marL="118872" indent="0" algn="just">
              <a:buNone/>
            </a:pPr>
            <a:r>
              <a:rPr lang="en-US" altLang="en-US" b="1" dirty="0">
                <a:solidFill>
                  <a:srgbClr val="003297"/>
                </a:solidFill>
                <a:latin typeface="Bookman Old Style" panose="02050604050505020204" pitchFamily="18" charset="0"/>
              </a:rPr>
              <a:t>			(Tex. Crim. App. 2012)</a:t>
            </a:r>
          </a:p>
          <a:p>
            <a:pPr marL="118872" indent="0">
              <a:buNone/>
            </a:pPr>
            <a:endParaRPr lang="en-US" dirty="0"/>
          </a:p>
        </p:txBody>
      </p:sp>
    </p:spTree>
    <p:extLst>
      <p:ext uri="{BB962C8B-B14F-4D97-AF65-F5344CB8AC3E}">
        <p14:creationId xmlns:p14="http://schemas.microsoft.com/office/powerpoint/2010/main" val="2097402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normAutofit/>
          </a:bodyPr>
          <a:lstStyle/>
          <a:p>
            <a:pPr algn="ctr"/>
            <a:r>
              <a:rPr lang="en-US" dirty="0">
                <a:solidFill>
                  <a:srgbClr val="003297"/>
                </a:solidFill>
                <a:latin typeface="Bookman Old Style" panose="02050604050505020204" pitchFamily="18" charset="0"/>
              </a:rPr>
              <a:t>STATUTORY CODIFICATION OF </a:t>
            </a:r>
            <a:r>
              <a:rPr lang="en-US" i="1" dirty="0">
                <a:solidFill>
                  <a:srgbClr val="003297"/>
                </a:solidFill>
                <a:latin typeface="Bookman Old Style" panose="02050604050505020204" pitchFamily="18" charset="0"/>
              </a:rPr>
              <a:t>BRADY</a:t>
            </a:r>
            <a:r>
              <a:rPr lang="en-US" dirty="0">
                <a:solidFill>
                  <a:srgbClr val="003297"/>
                </a:solidFill>
                <a:latin typeface="Bookman Old Style" panose="02050604050505020204" pitchFamily="18" charset="0"/>
              </a:rPr>
              <a:t> REQUIREMENTS</a:t>
            </a:r>
          </a:p>
        </p:txBody>
      </p:sp>
      <p:sp>
        <p:nvSpPr>
          <p:cNvPr id="3" name="Content Placeholder 2"/>
          <p:cNvSpPr>
            <a:spLocks noGrp="1"/>
          </p:cNvSpPr>
          <p:nvPr>
            <p:ph idx="1"/>
          </p:nvPr>
        </p:nvSpPr>
        <p:spPr>
          <a:xfrm>
            <a:off x="457200" y="1775191"/>
            <a:ext cx="8229600" cy="4854209"/>
          </a:xfrm>
        </p:spPr>
        <p:txBody>
          <a:bodyPr>
            <a:normAutofit fontScale="70000" lnSpcReduction="20000"/>
          </a:bodyPr>
          <a:lstStyle/>
          <a:p>
            <a:pPr algn="just">
              <a:buClr>
                <a:srgbClr val="003297"/>
              </a:buClr>
            </a:pPr>
            <a:r>
              <a:rPr lang="en-US" altLang="en-US" b="1" dirty="0">
                <a:solidFill>
                  <a:srgbClr val="003297"/>
                </a:solidFill>
                <a:latin typeface="Bookman Old Style" panose="02050604050505020204" pitchFamily="18" charset="0"/>
              </a:rPr>
              <a:t>Tex. Code Crim. Proc. Art. 39.14 (Michael Morton Act) has codified the </a:t>
            </a:r>
            <a:r>
              <a:rPr lang="en-US" altLang="en-US" b="1" i="1" dirty="0">
                <a:solidFill>
                  <a:srgbClr val="003297"/>
                </a:solidFill>
                <a:latin typeface="Bookman Old Style" panose="02050604050505020204" pitchFamily="18" charset="0"/>
              </a:rPr>
              <a:t>Brady</a:t>
            </a:r>
            <a:r>
              <a:rPr lang="en-US" altLang="en-US" b="1" dirty="0">
                <a:solidFill>
                  <a:srgbClr val="003297"/>
                </a:solidFill>
                <a:latin typeface="Bookman Old Style" panose="02050604050505020204" pitchFamily="18" charset="0"/>
              </a:rPr>
              <a:t> requirement.</a:t>
            </a:r>
          </a:p>
          <a:p>
            <a:pPr algn="just">
              <a:buClr>
                <a:srgbClr val="003297"/>
              </a:buClr>
            </a:pPr>
            <a:endParaRPr lang="en-US" altLang="en-US" b="1" dirty="0">
              <a:solidFill>
                <a:srgbClr val="003297"/>
              </a:solidFill>
              <a:latin typeface="Bookman Old Style" panose="02050604050505020204" pitchFamily="18" charset="0"/>
            </a:endParaRPr>
          </a:p>
          <a:p>
            <a:pPr algn="just">
              <a:buClr>
                <a:srgbClr val="003297"/>
              </a:buClr>
            </a:pPr>
            <a:r>
              <a:rPr lang="en-US" altLang="en-US" b="1" dirty="0">
                <a:solidFill>
                  <a:srgbClr val="003297"/>
                </a:solidFill>
                <a:latin typeface="Bookman Old Style" panose="02050604050505020204" pitchFamily="18" charset="0"/>
              </a:rPr>
              <a:t>(h) Notwithstanding any other provision of this article, the state shall disclose to the defendant any exculpatory, impeachment, or mitigating document, item, or information in the possession, custody, or control of the state that tends to negate the guilt of the defendant or would tend to reduce the punishment for the offense charge.</a:t>
            </a:r>
          </a:p>
          <a:p>
            <a:pPr algn="just">
              <a:buClr>
                <a:srgbClr val="003297"/>
              </a:buClr>
            </a:pPr>
            <a:r>
              <a:rPr lang="en-US" altLang="en-US" b="1" dirty="0">
                <a:solidFill>
                  <a:srgbClr val="003297"/>
                </a:solidFill>
                <a:latin typeface="Bookman Old Style" panose="02050604050505020204" pitchFamily="18" charset="0"/>
              </a:rPr>
              <a:t>. . .</a:t>
            </a:r>
          </a:p>
          <a:p>
            <a:pPr algn="just">
              <a:buClr>
                <a:srgbClr val="003297"/>
              </a:buClr>
            </a:pPr>
            <a:r>
              <a:rPr lang="en-US" altLang="en-US" b="1" dirty="0">
                <a:solidFill>
                  <a:srgbClr val="003297"/>
                </a:solidFill>
                <a:latin typeface="Bookman Old Style" panose="02050604050505020204" pitchFamily="18" charset="0"/>
              </a:rPr>
              <a:t>(k) If at any time before, during or after trial the state discovers any additional document, items, or information required to be disclosed under Subsection (h), the state shall promptly disclose the existence of the document, items, or information to the defendant or the court.</a:t>
            </a:r>
          </a:p>
          <a:p>
            <a:pPr marL="118872" indent="0">
              <a:buNone/>
            </a:pPr>
            <a:endParaRPr lang="en-US" dirty="0"/>
          </a:p>
        </p:txBody>
      </p:sp>
    </p:spTree>
    <p:extLst>
      <p:ext uri="{BB962C8B-B14F-4D97-AF65-F5344CB8AC3E}">
        <p14:creationId xmlns:p14="http://schemas.microsoft.com/office/powerpoint/2010/main" val="38980100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524000"/>
          </a:xfrm>
        </p:spPr>
        <p:txBody>
          <a:bodyPr>
            <a:noAutofit/>
          </a:bodyPr>
          <a:lstStyle/>
          <a:p>
            <a:pPr algn="ctr"/>
            <a:br>
              <a:rPr lang="en-US" sz="4000" dirty="0">
                <a:solidFill>
                  <a:srgbClr val="003297"/>
                </a:solidFill>
                <a:latin typeface="Bookman Old Style" panose="02050604050505020204" pitchFamily="18" charset="0"/>
              </a:rPr>
            </a:br>
            <a:r>
              <a:rPr lang="en-US" sz="4000" dirty="0">
                <a:solidFill>
                  <a:srgbClr val="003297"/>
                </a:solidFill>
                <a:latin typeface="Bookman Old Style" panose="02050604050505020204" pitchFamily="18" charset="0"/>
              </a:rPr>
              <a:t>CHANGING SCIENTIFIC EVIDENCE </a:t>
            </a:r>
            <a:br>
              <a:rPr lang="en-US" sz="3600" b="1" dirty="0">
                <a:solidFill>
                  <a:schemeClr val="accent1"/>
                </a:solidFill>
                <a:latin typeface="Bookman Old Style" panose="02050604050505020204" pitchFamily="18" charset="0"/>
              </a:rPr>
            </a:br>
            <a:endParaRPr lang="en-US" sz="3600" b="1" dirty="0">
              <a:solidFill>
                <a:schemeClr val="accent1"/>
              </a:solidFill>
              <a:latin typeface="Bookman Old Style" panose="02050604050505020204" pitchFamily="18" charset="0"/>
            </a:endParaRPr>
          </a:p>
        </p:txBody>
      </p:sp>
      <p:sp>
        <p:nvSpPr>
          <p:cNvPr id="3" name="Content Placeholder 2"/>
          <p:cNvSpPr>
            <a:spLocks noGrp="1"/>
          </p:cNvSpPr>
          <p:nvPr>
            <p:ph idx="1"/>
          </p:nvPr>
        </p:nvSpPr>
        <p:spPr>
          <a:xfrm>
            <a:off x="381000" y="1828800"/>
            <a:ext cx="8229600" cy="4572000"/>
          </a:xfrm>
        </p:spPr>
        <p:txBody>
          <a:bodyPr>
            <a:normAutofit/>
          </a:bodyPr>
          <a:lstStyle/>
          <a:p>
            <a:pPr>
              <a:buClr>
                <a:srgbClr val="003297"/>
              </a:buClr>
            </a:pPr>
            <a:r>
              <a:rPr lang="en-US" b="1" i="1" dirty="0">
                <a:solidFill>
                  <a:srgbClr val="003297"/>
                </a:solidFill>
                <a:latin typeface="Bookman Old Style" panose="02050604050505020204" pitchFamily="18" charset="0"/>
              </a:rPr>
              <a:t>Ex </a:t>
            </a:r>
            <a:r>
              <a:rPr lang="en-US" b="1" i="1" dirty="0" err="1">
                <a:solidFill>
                  <a:srgbClr val="003297"/>
                </a:solidFill>
                <a:latin typeface="Bookman Old Style" panose="02050604050505020204" pitchFamily="18" charset="0"/>
              </a:rPr>
              <a:t>Parte</a:t>
            </a:r>
            <a:r>
              <a:rPr lang="en-US" b="1" i="1" dirty="0">
                <a:solidFill>
                  <a:srgbClr val="003297"/>
                </a:solidFill>
                <a:latin typeface="Bookman Old Style" panose="02050604050505020204" pitchFamily="18" charset="0"/>
              </a:rPr>
              <a:t> Robbins</a:t>
            </a:r>
            <a:r>
              <a:rPr lang="en-US" b="1" dirty="0">
                <a:solidFill>
                  <a:srgbClr val="003297"/>
                </a:solidFill>
                <a:latin typeface="Bookman Old Style" panose="02050604050505020204" pitchFamily="18" charset="0"/>
              </a:rPr>
              <a:t>, 360 S.W.3d 446 (Tex. Crim. App. 2011, cert. denied May 14, 2012)</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QUESTION: HOW SHOULD COURTS RESPOND TO CHANGES IN SCIENCE UNDERLYING CONVICTIONS?</a:t>
            </a:r>
          </a:p>
          <a:p>
            <a:endParaRPr lang="en-US" sz="2000" dirty="0">
              <a:solidFill>
                <a:schemeClr val="bg1"/>
              </a:solidFill>
            </a:endParaRPr>
          </a:p>
        </p:txBody>
      </p:sp>
    </p:spTree>
    <p:extLst>
      <p:ext uri="{BB962C8B-B14F-4D97-AF65-F5344CB8AC3E}">
        <p14:creationId xmlns:p14="http://schemas.microsoft.com/office/powerpoint/2010/main" val="8928021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lstStyle/>
          <a:p>
            <a:pPr algn="ctr"/>
            <a:r>
              <a:rPr lang="en-US" b="1" dirty="0">
                <a:solidFill>
                  <a:srgbClr val="003297"/>
                </a:solidFill>
                <a:latin typeface="Bookman Old Style" panose="02050604050505020204" pitchFamily="18" charset="0"/>
              </a:rPr>
              <a:t>ROBBINS MAJORITY</a:t>
            </a:r>
          </a:p>
        </p:txBody>
      </p:sp>
      <p:sp>
        <p:nvSpPr>
          <p:cNvPr id="3" name="Content Placeholder 2"/>
          <p:cNvSpPr>
            <a:spLocks noGrp="1"/>
          </p:cNvSpPr>
          <p:nvPr>
            <p:ph idx="1"/>
          </p:nvPr>
        </p:nvSpPr>
        <p:spPr>
          <a:xfrm>
            <a:off x="457200" y="1775191"/>
            <a:ext cx="8229600" cy="4701809"/>
          </a:xfrm>
        </p:spPr>
        <p:txBody>
          <a:bodyPr>
            <a:normAutofit fontScale="92500" lnSpcReduction="10000"/>
          </a:bodyPr>
          <a:lstStyle/>
          <a:p>
            <a:pPr marL="118872" indent="0">
              <a:buNone/>
            </a:pPr>
            <a:r>
              <a:rPr lang="en-US" b="1" dirty="0">
                <a:solidFill>
                  <a:srgbClr val="003297"/>
                </a:solidFill>
                <a:latin typeface="Bookman Old Style" panose="02050604050505020204" pitchFamily="18" charset="0"/>
              </a:rPr>
              <a:t>Notwithstanding agreement, among experts that Dr. Moore’s findings and testimony were incorrect, the majority refused relief because none of the experts affirmatively proved that “Tristen could not have been intentionally asphyxiated.” Thus, the majority concluded Robbins did not “have a due process right to have a jury hear Moore’s re-evaluation.”</a:t>
            </a:r>
          </a:p>
          <a:p>
            <a:endParaRPr lang="en-US" dirty="0"/>
          </a:p>
        </p:txBody>
      </p:sp>
    </p:spTree>
    <p:extLst>
      <p:ext uri="{BB962C8B-B14F-4D97-AF65-F5344CB8AC3E}">
        <p14:creationId xmlns:p14="http://schemas.microsoft.com/office/powerpoint/2010/main" val="35331561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b="1" dirty="0">
                <a:solidFill>
                  <a:srgbClr val="003297"/>
                </a:solidFill>
                <a:latin typeface="Bookman Old Style" panose="02050604050505020204" pitchFamily="18" charset="0"/>
              </a:rPr>
              <a:t>JUDGE COCHRAN DISSENTING</a:t>
            </a:r>
          </a:p>
        </p:txBody>
      </p:sp>
      <p:sp>
        <p:nvSpPr>
          <p:cNvPr id="3" name="Content Placeholder 2"/>
          <p:cNvSpPr>
            <a:spLocks noGrp="1"/>
          </p:cNvSpPr>
          <p:nvPr>
            <p:ph idx="1"/>
          </p:nvPr>
        </p:nvSpPr>
        <p:spPr>
          <a:xfrm>
            <a:off x="457200" y="1775191"/>
            <a:ext cx="8305800" cy="4625609"/>
          </a:xfrm>
        </p:spPr>
        <p:txBody>
          <a:bodyPr>
            <a:normAutofit/>
          </a:bodyPr>
          <a:lstStyle/>
          <a:p>
            <a:pPr marL="118872" indent="0">
              <a:buNone/>
            </a:pPr>
            <a:r>
              <a:rPr lang="en-US" b="1" dirty="0">
                <a:solidFill>
                  <a:srgbClr val="003297"/>
                </a:solidFill>
                <a:latin typeface="Bookman Old Style" panose="02050604050505020204" pitchFamily="18" charset="0"/>
              </a:rPr>
              <a:t>Discussed her “extremely serious concern” about the increased “disconnect between the worlds of science and of law” that allows a conviction to remain in force when the scientific basis for that conviction has since been rejected by the scientific community.</a:t>
            </a:r>
          </a:p>
          <a:p>
            <a:endParaRPr lang="en-US" b="1" dirty="0">
              <a:latin typeface="Bookman Old Style" panose="02050604050505020204" pitchFamily="18" charset="0"/>
            </a:endParaRPr>
          </a:p>
        </p:txBody>
      </p:sp>
    </p:spTree>
    <p:extLst>
      <p:ext uri="{BB962C8B-B14F-4D97-AF65-F5344CB8AC3E}">
        <p14:creationId xmlns:p14="http://schemas.microsoft.com/office/powerpoint/2010/main" val="17770843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Autofit/>
          </a:bodyPr>
          <a:lstStyle/>
          <a:p>
            <a:pPr algn="ctr"/>
            <a:r>
              <a:rPr lang="en-US" sz="3200" b="1" i="1" dirty="0">
                <a:solidFill>
                  <a:srgbClr val="003297"/>
                </a:solidFill>
                <a:latin typeface="Bookman Old Style" panose="02050604050505020204" pitchFamily="18" charset="0"/>
              </a:rPr>
              <a:t>Ex Parte Henderson</a:t>
            </a:r>
            <a:r>
              <a:rPr lang="en-US" sz="3200" b="1" dirty="0">
                <a:solidFill>
                  <a:srgbClr val="003297"/>
                </a:solidFill>
                <a:latin typeface="Bookman Old Style" panose="02050604050505020204" pitchFamily="18" charset="0"/>
              </a:rPr>
              <a:t>, 384 S.W.3d 833 </a:t>
            </a:r>
            <a:br>
              <a:rPr lang="en-US" sz="3200" b="1" dirty="0">
                <a:solidFill>
                  <a:srgbClr val="003297"/>
                </a:solidFill>
                <a:latin typeface="Bookman Old Style" panose="02050604050505020204" pitchFamily="18" charset="0"/>
              </a:rPr>
            </a:br>
            <a:r>
              <a:rPr lang="en-US" sz="3200" b="1" dirty="0">
                <a:solidFill>
                  <a:srgbClr val="003297"/>
                </a:solidFill>
                <a:latin typeface="Bookman Old Style" panose="02050604050505020204" pitchFamily="18" charset="0"/>
              </a:rPr>
              <a:t>(Tex. Crim. App. 2012)</a:t>
            </a:r>
          </a:p>
        </p:txBody>
      </p:sp>
      <p:sp>
        <p:nvSpPr>
          <p:cNvPr id="3" name="Content Placeholder 2"/>
          <p:cNvSpPr>
            <a:spLocks noGrp="1"/>
          </p:cNvSpPr>
          <p:nvPr>
            <p:ph idx="1"/>
          </p:nvPr>
        </p:nvSpPr>
        <p:spPr>
          <a:xfrm>
            <a:off x="457200" y="1752600"/>
            <a:ext cx="8229600" cy="4525963"/>
          </a:xfrm>
        </p:spPr>
        <p:txBody>
          <a:bodyPr>
            <a:normAutofit fontScale="92500" lnSpcReduction="10000"/>
          </a:bodyPr>
          <a:lstStyle/>
          <a:p>
            <a:pPr>
              <a:buClr>
                <a:srgbClr val="003297"/>
              </a:buClr>
            </a:pPr>
            <a:r>
              <a:rPr lang="en-US" b="1" dirty="0">
                <a:solidFill>
                  <a:srgbClr val="003297"/>
                </a:solidFill>
                <a:latin typeface="Bookman Old Style" panose="02050604050505020204" pitchFamily="18" charset="0"/>
              </a:rPr>
              <a:t>Court accepted trial court’s findings of fact that new scientific evidence shows that a short distance fall could have caused the head injury.</a:t>
            </a:r>
          </a:p>
          <a:p>
            <a:pPr>
              <a:buClr>
                <a:srgbClr val="003297"/>
              </a:buClr>
            </a:pPr>
            <a:endParaRPr lang="en-US" b="1" dirty="0">
              <a:solidFill>
                <a:srgbClr val="003297"/>
              </a:solidFill>
              <a:latin typeface="Bookman Old Style" panose="02050604050505020204" pitchFamily="18" charset="0"/>
            </a:endParaRPr>
          </a:p>
          <a:p>
            <a:pPr>
              <a:buClr>
                <a:srgbClr val="003297"/>
              </a:buClr>
            </a:pPr>
            <a:r>
              <a:rPr lang="en-US" b="1" dirty="0">
                <a:solidFill>
                  <a:srgbClr val="003297"/>
                </a:solidFill>
                <a:latin typeface="Bookman Old Style" panose="02050604050505020204" pitchFamily="18" charset="0"/>
              </a:rPr>
              <a:t>Court found that the new scientific evidence did not establish that Henderson was actually innocent but that it did establish a due process violation.  </a:t>
            </a:r>
          </a:p>
          <a:p>
            <a:endParaRPr lang="en-US" dirty="0"/>
          </a:p>
        </p:txBody>
      </p:sp>
    </p:spTree>
    <p:extLst>
      <p:ext uri="{BB962C8B-B14F-4D97-AF65-F5344CB8AC3E}">
        <p14:creationId xmlns:p14="http://schemas.microsoft.com/office/powerpoint/2010/main" val="33172996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pPr algn="ctr"/>
            <a:r>
              <a:rPr lang="en-US" sz="3600" b="1" dirty="0">
                <a:solidFill>
                  <a:srgbClr val="003297"/>
                </a:solidFill>
                <a:latin typeface="Bookman Old Style" panose="02050604050505020204" pitchFamily="18" charset="0"/>
              </a:rPr>
              <a:t>New Statute Concerning Writs Based on New Scientific Evidence</a:t>
            </a:r>
          </a:p>
        </p:txBody>
      </p:sp>
      <p:sp>
        <p:nvSpPr>
          <p:cNvPr id="3" name="Content Placeholder 2"/>
          <p:cNvSpPr>
            <a:spLocks noGrp="1"/>
          </p:cNvSpPr>
          <p:nvPr>
            <p:ph idx="1"/>
          </p:nvPr>
        </p:nvSpPr>
        <p:spPr>
          <a:xfrm>
            <a:off x="304800" y="1676400"/>
            <a:ext cx="8686800" cy="5029200"/>
          </a:xfrm>
        </p:spPr>
        <p:txBody>
          <a:bodyPr>
            <a:normAutofit/>
          </a:bodyPr>
          <a:lstStyle/>
          <a:p>
            <a:pPr marL="118872" indent="0">
              <a:buClr>
                <a:srgbClr val="003297"/>
              </a:buClr>
              <a:buNone/>
            </a:pPr>
            <a:r>
              <a:rPr lang="en-US" sz="2800" b="1" dirty="0">
                <a:solidFill>
                  <a:srgbClr val="003297"/>
                </a:solidFill>
                <a:latin typeface="Bookman Old Style" panose="02050604050505020204" pitchFamily="18" charset="0"/>
              </a:rPr>
              <a:t>Art. 11.073.  Procedure Related to Certain Scientific Evidence.</a:t>
            </a:r>
          </a:p>
          <a:p>
            <a:pPr marL="118872" indent="0">
              <a:buClr>
                <a:srgbClr val="003297"/>
              </a:buClr>
              <a:buNone/>
            </a:pPr>
            <a:endParaRPr lang="en-US" sz="1900" b="1" dirty="0">
              <a:solidFill>
                <a:srgbClr val="003297"/>
              </a:solidFill>
              <a:latin typeface="Bookman Old Style" panose="02050604050505020204" pitchFamily="18" charset="0"/>
            </a:endParaRPr>
          </a:p>
          <a:p>
            <a:pPr marL="576072" indent="-457200">
              <a:buClr>
                <a:srgbClr val="003297"/>
              </a:buClr>
              <a:buAutoNum type="alphaLcParenBoth"/>
            </a:pPr>
            <a:r>
              <a:rPr lang="en-US" sz="2400" b="1" dirty="0">
                <a:solidFill>
                  <a:srgbClr val="003297"/>
                </a:solidFill>
                <a:latin typeface="Bookman Old Style" panose="02050604050505020204" pitchFamily="18" charset="0"/>
              </a:rPr>
              <a:t>This article applies to relevant scientific evidence that:</a:t>
            </a:r>
          </a:p>
          <a:p>
            <a:pPr marL="868680" lvl="1" indent="-457200">
              <a:buClr>
                <a:srgbClr val="003297"/>
              </a:buClr>
              <a:buFont typeface="+mj-lt"/>
              <a:buAutoNum type="arabicParenR"/>
            </a:pPr>
            <a:r>
              <a:rPr lang="en-US" sz="1800" b="1" dirty="0">
                <a:solidFill>
                  <a:srgbClr val="003297"/>
                </a:solidFill>
                <a:latin typeface="Bookman Old Style" panose="02050604050505020204" pitchFamily="18" charset="0"/>
              </a:rPr>
              <a:t>was not available to be offered by a convicted person at the convicted person’s trial; or</a:t>
            </a:r>
          </a:p>
          <a:p>
            <a:pPr marL="868680" lvl="1" indent="-457200">
              <a:buClr>
                <a:srgbClr val="003297"/>
              </a:buClr>
              <a:buFont typeface="+mj-lt"/>
              <a:buAutoNum type="arabicParenR"/>
            </a:pPr>
            <a:r>
              <a:rPr lang="en-US" sz="1800" b="1" dirty="0">
                <a:solidFill>
                  <a:srgbClr val="003297"/>
                </a:solidFill>
                <a:latin typeface="Bookman Old Style" panose="02050604050505020204" pitchFamily="18" charset="0"/>
              </a:rPr>
              <a:t>contradicts scientific evidence relied on by the state at trial:</a:t>
            </a:r>
          </a:p>
          <a:p>
            <a:pPr marL="576072" indent="-457200">
              <a:buClr>
                <a:srgbClr val="003297"/>
              </a:buClr>
              <a:buAutoNum type="alphaLcParenBoth"/>
            </a:pPr>
            <a:r>
              <a:rPr lang="en-US" sz="2400" b="1" dirty="0">
                <a:solidFill>
                  <a:srgbClr val="003297"/>
                </a:solidFill>
                <a:latin typeface="Bookman Old Style" panose="02050604050505020204" pitchFamily="18" charset="0"/>
              </a:rPr>
              <a:t>A court may grant relief if . . . </a:t>
            </a:r>
          </a:p>
          <a:p>
            <a:pPr marL="868680" lvl="1" indent="-457200">
              <a:buClr>
                <a:srgbClr val="003297"/>
              </a:buClr>
              <a:buFont typeface="+mj-lt"/>
              <a:buAutoNum type="alphaUcPeriod"/>
            </a:pPr>
            <a:r>
              <a:rPr lang="en-US" sz="1800" b="1" dirty="0">
                <a:solidFill>
                  <a:srgbClr val="003297"/>
                </a:solidFill>
                <a:latin typeface="Bookman Old Style" panose="02050604050505020204" pitchFamily="18" charset="0"/>
              </a:rPr>
              <a:t>relevant scientific evidence is currently available  and was not available at the time of the convicted person’s trial because the evidence was not ascertainable through the exercise of reasonable diligence by the convicted person before the date of or during the convicted person’s trial; a</a:t>
            </a:r>
            <a:r>
              <a:rPr lang="en-US" sz="1600" b="1" dirty="0">
                <a:solidFill>
                  <a:srgbClr val="003297"/>
                </a:solidFill>
                <a:latin typeface="Bookman Old Style" panose="02050604050505020204" pitchFamily="18" charset="0"/>
              </a:rPr>
              <a:t>nd</a:t>
            </a:r>
            <a:endParaRPr lang="en-US" sz="2000" dirty="0">
              <a:solidFill>
                <a:srgbClr val="003297"/>
              </a:solidFill>
            </a:endParaRPr>
          </a:p>
          <a:p>
            <a:endParaRPr lang="en-US" sz="3600" dirty="0"/>
          </a:p>
        </p:txBody>
      </p:sp>
    </p:spTree>
    <p:extLst>
      <p:ext uri="{BB962C8B-B14F-4D97-AF65-F5344CB8AC3E}">
        <p14:creationId xmlns:p14="http://schemas.microsoft.com/office/powerpoint/2010/main" val="17134186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4A88-0704-4F56-BAF5-967CD2CDE6B5}"/>
              </a:ext>
            </a:extLst>
          </p:cNvPr>
          <p:cNvSpPr>
            <a:spLocks noGrp="1"/>
          </p:cNvSpPr>
          <p:nvPr>
            <p:ph type="title"/>
          </p:nvPr>
        </p:nvSpPr>
        <p:spPr>
          <a:xfrm>
            <a:off x="-76200" y="0"/>
            <a:ext cx="9220200" cy="1524000"/>
          </a:xfrm>
        </p:spPr>
        <p:txBody>
          <a:bodyPr/>
          <a:lstStyle/>
          <a:p>
            <a:endParaRPr lang="en-US" dirty="0"/>
          </a:p>
        </p:txBody>
      </p:sp>
      <p:sp>
        <p:nvSpPr>
          <p:cNvPr id="3" name="Content Placeholder 2">
            <a:extLst>
              <a:ext uri="{FF2B5EF4-FFF2-40B4-BE49-F238E27FC236}">
                <a16:creationId xmlns:a16="http://schemas.microsoft.com/office/drawing/2014/main" id="{9C0DBEC2-CBAE-4CD0-A482-B91FDE65256F}"/>
              </a:ext>
            </a:extLst>
          </p:cNvPr>
          <p:cNvSpPr>
            <a:spLocks noGrp="1"/>
          </p:cNvSpPr>
          <p:nvPr>
            <p:ph idx="1"/>
          </p:nvPr>
        </p:nvSpPr>
        <p:spPr/>
        <p:txBody>
          <a:bodyPr>
            <a:normAutofit fontScale="70000" lnSpcReduction="20000"/>
          </a:bodyPr>
          <a:lstStyle/>
          <a:p>
            <a:pPr marL="633222" indent="-514350">
              <a:buClr>
                <a:srgbClr val="003297"/>
              </a:buClr>
              <a:buFont typeface="+mj-lt"/>
              <a:buAutoNum type="alphaUcPeriod" startAt="2"/>
            </a:pPr>
            <a:r>
              <a:rPr lang="en-US" b="1" dirty="0">
                <a:solidFill>
                  <a:srgbClr val="003297"/>
                </a:solidFill>
                <a:latin typeface="Bookman Old Style" panose="02050604050505020204" pitchFamily="18" charset="0"/>
              </a:rPr>
              <a:t>the scientific evidence would be admissible under the Texas Rules of Evidence . . . ; and</a:t>
            </a:r>
          </a:p>
          <a:p>
            <a:pPr marL="118872" indent="0">
              <a:buClr>
                <a:srgbClr val="003297"/>
              </a:buClr>
              <a:buNone/>
            </a:pPr>
            <a:endParaRPr lang="en-US" b="1" dirty="0">
              <a:solidFill>
                <a:srgbClr val="003297"/>
              </a:solidFill>
              <a:latin typeface="Bookman Old Style" panose="02050604050505020204" pitchFamily="18" charset="0"/>
            </a:endParaRPr>
          </a:p>
          <a:p>
            <a:pPr marL="925830" lvl="1" indent="-514350">
              <a:buClr>
                <a:srgbClr val="003297"/>
              </a:buClr>
              <a:buFont typeface="+mj-lt"/>
              <a:buAutoNum type="arabicParenR" startAt="2"/>
            </a:pPr>
            <a:r>
              <a:rPr lang="en-US" b="1" dirty="0">
                <a:solidFill>
                  <a:srgbClr val="003297"/>
                </a:solidFill>
                <a:latin typeface="Bookman Old Style" panose="02050604050505020204" pitchFamily="18" charset="0"/>
              </a:rPr>
              <a:t>the court . . . finds that, had the scientific  evidence been presented at trial, on the preponderance of the evidence the person would not have been convicted.</a:t>
            </a:r>
          </a:p>
          <a:p>
            <a:pPr marL="925830" lvl="1" indent="-514350">
              <a:buClr>
                <a:srgbClr val="003297"/>
              </a:buClr>
              <a:buFont typeface="+mj-lt"/>
              <a:buAutoNum type="alphaLcParenR"/>
            </a:pPr>
            <a:endParaRPr lang="en-US" b="1" dirty="0">
              <a:solidFill>
                <a:srgbClr val="003297"/>
              </a:solidFill>
              <a:latin typeface="Bookman Old Style" panose="02050604050505020204" pitchFamily="18" charset="0"/>
            </a:endParaRPr>
          </a:p>
          <a:p>
            <a:pPr marL="579438" indent="-460375">
              <a:buNone/>
            </a:pPr>
            <a:r>
              <a:rPr lang="en-US" b="1" dirty="0">
                <a:solidFill>
                  <a:srgbClr val="003297"/>
                </a:solidFill>
                <a:latin typeface="Bookman Old Style" panose="02050604050505020204" pitchFamily="18" charset="0"/>
              </a:rPr>
              <a:t>(c) For purposes of a subsequent writ, a claim or issue  could not have been presented in a previously considered application if the claim or issue is based on relevant scientific evidence that was not ascertainable through the exercise of reasonable diligence by the convicted person on or before the date on which the original application or a previously considered application , as applicable, was filed.</a:t>
            </a:r>
          </a:p>
          <a:p>
            <a:pPr>
              <a:buNone/>
            </a:pPr>
            <a:endParaRPr lang="en-US" dirty="0"/>
          </a:p>
        </p:txBody>
      </p:sp>
    </p:spTree>
    <p:extLst>
      <p:ext uri="{BB962C8B-B14F-4D97-AF65-F5344CB8AC3E}">
        <p14:creationId xmlns:p14="http://schemas.microsoft.com/office/powerpoint/2010/main" val="18480567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524000"/>
          </a:xfrm>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749300" indent="-631825">
              <a:buNone/>
            </a:pPr>
            <a:r>
              <a:rPr lang="en-US" b="1" dirty="0">
                <a:solidFill>
                  <a:srgbClr val="003297"/>
                </a:solidFill>
                <a:latin typeface="Bookman Old Style" panose="02050604050505020204" pitchFamily="18" charset="0"/>
              </a:rPr>
              <a:t>(d)	In making a finding as to whether relevant scientific evidence was not ascertainable through the exercise of reasonable diligence on or before a specific date, the court shall consider whether the field of scientific knowledge, a testifying expert’s scientific knowledge, or a scientific method on which the relevant scientific evidence is based has changed since . . . </a:t>
            </a:r>
            <a:endParaRPr lang="en-US" dirty="0">
              <a:solidFill>
                <a:srgbClr val="003297"/>
              </a:solidFill>
              <a:latin typeface="Bookman Old Style" panose="02050604050505020204" pitchFamily="18" charset="0"/>
            </a:endParaRPr>
          </a:p>
        </p:txBody>
      </p:sp>
    </p:spTree>
    <p:extLst>
      <p:ext uri="{BB962C8B-B14F-4D97-AF65-F5344CB8AC3E}">
        <p14:creationId xmlns:p14="http://schemas.microsoft.com/office/powerpoint/2010/main" val="8036481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pPr algn="ctr"/>
            <a:r>
              <a:rPr lang="en-US" sz="2800" b="1" i="1" dirty="0">
                <a:solidFill>
                  <a:srgbClr val="003297"/>
                </a:solidFill>
                <a:latin typeface="Bookman Old Style" panose="02050604050505020204" pitchFamily="18" charset="0"/>
              </a:rPr>
              <a:t>Ex Parte Robbins </a:t>
            </a:r>
            <a:r>
              <a:rPr lang="en-US" sz="2800" b="1" dirty="0">
                <a:solidFill>
                  <a:srgbClr val="003297"/>
                </a:solidFill>
                <a:latin typeface="Bookman Old Style" panose="02050604050505020204" pitchFamily="18" charset="0"/>
              </a:rPr>
              <a:t>(Robbins II),  </a:t>
            </a:r>
            <a:br>
              <a:rPr lang="en-US" sz="2800" b="1" dirty="0">
                <a:solidFill>
                  <a:srgbClr val="003297"/>
                </a:solidFill>
                <a:latin typeface="Bookman Old Style" panose="02050604050505020204" pitchFamily="18" charset="0"/>
              </a:rPr>
            </a:br>
            <a:r>
              <a:rPr lang="en-US" sz="2800" b="1" dirty="0">
                <a:solidFill>
                  <a:srgbClr val="003297"/>
                </a:solidFill>
                <a:latin typeface="Bookman Old Style" panose="02050604050505020204" pitchFamily="18" charset="0"/>
              </a:rPr>
              <a:t>478 S.W.3d 678 (Tex. Crim. App. </a:t>
            </a:r>
            <a:r>
              <a:rPr lang="en-US" sz="2800" dirty="0">
                <a:solidFill>
                  <a:srgbClr val="003297"/>
                </a:solidFill>
                <a:latin typeface="Bookman Old Style" panose="02050604050505020204" pitchFamily="18" charset="0"/>
              </a:rPr>
              <a:t>2014) rehearing denied 2016</a:t>
            </a:r>
            <a:endParaRPr lang="en-US" sz="2800" b="1" dirty="0">
              <a:solidFill>
                <a:srgbClr val="003297"/>
              </a:solidFill>
              <a:latin typeface="Bookman Old Style" panose="02050604050505020204" pitchFamily="18" charset="0"/>
            </a:endParaRPr>
          </a:p>
        </p:txBody>
      </p:sp>
      <p:sp>
        <p:nvSpPr>
          <p:cNvPr id="3" name="Content Placeholder 2"/>
          <p:cNvSpPr>
            <a:spLocks noGrp="1"/>
          </p:cNvSpPr>
          <p:nvPr>
            <p:ph idx="1"/>
          </p:nvPr>
        </p:nvSpPr>
        <p:spPr>
          <a:xfrm>
            <a:off x="419100" y="2057400"/>
            <a:ext cx="8229600" cy="4343400"/>
          </a:xfrm>
        </p:spPr>
        <p:txBody>
          <a:bodyPr>
            <a:normAutofit/>
          </a:bodyPr>
          <a:lstStyle/>
          <a:p>
            <a:pPr marL="118872" indent="0">
              <a:buNone/>
            </a:pPr>
            <a:r>
              <a:rPr lang="en-US" b="1" dirty="0">
                <a:solidFill>
                  <a:srgbClr val="003297"/>
                </a:solidFill>
                <a:latin typeface="Bookman Old Style" panose="02050604050505020204" pitchFamily="18" charset="0"/>
              </a:rPr>
              <a:t>Robbins case reconsidered under Art. 11.073 and relief granted</a:t>
            </a:r>
          </a:p>
          <a:p>
            <a:pPr marL="118872" indent="0">
              <a:buNone/>
            </a:pPr>
            <a:endParaRPr lang="en-US" b="1" dirty="0">
              <a:solidFill>
                <a:srgbClr val="003297"/>
              </a:solidFill>
              <a:latin typeface="Bookman Old Style" panose="02050604050505020204" pitchFamily="18" charset="0"/>
            </a:endParaRPr>
          </a:p>
          <a:p>
            <a:pPr marL="118872" indent="0">
              <a:buNone/>
            </a:pPr>
            <a:r>
              <a:rPr lang="en-US" b="1" dirty="0">
                <a:solidFill>
                  <a:srgbClr val="003297"/>
                </a:solidFill>
                <a:latin typeface="Bookman Old Style" panose="02050604050505020204" pitchFamily="18" charset="0"/>
              </a:rPr>
              <a:t>Medical Examiner’s reconsideration of her opinion was new scientific evidence that contradicted scientific evidence relied upon by the state at trial.</a:t>
            </a:r>
          </a:p>
        </p:txBody>
      </p:sp>
    </p:spTree>
    <p:extLst>
      <p:ext uri="{BB962C8B-B14F-4D97-AF65-F5344CB8AC3E}">
        <p14:creationId xmlns:p14="http://schemas.microsoft.com/office/powerpoint/2010/main" val="797243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IF NO ISSUES TO BE RESOLVED</a:t>
            </a:r>
          </a:p>
        </p:txBody>
      </p:sp>
      <p:sp>
        <p:nvSpPr>
          <p:cNvPr id="3" name="Content Placeholder 2"/>
          <p:cNvSpPr>
            <a:spLocks noGrp="1"/>
          </p:cNvSpPr>
          <p:nvPr>
            <p:ph idx="1"/>
          </p:nvPr>
        </p:nvSpPr>
        <p:spPr>
          <a:xfrm>
            <a:off x="457200" y="2743200"/>
            <a:ext cx="8229600" cy="2743200"/>
          </a:xfrm>
        </p:spPr>
        <p:txBody>
          <a:bodyPr>
            <a:normAutofit/>
          </a:bodyPr>
          <a:lstStyle/>
          <a:p>
            <a:pPr indent="-117475">
              <a:lnSpc>
                <a:spcPts val="4500"/>
              </a:lnSpc>
              <a:buClr>
                <a:srgbClr val="003297"/>
              </a:buClr>
            </a:pPr>
            <a:r>
              <a:rPr lang="en-US" b="1" dirty="0">
                <a:solidFill>
                  <a:srgbClr val="003297"/>
                </a:solidFill>
                <a:latin typeface="Bookman Old Style" pitchFamily="18" charset="0"/>
                <a:cs typeface="Times New Roman" pitchFamily="18" charset="0"/>
              </a:rPr>
              <a:t>Court Makes This Finding</a:t>
            </a:r>
          </a:p>
          <a:p>
            <a:pPr indent="-117475">
              <a:lnSpc>
                <a:spcPts val="4500"/>
              </a:lnSpc>
              <a:buClr>
                <a:srgbClr val="003297"/>
              </a:buClr>
            </a:pPr>
            <a:r>
              <a:rPr lang="en-US" b="1" dirty="0">
                <a:solidFill>
                  <a:srgbClr val="003297"/>
                </a:solidFill>
                <a:latin typeface="Bookman Old Style" pitchFamily="18" charset="0"/>
                <a:cs typeface="Times New Roman" pitchFamily="18" charset="0"/>
              </a:rPr>
              <a:t>Clerk Sends Application, Answer, and Court’s Order To Court of Criminal Appeals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E030D-32B1-44D4-BBBB-FDB107BD410B}"/>
              </a:ext>
            </a:extLst>
          </p:cNvPr>
          <p:cNvSpPr>
            <a:spLocks noGrp="1"/>
          </p:cNvSpPr>
          <p:nvPr>
            <p:ph type="title"/>
          </p:nvPr>
        </p:nvSpPr>
        <p:spPr>
          <a:xfrm>
            <a:off x="-76200" y="0"/>
            <a:ext cx="9220200" cy="1524000"/>
          </a:xfrm>
        </p:spPr>
        <p:txBody>
          <a:bodyPr>
            <a:normAutofit/>
          </a:bodyPr>
          <a:lstStyle/>
          <a:p>
            <a:pPr algn="ctr"/>
            <a:r>
              <a:rPr lang="en-US" sz="3200" i="1" dirty="0">
                <a:solidFill>
                  <a:srgbClr val="003297"/>
                </a:solidFill>
                <a:latin typeface="Bookman Old Style" panose="02050604050505020204" pitchFamily="18" charset="0"/>
              </a:rPr>
              <a:t>EX PARTE CHANEY</a:t>
            </a:r>
            <a:r>
              <a:rPr lang="en-US" sz="3200" dirty="0">
                <a:solidFill>
                  <a:srgbClr val="003297"/>
                </a:solidFill>
                <a:latin typeface="Bookman Old Style" panose="02050604050505020204" pitchFamily="18" charset="0"/>
              </a:rPr>
              <a:t>,</a:t>
            </a:r>
            <a:br>
              <a:rPr lang="en-US" sz="3200" i="1" dirty="0">
                <a:solidFill>
                  <a:srgbClr val="003297"/>
                </a:solidFill>
                <a:latin typeface="Bookman Old Style" panose="02050604050505020204" pitchFamily="18" charset="0"/>
              </a:rPr>
            </a:br>
            <a:r>
              <a:rPr lang="en-US" sz="3200" dirty="0">
                <a:solidFill>
                  <a:srgbClr val="003297"/>
                </a:solidFill>
                <a:latin typeface="Bookman Old Style" panose="02050604050505020204" pitchFamily="18" charset="0"/>
              </a:rPr>
              <a:t>563 S.W.3d 239 (Tex. Crim. App. 2018)</a:t>
            </a:r>
            <a:endParaRPr lang="en-US" sz="3200" dirty="0">
              <a:solidFill>
                <a:srgbClr val="003297"/>
              </a:solidFill>
            </a:endParaRPr>
          </a:p>
        </p:txBody>
      </p:sp>
      <p:sp>
        <p:nvSpPr>
          <p:cNvPr id="3" name="Content Placeholder 2">
            <a:extLst>
              <a:ext uri="{FF2B5EF4-FFF2-40B4-BE49-F238E27FC236}">
                <a16:creationId xmlns:a16="http://schemas.microsoft.com/office/drawing/2014/main" id="{0CCED5B8-7D96-46BF-8545-8AAA01E70DC0}"/>
              </a:ext>
            </a:extLst>
          </p:cNvPr>
          <p:cNvSpPr>
            <a:spLocks noGrp="1"/>
          </p:cNvSpPr>
          <p:nvPr>
            <p:ph idx="1"/>
          </p:nvPr>
        </p:nvSpPr>
        <p:spPr>
          <a:xfrm>
            <a:off x="419100" y="1828800"/>
            <a:ext cx="8305800" cy="4625609"/>
          </a:xfrm>
        </p:spPr>
        <p:txBody>
          <a:bodyPr>
            <a:normAutofit lnSpcReduction="10000"/>
          </a:bodyPr>
          <a:lstStyle/>
          <a:p>
            <a:pPr>
              <a:buClr>
                <a:srgbClr val="003297"/>
              </a:buClr>
              <a:buFont typeface="Arial" panose="020B0604020202020204" pitchFamily="34" charset="0"/>
              <a:buChar char="•"/>
            </a:pPr>
            <a:r>
              <a:rPr lang="en-US" b="1" dirty="0">
                <a:solidFill>
                  <a:srgbClr val="003297"/>
                </a:solidFill>
                <a:latin typeface="Bookman Old Style" panose="02050604050505020204" pitchFamily="18" charset="0"/>
              </a:rPr>
              <a:t>Relief granted under 11.073 on murder case based on change in body of scientific knowledge in field of bitemark comparisons</a:t>
            </a:r>
          </a:p>
          <a:p>
            <a:pPr>
              <a:buClr>
                <a:srgbClr val="003297"/>
              </a:buClr>
              <a:buFont typeface="Arial" panose="020B0604020202020204" pitchFamily="34" charset="0"/>
              <a:buChar char="•"/>
            </a:pPr>
            <a:endParaRPr lang="en-US" b="1" dirty="0">
              <a:solidFill>
                <a:srgbClr val="003297"/>
              </a:solidFill>
              <a:latin typeface="Bookman Old Style" panose="02050604050505020204" pitchFamily="18" charset="0"/>
            </a:endParaRPr>
          </a:p>
          <a:p>
            <a:pPr>
              <a:buClr>
                <a:srgbClr val="003297"/>
              </a:buClr>
              <a:buFont typeface="Arial" panose="020B0604020202020204" pitchFamily="34" charset="0"/>
              <a:buChar char="•"/>
            </a:pPr>
            <a:r>
              <a:rPr lang="en-US" b="1" dirty="0">
                <a:solidFill>
                  <a:srgbClr val="003297"/>
                </a:solidFill>
                <a:latin typeface="Bookman Old Style" panose="02050604050505020204" pitchFamily="18" charset="0"/>
              </a:rPr>
              <a:t>Experts' opinions that human bitemarks were unique and an individual could be identified as source of bitemark discredited by new science.</a:t>
            </a:r>
            <a:endParaRPr lang="en-US" dirty="0">
              <a:solidFill>
                <a:srgbClr val="003297"/>
              </a:solidFill>
            </a:endParaRPr>
          </a:p>
        </p:txBody>
      </p:sp>
    </p:spTree>
    <p:extLst>
      <p:ext uri="{BB962C8B-B14F-4D97-AF65-F5344CB8AC3E}">
        <p14:creationId xmlns:p14="http://schemas.microsoft.com/office/powerpoint/2010/main" val="17026814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62B24-57C3-4AA9-8361-B50E549CC908}"/>
              </a:ext>
            </a:extLst>
          </p:cNvPr>
          <p:cNvSpPr>
            <a:spLocks noGrp="1"/>
          </p:cNvSpPr>
          <p:nvPr>
            <p:ph type="title"/>
          </p:nvPr>
        </p:nvSpPr>
        <p:spPr>
          <a:xfrm>
            <a:off x="-76200" y="0"/>
            <a:ext cx="9220200" cy="1524000"/>
          </a:xfrm>
        </p:spPr>
        <p:txBody>
          <a:bodyPr>
            <a:noAutofit/>
          </a:bodyPr>
          <a:lstStyle/>
          <a:p>
            <a:pPr algn="ctr"/>
            <a:r>
              <a:rPr lang="en-US" sz="4000" dirty="0">
                <a:solidFill>
                  <a:srgbClr val="003297"/>
                </a:solidFill>
                <a:latin typeface="Bookman Old Style" panose="02050604050505020204" pitchFamily="18" charset="0"/>
              </a:rPr>
              <a:t>SAN ANTONIO FOUR CASE</a:t>
            </a:r>
          </a:p>
        </p:txBody>
      </p:sp>
      <p:sp>
        <p:nvSpPr>
          <p:cNvPr id="3" name="Content Placeholder 2">
            <a:extLst>
              <a:ext uri="{FF2B5EF4-FFF2-40B4-BE49-F238E27FC236}">
                <a16:creationId xmlns:a16="http://schemas.microsoft.com/office/drawing/2014/main" id="{255D7845-863B-4524-BC1D-A3EB13D7FD75}"/>
              </a:ext>
            </a:extLst>
          </p:cNvPr>
          <p:cNvSpPr>
            <a:spLocks noGrp="1"/>
          </p:cNvSpPr>
          <p:nvPr>
            <p:ph idx="1"/>
          </p:nvPr>
        </p:nvSpPr>
        <p:spPr/>
        <p:txBody>
          <a:bodyPr/>
          <a:lstStyle/>
          <a:p>
            <a:pPr marL="118872" indent="0" algn="ctr">
              <a:buNone/>
            </a:pPr>
            <a:r>
              <a:rPr lang="en-US" b="1" i="1" dirty="0">
                <a:solidFill>
                  <a:srgbClr val="003297"/>
                </a:solidFill>
                <a:latin typeface="Bookman Old Style" panose="02050604050505020204" pitchFamily="18" charset="0"/>
              </a:rPr>
              <a:t>Ex </a:t>
            </a:r>
            <a:r>
              <a:rPr lang="en-US" b="1" i="1" dirty="0" err="1">
                <a:solidFill>
                  <a:srgbClr val="003297"/>
                </a:solidFill>
                <a:latin typeface="Bookman Old Style" panose="02050604050505020204" pitchFamily="18" charset="0"/>
              </a:rPr>
              <a:t>Parte</a:t>
            </a:r>
            <a:r>
              <a:rPr lang="en-US" b="1" i="1" dirty="0">
                <a:solidFill>
                  <a:srgbClr val="003297"/>
                </a:solidFill>
                <a:latin typeface="Bookman Old Style" panose="02050604050505020204" pitchFamily="18" charset="0"/>
              </a:rPr>
              <a:t> </a:t>
            </a:r>
            <a:r>
              <a:rPr lang="en-US" b="1" i="1" dirty="0" err="1">
                <a:solidFill>
                  <a:srgbClr val="003297"/>
                </a:solidFill>
                <a:latin typeface="Bookman Old Style" panose="02050604050505020204" pitchFamily="18" charset="0"/>
              </a:rPr>
              <a:t>Mayhugh</a:t>
            </a:r>
            <a:r>
              <a:rPr lang="en-US" b="1" dirty="0">
                <a:solidFill>
                  <a:srgbClr val="003297"/>
                </a:solidFill>
                <a:latin typeface="Bookman Old Style" panose="02050604050505020204" pitchFamily="18" charset="0"/>
              </a:rPr>
              <a:t>, 512 S.W.3d 285 (Tex. Crim. App. 2016)</a:t>
            </a:r>
            <a:endParaRPr lang="en-US" b="1" i="1" dirty="0">
              <a:solidFill>
                <a:srgbClr val="003297"/>
              </a:solidFill>
              <a:latin typeface="Bookman Old Style" panose="02050604050505020204" pitchFamily="18" charset="0"/>
            </a:endParaRPr>
          </a:p>
          <a:p>
            <a:pPr marL="118872" indent="0" algn="ctr">
              <a:buNone/>
            </a:pPr>
            <a:endParaRPr lang="en-US" dirty="0">
              <a:solidFill>
                <a:srgbClr val="003297"/>
              </a:solidFill>
            </a:endParaRPr>
          </a:p>
          <a:p>
            <a:pPr marL="118872" indent="0">
              <a:buNone/>
            </a:pPr>
            <a:r>
              <a:rPr lang="en-US" b="1" dirty="0">
                <a:solidFill>
                  <a:srgbClr val="003297"/>
                </a:solidFill>
                <a:latin typeface="Bookman Old Style" panose="02050604050505020204" pitchFamily="18" charset="0"/>
              </a:rPr>
              <a:t>Relief granted under 11.073 based on new science in pediatrics regarding signs of sexual abuse in young girls.</a:t>
            </a:r>
          </a:p>
        </p:txBody>
      </p:sp>
    </p:spTree>
    <p:extLst>
      <p:ext uri="{BB962C8B-B14F-4D97-AF65-F5344CB8AC3E}">
        <p14:creationId xmlns:p14="http://schemas.microsoft.com/office/powerpoint/2010/main" val="42848630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D71C-7796-4F33-82BE-48794A6DED61}"/>
              </a:ext>
            </a:extLst>
          </p:cNvPr>
          <p:cNvSpPr>
            <a:spLocks noGrp="1"/>
          </p:cNvSpPr>
          <p:nvPr>
            <p:ph type="title"/>
          </p:nvPr>
        </p:nvSpPr>
        <p:spPr>
          <a:xfrm>
            <a:off x="-76200" y="0"/>
            <a:ext cx="9220200" cy="1524000"/>
          </a:xfrm>
        </p:spPr>
        <p:txBody>
          <a:bodyPr>
            <a:noAutofit/>
          </a:bodyPr>
          <a:lstStyle/>
          <a:p>
            <a:pPr algn="ctr"/>
            <a:r>
              <a:rPr lang="en-US" sz="2800" i="1" dirty="0">
                <a:solidFill>
                  <a:srgbClr val="003297"/>
                </a:solidFill>
                <a:latin typeface="Bookman Old Style" panose="02050604050505020204" pitchFamily="18" charset="0"/>
              </a:rPr>
              <a:t>EX PARTE KUSSMAUL</a:t>
            </a:r>
            <a:r>
              <a:rPr lang="en-US" sz="2800" dirty="0">
                <a:solidFill>
                  <a:srgbClr val="003297"/>
                </a:solidFill>
                <a:latin typeface="Bookman Old Style" panose="02050604050505020204" pitchFamily="18" charset="0"/>
              </a:rPr>
              <a:t>,</a:t>
            </a:r>
            <a:br>
              <a:rPr lang="en-US" sz="2800" dirty="0">
                <a:solidFill>
                  <a:srgbClr val="003297"/>
                </a:solidFill>
                <a:latin typeface="Bookman Old Style" panose="02050604050505020204" pitchFamily="18" charset="0"/>
              </a:rPr>
            </a:br>
            <a:r>
              <a:rPr lang="en-US" sz="2800" dirty="0">
                <a:solidFill>
                  <a:srgbClr val="003297"/>
                </a:solidFill>
                <a:latin typeface="Bookman Old Style" panose="02050604050505020204" pitchFamily="18" charset="0"/>
              </a:rPr>
              <a:t>548 S.W.3d 606 (Tex. Crim. App. 2018)</a:t>
            </a:r>
            <a:endParaRPr lang="en-US" sz="2800" dirty="0">
              <a:solidFill>
                <a:srgbClr val="003297"/>
              </a:solidFill>
            </a:endParaRPr>
          </a:p>
        </p:txBody>
      </p:sp>
      <p:sp>
        <p:nvSpPr>
          <p:cNvPr id="3" name="Content Placeholder 2">
            <a:extLst>
              <a:ext uri="{FF2B5EF4-FFF2-40B4-BE49-F238E27FC236}">
                <a16:creationId xmlns:a16="http://schemas.microsoft.com/office/drawing/2014/main" id="{212B8CC5-A563-4DB8-B1F0-38030EAE8A5B}"/>
              </a:ext>
            </a:extLst>
          </p:cNvPr>
          <p:cNvSpPr>
            <a:spLocks noGrp="1"/>
          </p:cNvSpPr>
          <p:nvPr>
            <p:ph idx="1"/>
          </p:nvPr>
        </p:nvSpPr>
        <p:spPr/>
        <p:txBody>
          <a:bodyPr/>
          <a:lstStyle/>
          <a:p>
            <a:pPr>
              <a:buClr>
                <a:srgbClr val="003297"/>
              </a:buClr>
              <a:buFont typeface="Wingdings" panose="05000000000000000000" pitchFamily="2" charset="2"/>
              <a:buChar char="§"/>
            </a:pPr>
            <a:r>
              <a:rPr lang="en-US" b="1" dirty="0">
                <a:solidFill>
                  <a:srgbClr val="003297"/>
                </a:solidFill>
                <a:latin typeface="Bookman Old Style" panose="02050604050505020204" pitchFamily="18" charset="0"/>
              </a:rPr>
              <a:t>Relief granted under 11.073 to four defendants, three who pled guilty to sexual assault, and one who was convicted of capital murder</a:t>
            </a:r>
          </a:p>
          <a:p>
            <a:pPr>
              <a:buClr>
                <a:srgbClr val="003297"/>
              </a:buClr>
              <a:buFont typeface="Wingdings" panose="05000000000000000000" pitchFamily="2" charset="2"/>
              <a:buChar char="§"/>
            </a:pPr>
            <a:endParaRPr lang="en-US" b="1" dirty="0">
              <a:solidFill>
                <a:srgbClr val="003297"/>
              </a:solidFill>
              <a:latin typeface="Bookman Old Style" panose="02050604050505020204" pitchFamily="18" charset="0"/>
            </a:endParaRPr>
          </a:p>
          <a:p>
            <a:pPr>
              <a:buClr>
                <a:srgbClr val="003297"/>
              </a:buClr>
              <a:buFont typeface="Wingdings" panose="05000000000000000000" pitchFamily="2" charset="2"/>
              <a:buChar char="§"/>
            </a:pPr>
            <a:r>
              <a:rPr lang="en-US" b="1" dirty="0">
                <a:solidFill>
                  <a:srgbClr val="003297"/>
                </a:solidFill>
                <a:latin typeface="Bookman Old Style" panose="02050604050505020204" pitchFamily="18" charset="0"/>
              </a:rPr>
              <a:t>Y-STR DNA testing results were exculpatory to all four defendants and constitute new scientific evidence</a:t>
            </a:r>
          </a:p>
        </p:txBody>
      </p:sp>
    </p:spTree>
    <p:extLst>
      <p:ext uri="{BB962C8B-B14F-4D97-AF65-F5344CB8AC3E}">
        <p14:creationId xmlns:p14="http://schemas.microsoft.com/office/powerpoint/2010/main" val="29133227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0855-4122-4759-BD9A-4337C9A2B804}"/>
              </a:ext>
            </a:extLst>
          </p:cNvPr>
          <p:cNvSpPr>
            <a:spLocks noGrp="1"/>
          </p:cNvSpPr>
          <p:nvPr>
            <p:ph type="title"/>
          </p:nvPr>
        </p:nvSpPr>
        <p:spPr>
          <a:xfrm>
            <a:off x="-76200" y="-1"/>
            <a:ext cx="9220200" cy="1524001"/>
          </a:xfrm>
        </p:spPr>
        <p:txBody>
          <a:bodyPr>
            <a:noAutofit/>
          </a:bodyPr>
          <a:lstStyle/>
          <a:p>
            <a:pPr algn="ctr"/>
            <a:r>
              <a:rPr lang="en-US" sz="3600" i="1" dirty="0">
                <a:solidFill>
                  <a:srgbClr val="003297"/>
                </a:solidFill>
                <a:latin typeface="Bookman Old Style" panose="02050604050505020204" pitchFamily="18" charset="0"/>
              </a:rPr>
              <a:t>EX PARTE KUSSMAUL</a:t>
            </a:r>
            <a:endParaRPr lang="en-US" sz="3600" dirty="0">
              <a:solidFill>
                <a:srgbClr val="003297"/>
              </a:solidFill>
            </a:endParaRPr>
          </a:p>
        </p:txBody>
      </p:sp>
      <p:sp>
        <p:nvSpPr>
          <p:cNvPr id="3" name="Content Placeholder 2">
            <a:extLst>
              <a:ext uri="{FF2B5EF4-FFF2-40B4-BE49-F238E27FC236}">
                <a16:creationId xmlns:a16="http://schemas.microsoft.com/office/drawing/2014/main" id="{1FD319A0-B56B-4118-9C5C-3D24776954F1}"/>
              </a:ext>
            </a:extLst>
          </p:cNvPr>
          <p:cNvSpPr>
            <a:spLocks noGrp="1"/>
          </p:cNvSpPr>
          <p:nvPr>
            <p:ph idx="1"/>
          </p:nvPr>
        </p:nvSpPr>
        <p:spPr>
          <a:xfrm>
            <a:off x="457200" y="1600201"/>
            <a:ext cx="8229600" cy="4800600"/>
          </a:xfrm>
        </p:spPr>
        <p:txBody>
          <a:bodyPr>
            <a:normAutofit lnSpcReduction="10000"/>
          </a:bodyPr>
          <a:lstStyle/>
          <a:p>
            <a:pPr marL="118872" indent="0">
              <a:buNone/>
            </a:pPr>
            <a:r>
              <a:rPr lang="en-US" b="1" dirty="0">
                <a:solidFill>
                  <a:srgbClr val="003297"/>
                </a:solidFill>
                <a:latin typeface="Bookman Old Style" panose="02050604050505020204" pitchFamily="18" charset="0"/>
              </a:rPr>
              <a:t>A showing by a mere preponderance of the evidence that an applicant would not have been convicted if exculpatory DNA results are obtained is not sufficient to warrant relief on the basis of actual innocence, but statute governing procedure on new scientific evidence (Art. 11.073) affords an avenue for relief under the preponderance standard.  </a:t>
            </a:r>
          </a:p>
        </p:txBody>
      </p:sp>
    </p:spTree>
    <p:extLst>
      <p:ext uri="{BB962C8B-B14F-4D97-AF65-F5344CB8AC3E}">
        <p14:creationId xmlns:p14="http://schemas.microsoft.com/office/powerpoint/2010/main" val="30891948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sz="40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PRESENTATION OF </a:t>
            </a:r>
            <a:br>
              <a:rPr lang="en-US" sz="40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br>
            <a:r>
              <a:rPr lang="en-US" sz="4000" b="1" dirty="0">
                <a:solidFill>
                  <a:srgbClr val="003297"/>
                </a:solidFill>
                <a:effectLst>
                  <a:outerShdw blurRad="38100" dist="38100" dir="2700000" algn="tl">
                    <a:srgbClr val="000000">
                      <a:alpha val="43137"/>
                    </a:srgbClr>
                  </a:outerShdw>
                </a:effectLst>
                <a:latin typeface="Bookman Old Style" pitchFamily="18" charset="0"/>
                <a:cs typeface="Mongolian Baiti" pitchFamily="66" charset="0"/>
              </a:rPr>
              <a:t>FALSE TESTIMONY</a:t>
            </a:r>
            <a:endParaRPr lang="en-US" sz="4000" b="1" dirty="0">
              <a:solidFill>
                <a:srgbClr val="003297"/>
              </a:solidFill>
              <a:latin typeface="Bookman Old Style" pitchFamily="18" charset="0"/>
            </a:endParaRPr>
          </a:p>
        </p:txBody>
      </p:sp>
      <p:sp>
        <p:nvSpPr>
          <p:cNvPr id="3" name="Content Placeholder 2"/>
          <p:cNvSpPr>
            <a:spLocks noGrp="1"/>
          </p:cNvSpPr>
          <p:nvPr>
            <p:ph idx="1"/>
          </p:nvPr>
        </p:nvSpPr>
        <p:spPr>
          <a:xfrm>
            <a:off x="457200" y="2057400"/>
            <a:ext cx="8229600" cy="2971800"/>
          </a:xfrm>
        </p:spPr>
        <p:txBody>
          <a:bodyPr>
            <a:normAutofit lnSpcReduction="10000"/>
          </a:bodyPr>
          <a:lstStyle/>
          <a:p>
            <a:pPr marL="118872" indent="0">
              <a:buNone/>
            </a:pPr>
            <a:r>
              <a:rPr lang="en-US" b="1" dirty="0">
                <a:solidFill>
                  <a:srgbClr val="003297"/>
                </a:solidFill>
                <a:latin typeface="Bookman Old Style" pitchFamily="18" charset="0"/>
                <a:cs typeface="Mongolian Baiti" pitchFamily="66" charset="0"/>
              </a:rPr>
              <a:t>Due process violated by state’s unknowing presentation of false testimony in murder prosecution. </a:t>
            </a:r>
          </a:p>
          <a:p>
            <a:pPr marL="118872" indent="0">
              <a:buNone/>
            </a:pPr>
            <a:endParaRPr lang="en-US" b="1" i="1" dirty="0">
              <a:solidFill>
                <a:srgbClr val="003297"/>
              </a:solidFill>
              <a:latin typeface="Bookman Old Style" pitchFamily="18" charset="0"/>
              <a:cs typeface="Mongolian Baiti" pitchFamily="66" charset="0"/>
            </a:endParaRPr>
          </a:p>
          <a:p>
            <a:pPr marL="118872" indent="0">
              <a:buNone/>
            </a:pPr>
            <a:r>
              <a:rPr lang="pt-BR" b="1" i="1" dirty="0" err="1">
                <a:solidFill>
                  <a:srgbClr val="003297"/>
                </a:solidFill>
                <a:latin typeface="Bookman Old Style" pitchFamily="18" charset="0"/>
                <a:cs typeface="Mongolian Baiti" pitchFamily="66" charset="0"/>
              </a:rPr>
              <a:t>Ex</a:t>
            </a:r>
            <a:r>
              <a:rPr lang="pt-BR" b="1" i="1" dirty="0">
                <a:solidFill>
                  <a:srgbClr val="003297"/>
                </a:solidFill>
                <a:latin typeface="Bookman Old Style" pitchFamily="18" charset="0"/>
                <a:cs typeface="Mongolian Baiti" pitchFamily="66" charset="0"/>
              </a:rPr>
              <a:t> Parte Chabot, </a:t>
            </a:r>
            <a:r>
              <a:rPr lang="pt-BR" b="1" dirty="0">
                <a:solidFill>
                  <a:srgbClr val="003297"/>
                </a:solidFill>
                <a:latin typeface="Bookman Old Style" pitchFamily="18" charset="0"/>
                <a:cs typeface="Mongolian Baiti" pitchFamily="66" charset="0"/>
              </a:rPr>
              <a:t>300 S.W.3d 768 (Tex. Crim. App. 2009).</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86DFB-8EBF-42F8-9424-70C48F799F8F}"/>
              </a:ext>
            </a:extLst>
          </p:cNvPr>
          <p:cNvSpPr>
            <a:spLocks noGrp="1"/>
          </p:cNvSpPr>
          <p:nvPr>
            <p:ph type="title"/>
          </p:nvPr>
        </p:nvSpPr>
        <p:spPr>
          <a:xfrm>
            <a:off x="-76200" y="1"/>
            <a:ext cx="9220200" cy="1523999"/>
          </a:xfrm>
        </p:spPr>
        <p:txBody>
          <a:bodyPr>
            <a:normAutofit fontScale="90000"/>
          </a:bodyPr>
          <a:lstStyle/>
          <a:p>
            <a:pPr algn="ctr"/>
            <a:r>
              <a:rPr lang="en-US" sz="3200" i="1" dirty="0">
                <a:solidFill>
                  <a:srgbClr val="003297"/>
                </a:solidFill>
                <a:latin typeface="Bookman Old Style" panose="02050604050505020204" pitchFamily="18" charset="0"/>
              </a:rPr>
              <a:t>EX PARTE CHANEY</a:t>
            </a:r>
            <a:r>
              <a:rPr lang="en-US" sz="3200" dirty="0">
                <a:solidFill>
                  <a:srgbClr val="003297"/>
                </a:solidFill>
                <a:latin typeface="Bookman Old Style" panose="02050604050505020204" pitchFamily="18" charset="0"/>
              </a:rPr>
              <a:t>, </a:t>
            </a:r>
            <a:br>
              <a:rPr lang="en-US" sz="3200" dirty="0">
                <a:solidFill>
                  <a:srgbClr val="003297"/>
                </a:solidFill>
                <a:latin typeface="Bookman Old Style" panose="02050604050505020204" pitchFamily="18" charset="0"/>
              </a:rPr>
            </a:br>
            <a:r>
              <a:rPr lang="en-US" sz="3200" dirty="0">
                <a:solidFill>
                  <a:srgbClr val="003297"/>
                </a:solidFill>
                <a:latin typeface="Bookman Old Style" panose="02050604050505020204" pitchFamily="18" charset="0"/>
              </a:rPr>
              <a:t>563 S.W.3d 239 </a:t>
            </a:r>
            <a:br>
              <a:rPr lang="en-US" sz="3200" dirty="0">
                <a:solidFill>
                  <a:srgbClr val="003297"/>
                </a:solidFill>
                <a:latin typeface="Bookman Old Style" panose="02050604050505020204" pitchFamily="18" charset="0"/>
              </a:rPr>
            </a:br>
            <a:r>
              <a:rPr lang="en-US" sz="3200" dirty="0">
                <a:solidFill>
                  <a:srgbClr val="003297"/>
                </a:solidFill>
                <a:latin typeface="Bookman Old Style" panose="02050604050505020204" pitchFamily="18" charset="0"/>
              </a:rPr>
              <a:t>(Tex. Crim. App. 2018)</a:t>
            </a:r>
            <a:endParaRPr lang="en-US" sz="3200" i="1" dirty="0">
              <a:solidFill>
                <a:srgbClr val="003297"/>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8BA88E3B-5F3A-48C3-B5B6-6608A5F3681B}"/>
              </a:ext>
            </a:extLst>
          </p:cNvPr>
          <p:cNvSpPr>
            <a:spLocks noGrp="1"/>
          </p:cNvSpPr>
          <p:nvPr>
            <p:ph idx="1"/>
          </p:nvPr>
        </p:nvSpPr>
        <p:spPr>
          <a:xfrm>
            <a:off x="457200" y="2057400"/>
            <a:ext cx="8229600" cy="3886200"/>
          </a:xfrm>
        </p:spPr>
        <p:txBody>
          <a:bodyPr/>
          <a:lstStyle/>
          <a:p>
            <a:pPr marL="118872" indent="0">
              <a:buNone/>
            </a:pPr>
            <a:r>
              <a:rPr lang="en-US" b="1" dirty="0">
                <a:solidFill>
                  <a:srgbClr val="003297"/>
                </a:solidFill>
                <a:latin typeface="Bookman Old Style" panose="02050604050505020204" pitchFamily="18" charset="0"/>
              </a:rPr>
              <a:t>Expert testimony that there was only “one to a million” chance that someone other than defendant was source of bitemark on victim’s forearm was false.</a:t>
            </a:r>
          </a:p>
        </p:txBody>
      </p:sp>
    </p:spTree>
    <p:extLst>
      <p:ext uri="{BB962C8B-B14F-4D97-AF65-F5344CB8AC3E}">
        <p14:creationId xmlns:p14="http://schemas.microsoft.com/office/powerpoint/2010/main" val="12667014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A876D-B4FB-40AD-8402-33C63AD583BD}"/>
              </a:ext>
            </a:extLst>
          </p:cNvPr>
          <p:cNvSpPr>
            <a:spLocks noGrp="1"/>
          </p:cNvSpPr>
          <p:nvPr>
            <p:ph type="title"/>
          </p:nvPr>
        </p:nvSpPr>
        <p:spPr>
          <a:xfrm>
            <a:off x="-76200" y="0"/>
            <a:ext cx="9220200" cy="1676400"/>
          </a:xfrm>
        </p:spPr>
        <p:txBody>
          <a:bodyPr>
            <a:normAutofit/>
          </a:bodyPr>
          <a:lstStyle/>
          <a:p>
            <a:pPr algn="ctr"/>
            <a:r>
              <a:rPr lang="en-US" dirty="0">
                <a:solidFill>
                  <a:srgbClr val="003297"/>
                </a:solidFill>
                <a:latin typeface="Bookman Old Style" panose="02050604050505020204" pitchFamily="18" charset="0"/>
              </a:rPr>
              <a:t>STANDARD FOR RELIEF BASED ON FALSE EVIDENCE</a:t>
            </a:r>
          </a:p>
        </p:txBody>
      </p:sp>
      <p:sp>
        <p:nvSpPr>
          <p:cNvPr id="3" name="Content Placeholder 2">
            <a:extLst>
              <a:ext uri="{FF2B5EF4-FFF2-40B4-BE49-F238E27FC236}">
                <a16:creationId xmlns:a16="http://schemas.microsoft.com/office/drawing/2014/main" id="{69FBC9DC-6944-4F2D-B076-373F73F8F07E}"/>
              </a:ext>
            </a:extLst>
          </p:cNvPr>
          <p:cNvSpPr>
            <a:spLocks noGrp="1"/>
          </p:cNvSpPr>
          <p:nvPr>
            <p:ph idx="1"/>
          </p:nvPr>
        </p:nvSpPr>
        <p:spPr>
          <a:xfrm>
            <a:off x="457200" y="2057400"/>
            <a:ext cx="8229600" cy="4343400"/>
          </a:xfrm>
        </p:spPr>
        <p:txBody>
          <a:bodyPr/>
          <a:lstStyle/>
          <a:p>
            <a:pPr marL="118872" indent="0">
              <a:buNone/>
            </a:pPr>
            <a:r>
              <a:rPr lang="en-US" b="1" dirty="0">
                <a:solidFill>
                  <a:srgbClr val="003297"/>
                </a:solidFill>
                <a:latin typeface="Bookman Old Style" panose="02050604050505020204" pitchFamily="18" charset="0"/>
              </a:rPr>
              <a:t>1.	Evidence was false.</a:t>
            </a:r>
          </a:p>
          <a:p>
            <a:pPr marL="633222" indent="-514350">
              <a:buAutoNum type="arabicPeriod"/>
            </a:pPr>
            <a:endParaRPr lang="en-US" b="1" dirty="0">
              <a:solidFill>
                <a:srgbClr val="003297"/>
              </a:solidFill>
              <a:latin typeface="Bookman Old Style" panose="02050604050505020204" pitchFamily="18" charset="0"/>
            </a:endParaRPr>
          </a:p>
          <a:p>
            <a:pPr marL="118872" indent="0">
              <a:buNone/>
            </a:pPr>
            <a:r>
              <a:rPr lang="en-US" b="1" dirty="0">
                <a:solidFill>
                  <a:srgbClr val="003297"/>
                </a:solidFill>
                <a:latin typeface="Bookman Old Style" panose="02050604050505020204" pitchFamily="18" charset="0"/>
              </a:rPr>
              <a:t>2.	False evidence was material to conviction.</a:t>
            </a:r>
          </a:p>
        </p:txBody>
      </p:sp>
    </p:spTree>
    <p:extLst>
      <p:ext uri="{BB962C8B-B14F-4D97-AF65-F5344CB8AC3E}">
        <p14:creationId xmlns:p14="http://schemas.microsoft.com/office/powerpoint/2010/main" val="16167341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ADDITIONAL GROUNDS </a:t>
            </a:r>
            <a:b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b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FOR RELIEF</a:t>
            </a:r>
            <a:endParaRPr lang="en-US" dirty="0">
              <a:solidFill>
                <a:srgbClr val="003297"/>
              </a:solidFill>
              <a:effectLst>
                <a:outerShdw blurRad="38100" dist="38100" dir="2700000" algn="tl">
                  <a:srgbClr val="000000">
                    <a:alpha val="43137"/>
                  </a:srgbClr>
                </a:outerShdw>
              </a:effectLst>
              <a:latin typeface="Bookman Old Style" pitchFamily="18" charset="0"/>
            </a:endParaRPr>
          </a:p>
        </p:txBody>
      </p:sp>
      <p:sp>
        <p:nvSpPr>
          <p:cNvPr id="3" name="Content Placeholder 2"/>
          <p:cNvSpPr>
            <a:spLocks noGrp="1"/>
          </p:cNvSpPr>
          <p:nvPr>
            <p:ph idx="1"/>
          </p:nvPr>
        </p:nvSpPr>
        <p:spPr>
          <a:xfrm>
            <a:off x="457200" y="2286000"/>
            <a:ext cx="8229600" cy="3581400"/>
          </a:xfrm>
        </p:spPr>
        <p:txBody>
          <a:bodyPr/>
          <a:lstStyle/>
          <a:p>
            <a:pPr>
              <a:buClr>
                <a:srgbClr val="003297"/>
              </a:buClr>
              <a:buFont typeface="Wingdings" panose="05000000000000000000" pitchFamily="2" charset="2"/>
              <a:buChar char="§"/>
            </a:pPr>
            <a:r>
              <a:rPr lang="en-US" b="1" dirty="0">
                <a:solidFill>
                  <a:srgbClr val="003297"/>
                </a:solidFill>
                <a:latin typeface="Bookman Old Style" pitchFamily="18" charset="0"/>
                <a:cs typeface="Times New Roman" pitchFamily="18" charset="0"/>
              </a:rPr>
              <a:t>Double Jeopardy</a:t>
            </a:r>
          </a:p>
          <a:p>
            <a:pPr>
              <a:buClr>
                <a:srgbClr val="003297"/>
              </a:buClr>
              <a:buFont typeface="Wingdings" panose="05000000000000000000" pitchFamily="2" charset="2"/>
              <a:buChar char="§"/>
            </a:pPr>
            <a:r>
              <a:rPr lang="en-US" b="1" dirty="0">
                <a:solidFill>
                  <a:srgbClr val="003297"/>
                </a:solidFill>
                <a:latin typeface="Bookman Old Style" pitchFamily="18" charset="0"/>
                <a:cs typeface="Times New Roman" pitchFamily="18" charset="0"/>
              </a:rPr>
              <a:t>Involuntary Guilty Plea</a:t>
            </a:r>
          </a:p>
          <a:p>
            <a:pPr>
              <a:buClr>
                <a:srgbClr val="003297"/>
              </a:buClr>
              <a:buFont typeface="Wingdings" panose="05000000000000000000" pitchFamily="2" charset="2"/>
              <a:buChar char="§"/>
            </a:pPr>
            <a:r>
              <a:rPr lang="en-US" b="1" dirty="0">
                <a:solidFill>
                  <a:srgbClr val="003297"/>
                </a:solidFill>
                <a:latin typeface="Bookman Old Style" pitchFamily="18" charset="0"/>
                <a:cs typeface="Times New Roman" pitchFamily="18" charset="0"/>
              </a:rPr>
              <a:t>Denial of Counsel</a:t>
            </a:r>
          </a:p>
          <a:p>
            <a:pPr>
              <a:buClr>
                <a:srgbClr val="003297"/>
              </a:buClr>
              <a:buFont typeface="Wingdings" panose="05000000000000000000" pitchFamily="2" charset="2"/>
              <a:buChar char="§"/>
            </a:pPr>
            <a:r>
              <a:rPr lang="en-US" b="1" dirty="0">
                <a:solidFill>
                  <a:srgbClr val="003297"/>
                </a:solidFill>
                <a:latin typeface="Bookman Old Style" pitchFamily="18" charset="0"/>
                <a:cs typeface="Times New Roman" pitchFamily="18" charset="0"/>
              </a:rPr>
              <a:t>Right to Appeal and Discretionary Review</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FINDINGS BY  </a:t>
            </a:r>
            <a:b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b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DISTRICT COURT</a:t>
            </a:r>
          </a:p>
        </p:txBody>
      </p:sp>
      <p:sp>
        <p:nvSpPr>
          <p:cNvPr id="3" name="Content Placeholder 2"/>
          <p:cNvSpPr>
            <a:spLocks noGrp="1"/>
          </p:cNvSpPr>
          <p:nvPr>
            <p:ph idx="1"/>
          </p:nvPr>
        </p:nvSpPr>
        <p:spPr>
          <a:xfrm>
            <a:off x="457200" y="1905000"/>
            <a:ext cx="8229600" cy="4114800"/>
          </a:xfrm>
        </p:spPr>
        <p:txBody>
          <a:bodyPr>
            <a:noAutofit/>
          </a:bodyPr>
          <a:lstStyle/>
          <a:p>
            <a:pPr algn="just">
              <a:buClr>
                <a:srgbClr val="003297"/>
              </a:buClr>
            </a:pPr>
            <a:r>
              <a:rPr lang="en-US" sz="2600" b="1" dirty="0">
                <a:solidFill>
                  <a:srgbClr val="003297"/>
                </a:solidFill>
                <a:latin typeface="Bookman Old Style" pitchFamily="18" charset="0"/>
                <a:cs typeface="Times New Roman" pitchFamily="18" charset="0"/>
              </a:rPr>
              <a:t>District Court Issues Findings of Fact and Conclusions of Law</a:t>
            </a:r>
          </a:p>
          <a:p>
            <a:pPr algn="just">
              <a:buClr>
                <a:srgbClr val="003297"/>
              </a:buClr>
            </a:pPr>
            <a:r>
              <a:rPr lang="en-US" sz="2600" b="1" dirty="0">
                <a:solidFill>
                  <a:srgbClr val="003297"/>
                </a:solidFill>
                <a:latin typeface="Bookman Old Style" pitchFamily="18" charset="0"/>
                <a:cs typeface="Times New Roman" pitchFamily="18" charset="0"/>
              </a:rPr>
              <a:t>Transmitted to Court of Criminal Appeals</a:t>
            </a:r>
          </a:p>
          <a:p>
            <a:pPr algn="just">
              <a:buClr>
                <a:srgbClr val="003297"/>
              </a:buClr>
            </a:pPr>
            <a:r>
              <a:rPr lang="en-US" sz="2600" b="1" dirty="0">
                <a:solidFill>
                  <a:srgbClr val="003297"/>
                </a:solidFill>
                <a:latin typeface="Bookman Old Style" pitchFamily="18" charset="0"/>
                <a:cs typeface="Times New Roman" pitchFamily="18" charset="0"/>
              </a:rPr>
              <a:t>Court of Criminal Appeals Grants or Denies Relief</a:t>
            </a:r>
          </a:p>
          <a:p>
            <a:pPr algn="just">
              <a:buClr>
                <a:srgbClr val="003297"/>
              </a:buClr>
            </a:pPr>
            <a:r>
              <a:rPr lang="en-US" sz="2600" b="1" dirty="0">
                <a:solidFill>
                  <a:srgbClr val="003297"/>
                </a:solidFill>
                <a:latin typeface="Bookman Old Style" pitchFamily="18" charset="0"/>
                <a:cs typeface="Times New Roman" pitchFamily="18" charset="0"/>
              </a:rPr>
              <a:t>Court of Criminal Appeals Not Bound By District Court’s Findings and Conclusions</a:t>
            </a:r>
          </a:p>
          <a:p>
            <a:pPr algn="just">
              <a:buClr>
                <a:srgbClr val="003297"/>
              </a:buClr>
            </a:pPr>
            <a:r>
              <a:rPr lang="en-US" sz="2600" b="1" dirty="0">
                <a:solidFill>
                  <a:srgbClr val="003297"/>
                </a:solidFill>
                <a:latin typeface="Bookman Old Style" pitchFamily="18" charset="0"/>
                <a:cs typeface="Times New Roman" pitchFamily="18" charset="0"/>
              </a:rPr>
              <a:t>Court Will Ordinarily Follow the Findings and Conclusions if Supported By Record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FACTS THAT BAR RELIEF</a:t>
            </a:r>
          </a:p>
        </p:txBody>
      </p:sp>
      <p:sp>
        <p:nvSpPr>
          <p:cNvPr id="3" name="Content Placeholder 2"/>
          <p:cNvSpPr>
            <a:spLocks noGrp="1"/>
          </p:cNvSpPr>
          <p:nvPr>
            <p:ph idx="1"/>
          </p:nvPr>
        </p:nvSpPr>
        <p:spPr>
          <a:xfrm>
            <a:off x="457200" y="1905000"/>
            <a:ext cx="8229600" cy="4114800"/>
          </a:xfrm>
        </p:spPr>
        <p:txBody>
          <a:bodyPr>
            <a:noAutofit/>
          </a:bodyPr>
          <a:lstStyle/>
          <a:p>
            <a:pPr algn="just">
              <a:buClr>
                <a:srgbClr val="003297"/>
              </a:buClr>
            </a:pPr>
            <a:r>
              <a:rPr lang="en-US" sz="2800" b="1" dirty="0">
                <a:solidFill>
                  <a:srgbClr val="003297"/>
                </a:solidFill>
                <a:latin typeface="Bookman Old Style" pitchFamily="18" charset="0"/>
                <a:cs typeface="Times New Roman" pitchFamily="18" charset="0"/>
              </a:rPr>
              <a:t>Issue Could Have Been Raised on Direct Appeal</a:t>
            </a:r>
          </a:p>
          <a:p>
            <a:pPr algn="just">
              <a:buClr>
                <a:srgbClr val="003297"/>
              </a:buClr>
            </a:pPr>
            <a:r>
              <a:rPr lang="en-US" sz="2800" b="1" dirty="0">
                <a:solidFill>
                  <a:srgbClr val="003297"/>
                </a:solidFill>
                <a:latin typeface="Bookman Old Style" pitchFamily="18" charset="0"/>
                <a:cs typeface="Times New Roman" pitchFamily="18" charset="0"/>
              </a:rPr>
              <a:t>Issue Was Decided On Direct Appeal (exception on ineffective assistance)</a:t>
            </a:r>
          </a:p>
          <a:p>
            <a:pPr algn="just">
              <a:buClr>
                <a:srgbClr val="003297"/>
              </a:buClr>
            </a:pPr>
            <a:r>
              <a:rPr lang="en-US" sz="2800" b="1" dirty="0">
                <a:solidFill>
                  <a:srgbClr val="003297"/>
                </a:solidFill>
                <a:latin typeface="Bookman Old Style" pitchFamily="18" charset="0"/>
                <a:cs typeface="Times New Roman" pitchFamily="18" charset="0"/>
              </a:rPr>
              <a:t>Subsequent Writs</a:t>
            </a:r>
          </a:p>
          <a:p>
            <a:pPr algn="just">
              <a:buClr>
                <a:srgbClr val="003297"/>
              </a:buClr>
            </a:pPr>
            <a:r>
              <a:rPr lang="en-US" sz="2800" b="1" dirty="0">
                <a:solidFill>
                  <a:srgbClr val="003297"/>
                </a:solidFill>
                <a:latin typeface="Bookman Old Style" pitchFamily="18" charset="0"/>
                <a:cs typeface="Times New Roman" pitchFamily="18" charset="0"/>
              </a:rPr>
              <a:t>4</a:t>
            </a:r>
            <a:r>
              <a:rPr lang="en-US" sz="2800" b="1" baseline="30000" dirty="0">
                <a:solidFill>
                  <a:srgbClr val="003297"/>
                </a:solidFill>
                <a:latin typeface="Bookman Old Style" pitchFamily="18" charset="0"/>
                <a:cs typeface="Times New Roman" pitchFamily="18" charset="0"/>
              </a:rPr>
              <a:t>th</a:t>
            </a:r>
            <a:r>
              <a:rPr lang="en-US" sz="2800" b="1" dirty="0">
                <a:solidFill>
                  <a:srgbClr val="003297"/>
                </a:solidFill>
                <a:latin typeface="Bookman Old Style" pitchFamily="18" charset="0"/>
                <a:cs typeface="Times New Roman" pitchFamily="18" charset="0"/>
              </a:rPr>
              <a:t> Amendment Violation Not Cognizable</a:t>
            </a:r>
          </a:p>
          <a:p>
            <a:pPr algn="just">
              <a:buClr>
                <a:srgbClr val="003297"/>
              </a:buClr>
            </a:pPr>
            <a:r>
              <a:rPr lang="en-US" sz="2800" b="1" dirty="0">
                <a:solidFill>
                  <a:srgbClr val="003297"/>
                </a:solidFill>
                <a:latin typeface="Bookman Old Style" pitchFamily="18" charset="0"/>
                <a:cs typeface="Times New Roman" pitchFamily="18" charset="0"/>
              </a:rPr>
              <a:t>Insufficiency of Evidence Not Cognizable (no evidence is cognizable)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pPr algn="ct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WHETHER TO HOLD </a:t>
            </a:r>
            <a:b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br>
            <a:r>
              <a:rPr lang="en-US" b="1" dirty="0">
                <a:solidFill>
                  <a:srgbClr val="003297"/>
                </a:solidFill>
                <a:effectLst>
                  <a:outerShdw blurRad="38100" dist="38100" dir="2700000" algn="tl">
                    <a:srgbClr val="000000">
                      <a:alpha val="43137"/>
                    </a:srgbClr>
                  </a:outerShdw>
                </a:effectLst>
                <a:latin typeface="Bookman Old Style" pitchFamily="18" charset="0"/>
                <a:cs typeface="Times New Roman" pitchFamily="18" charset="0"/>
              </a:rPr>
              <a:t>A LIVE HEARING</a:t>
            </a:r>
          </a:p>
        </p:txBody>
      </p:sp>
      <p:sp>
        <p:nvSpPr>
          <p:cNvPr id="3" name="Content Placeholder 2"/>
          <p:cNvSpPr>
            <a:spLocks noGrp="1"/>
          </p:cNvSpPr>
          <p:nvPr>
            <p:ph idx="1"/>
          </p:nvPr>
        </p:nvSpPr>
        <p:spPr>
          <a:xfrm>
            <a:off x="304800" y="2057400"/>
            <a:ext cx="8686800" cy="3657600"/>
          </a:xfrm>
        </p:spPr>
        <p:txBody>
          <a:bodyPr>
            <a:noAutofit/>
          </a:bodyPr>
          <a:lstStyle/>
          <a:p>
            <a:pPr>
              <a:lnSpc>
                <a:spcPct val="150000"/>
              </a:lnSpc>
              <a:spcBef>
                <a:spcPts val="0"/>
              </a:spcBef>
              <a:buNone/>
            </a:pPr>
            <a:r>
              <a:rPr lang="en-US" sz="2700" b="1" u="sng" dirty="0">
                <a:solidFill>
                  <a:srgbClr val="003297"/>
                </a:solidFill>
                <a:latin typeface="Bookman Old Style" pitchFamily="18" charset="0"/>
                <a:cs typeface="Times New Roman" pitchFamily="18" charset="0"/>
              </a:rPr>
              <a:t>QUESTIONS</a:t>
            </a:r>
            <a:r>
              <a:rPr lang="en-US" sz="2700" b="1" dirty="0">
                <a:solidFill>
                  <a:srgbClr val="003297"/>
                </a:solidFill>
                <a:latin typeface="Bookman Old Style" pitchFamily="18" charset="0"/>
                <a:cs typeface="Times New Roman" pitchFamily="18" charset="0"/>
              </a:rPr>
              <a:t>: </a:t>
            </a:r>
          </a:p>
          <a:p>
            <a:pPr marL="282575" lvl="1" indent="0">
              <a:lnSpc>
                <a:spcPts val="4100"/>
              </a:lnSpc>
              <a:spcBef>
                <a:spcPts val="0"/>
              </a:spcBef>
              <a:buNone/>
            </a:pPr>
            <a:r>
              <a:rPr lang="en-US" sz="2700" b="1" dirty="0">
                <a:solidFill>
                  <a:srgbClr val="003297"/>
                </a:solidFill>
                <a:latin typeface="Bookman Old Style" pitchFamily="18" charset="0"/>
                <a:cs typeface="Times New Roman" pitchFamily="18" charset="0"/>
              </a:rPr>
              <a:t>1.	Are there factual questions to be resolved?</a:t>
            </a:r>
          </a:p>
          <a:p>
            <a:pPr marL="338138" lvl="1" indent="0">
              <a:lnSpc>
                <a:spcPts val="4100"/>
              </a:lnSpc>
              <a:spcBef>
                <a:spcPts val="0"/>
              </a:spcBef>
              <a:buNone/>
            </a:pPr>
            <a:r>
              <a:rPr lang="en-US" sz="2700" b="1" dirty="0">
                <a:solidFill>
                  <a:srgbClr val="003297"/>
                </a:solidFill>
                <a:latin typeface="Bookman Old Style" pitchFamily="18" charset="0"/>
                <a:cs typeface="Times New Roman" pitchFamily="18" charset="0"/>
              </a:rPr>
              <a:t>2.	Does resolution of the factual questions require credibility determinations?</a:t>
            </a:r>
          </a:p>
          <a:p>
            <a:pPr marL="338138" lvl="1" indent="0">
              <a:lnSpc>
                <a:spcPts val="4100"/>
              </a:lnSpc>
              <a:spcBef>
                <a:spcPts val="0"/>
              </a:spcBef>
              <a:buNone/>
            </a:pPr>
            <a:r>
              <a:rPr lang="en-US" sz="2700" b="1" dirty="0">
                <a:solidFill>
                  <a:srgbClr val="003297"/>
                </a:solidFill>
                <a:latin typeface="Bookman Old Style" pitchFamily="18" charset="0"/>
                <a:cs typeface="Times New Roman" pitchFamily="18" charset="0"/>
              </a:rPr>
              <a:t>3.	Would hearing the witness testify aid the court in making credibility assessment?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Theme1" id="{3DBAA1DE-6DED-4DF5-B82E-2340798CB580}" vid="{F0FF41FD-1923-42E7-9D1E-5791E03ECB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2119</TotalTime>
  <Words>3974</Words>
  <Application>Microsoft Macintosh PowerPoint</Application>
  <PresentationFormat>On-screen Show (4:3)</PresentationFormat>
  <Paragraphs>360</Paragraphs>
  <Slides>67</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67</vt:i4>
      </vt:variant>
    </vt:vector>
  </HeadingPairs>
  <TitlesOfParts>
    <vt:vector size="76" baseType="lpstr">
      <vt:lpstr>Arial</vt:lpstr>
      <vt:lpstr>Bookman Old Style</vt:lpstr>
      <vt:lpstr>Calibri</vt:lpstr>
      <vt:lpstr>Corbel</vt:lpstr>
      <vt:lpstr>Mongolian Baiti</vt:lpstr>
      <vt:lpstr>Wingdings</vt:lpstr>
      <vt:lpstr>Wingdings 2</vt:lpstr>
      <vt:lpstr>Wingdings 3</vt:lpstr>
      <vt:lpstr>Theme1</vt:lpstr>
      <vt:lpstr>APPLICATIONS FOR WRITS OF  HABEAS CORPUS</vt:lpstr>
      <vt:lpstr>RECOGNIZING VALID ISSUES  </vt:lpstr>
      <vt:lpstr>TIMELINE FOR  DISTRICT COURT</vt:lpstr>
      <vt:lpstr>ORDER DESIGNATING ISSUES</vt:lpstr>
      <vt:lpstr>WAYS TO RESOLVE ISSUES  </vt:lpstr>
      <vt:lpstr>IF NO ISSUES TO BE RESOLVED</vt:lpstr>
      <vt:lpstr>FINDINGS BY   DISTRICT COURT</vt:lpstr>
      <vt:lpstr>FACTS THAT BAR RELIEF</vt:lpstr>
      <vt:lpstr>WHETHER TO HOLD  A LIVE HEARING</vt:lpstr>
      <vt:lpstr>LAWYER V. CLIENT</vt:lpstr>
      <vt:lpstr>COMMON ISSUES </vt:lpstr>
      <vt:lpstr>TEXAS ACTUAL INNOCENCE STANDARD</vt:lpstr>
      <vt:lpstr>ACTUAL INNOCENCE</vt:lpstr>
      <vt:lpstr>ACTUAL INNOCENCE</vt:lpstr>
      <vt:lpstr>RECANTATIONS</vt:lpstr>
      <vt:lpstr>NEWLY DISCOVERED OR  NEWLY AVAILABLE EVIDENCE:</vt:lpstr>
      <vt:lpstr>EX PARTE CACY, 2016 WL 6525721 (Tex. Crim. App. Nov. 2, 2016)</vt:lpstr>
      <vt:lpstr>SAN ANTONIO FOUR</vt:lpstr>
      <vt:lpstr>SAN ANTONIO FOUR</vt:lpstr>
      <vt:lpstr>SAN ANTONIO FOUR</vt:lpstr>
      <vt:lpstr>EX PARTE CHANEY,  563 S.W.3d 239 (Tex. Crim. App. 2018)</vt:lpstr>
      <vt:lpstr>EX PARTE GRANT, 622 S.W.3d 392 (Tex. Crim. App. 2021)</vt:lpstr>
      <vt:lpstr>EX PARTE OTIS MALLET, JR. 602 S.W.3d 922 (Tex. Crim. App. 2020)  EX PARTE STEVEN CRAIG MALLET, 620 S.W.3d 797 (Tex. Crim. App. 2021)</vt:lpstr>
      <vt:lpstr>UNCONSTITUTIONAL STATUTE</vt:lpstr>
      <vt:lpstr>EX PARTE MABLE,  443 S.W.3d 129 (Tex. Crim. App. 2014)</vt:lpstr>
      <vt:lpstr>NON-RECANTATION ACTUAL INNOCENCE CASE</vt:lpstr>
      <vt:lpstr>INEFFECTIVE ASSISTANCE  OF COUNSEL</vt:lpstr>
      <vt:lpstr>GUILTY PLEAS</vt:lpstr>
      <vt:lpstr>DUTY TO INVESTIGATE</vt:lpstr>
      <vt:lpstr>FAILURE TO INVESTIGATE</vt:lpstr>
      <vt:lpstr>FAILURE TO OBTAIN  EXPERT ASSISTANCE</vt:lpstr>
      <vt:lpstr>INEFFECTIVE ASSISTANCE  DURING TRIAL</vt:lpstr>
      <vt:lpstr>WHEN TO RAISE ISSUE</vt:lpstr>
      <vt:lpstr>TRIAL COUNSEL’S REASONS </vt:lpstr>
      <vt:lpstr>SUPPRESSION OF  EXCULPATORY EVIDENCE</vt:lpstr>
      <vt:lpstr>THREE PART TEST TO OBTAIN RELIEF BASED ON SUPPRESSION OF EXCULPATORY EVIDENCE</vt:lpstr>
      <vt:lpstr>MATERIALITY TEST</vt:lpstr>
      <vt:lpstr>EXCULPATORY EVIDENCE</vt:lpstr>
      <vt:lpstr>EXCULPATORY EVIDENCE</vt:lpstr>
      <vt:lpstr>EXCULPATORY EVIDENCE</vt:lpstr>
      <vt:lpstr>EXCULPATORY EVIDENCE</vt:lpstr>
      <vt:lpstr>EXCULPATORY EVIDENCE</vt:lpstr>
      <vt:lpstr>EXCULPATORY EVIDENCE</vt:lpstr>
      <vt:lpstr>KNOWLEDGE OF POLICE</vt:lpstr>
      <vt:lpstr>THE DALLAS COUNTY EXPERIENCE</vt:lpstr>
      <vt:lpstr>SNITCH TESTIMONY</vt:lpstr>
      <vt:lpstr>SNITCH TESTIMONY</vt:lpstr>
      <vt:lpstr>THE DALLAS COUNTY EXPERIENCE</vt:lpstr>
      <vt:lpstr>WEARRY V. CAIN, 577  U.S. 385 (2016)</vt:lpstr>
      <vt:lpstr>WORK PRODUCT</vt:lpstr>
      <vt:lpstr>STATUTORY CODIFICATION OF BRADY REQUIREMENTS</vt:lpstr>
      <vt:lpstr> CHANGING SCIENTIFIC EVIDENCE  </vt:lpstr>
      <vt:lpstr>ROBBINS MAJORITY</vt:lpstr>
      <vt:lpstr>JUDGE COCHRAN DISSENTING</vt:lpstr>
      <vt:lpstr>Ex Parte Henderson, 384 S.W.3d 833  (Tex. Crim. App. 2012)</vt:lpstr>
      <vt:lpstr>New Statute Concerning Writs Based on New Scientific Evidence</vt:lpstr>
      <vt:lpstr>PowerPoint Presentation</vt:lpstr>
      <vt:lpstr>PowerPoint Presentation</vt:lpstr>
      <vt:lpstr>Ex Parte Robbins (Robbins II),   478 S.W.3d 678 (Tex. Crim. App. 2014) rehearing denied 2016</vt:lpstr>
      <vt:lpstr>EX PARTE CHANEY, 563 S.W.3d 239 (Tex. Crim. App. 2018)</vt:lpstr>
      <vt:lpstr>SAN ANTONIO FOUR CASE</vt:lpstr>
      <vt:lpstr>EX PARTE KUSSMAUL, 548 S.W.3d 606 (Tex. Crim. App. 2018)</vt:lpstr>
      <vt:lpstr>EX PARTE KUSSMAUL</vt:lpstr>
      <vt:lpstr>PRESENTATION OF  FALSE TESTIMONY</vt:lpstr>
      <vt:lpstr>EX PARTE CHANEY,  563 S.W.3d 239  (Tex. Crim. App. 2018)</vt:lpstr>
      <vt:lpstr>STANDARD FOR RELIEF BASED ON FALSE EVIDENCE</vt:lpstr>
      <vt:lpstr>ADDITIONAL GROUNDS  FOR RELIEF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DESIGNATING AND DETERMINING ISSUES ON APPLICATIONS FOR WRITS OF HABEAS CORPUS</dc:title>
  <dc:creator>Gary Udashen</dc:creator>
  <cp:lastModifiedBy>Dutra, Landon</cp:lastModifiedBy>
  <cp:revision>250</cp:revision>
  <cp:lastPrinted>2021-07-13T19:03:27Z</cp:lastPrinted>
  <dcterms:created xsi:type="dcterms:W3CDTF">2009-05-15T15:13:15Z</dcterms:created>
  <dcterms:modified xsi:type="dcterms:W3CDTF">2021-09-15T21:37:06Z</dcterms:modified>
</cp:coreProperties>
</file>