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4"/>
  </p:notesMasterIdLst>
  <p:sldIdLst>
    <p:sldId id="256" r:id="rId2"/>
    <p:sldId id="322" r:id="rId3"/>
    <p:sldId id="321" r:id="rId4"/>
    <p:sldId id="320" r:id="rId5"/>
    <p:sldId id="393" r:id="rId6"/>
    <p:sldId id="394" r:id="rId7"/>
    <p:sldId id="392" r:id="rId8"/>
    <p:sldId id="390" r:id="rId9"/>
    <p:sldId id="389" r:id="rId10"/>
    <p:sldId id="395" r:id="rId11"/>
    <p:sldId id="396" r:id="rId12"/>
    <p:sldId id="268" r:id="rId13"/>
    <p:sldId id="370" r:id="rId14"/>
    <p:sldId id="333" r:id="rId15"/>
    <p:sldId id="272" r:id="rId16"/>
    <p:sldId id="332" r:id="rId17"/>
    <p:sldId id="341" r:id="rId18"/>
    <p:sldId id="271" r:id="rId19"/>
    <p:sldId id="371" r:id="rId20"/>
    <p:sldId id="372" r:id="rId21"/>
    <p:sldId id="309" r:id="rId22"/>
    <p:sldId id="410" r:id="rId23"/>
    <p:sldId id="273" r:id="rId24"/>
    <p:sldId id="349" r:id="rId25"/>
    <p:sldId id="382" r:id="rId26"/>
    <p:sldId id="383" r:id="rId27"/>
    <p:sldId id="384" r:id="rId28"/>
    <p:sldId id="385" r:id="rId29"/>
    <p:sldId id="386" r:id="rId30"/>
    <p:sldId id="387" r:id="rId31"/>
    <p:sldId id="411" r:id="rId32"/>
    <p:sldId id="406" r:id="rId33"/>
    <p:sldId id="407" r:id="rId34"/>
    <p:sldId id="373" r:id="rId35"/>
    <p:sldId id="353" r:id="rId36"/>
    <p:sldId id="354" r:id="rId37"/>
    <p:sldId id="355" r:id="rId38"/>
    <p:sldId id="356" r:id="rId39"/>
    <p:sldId id="369" r:id="rId40"/>
    <p:sldId id="374" r:id="rId41"/>
    <p:sldId id="364" r:id="rId42"/>
    <p:sldId id="388" r:id="rId43"/>
    <p:sldId id="365" r:id="rId44"/>
    <p:sldId id="366" r:id="rId45"/>
    <p:sldId id="375" r:id="rId46"/>
    <p:sldId id="340" r:id="rId47"/>
    <p:sldId id="376" r:id="rId48"/>
    <p:sldId id="399" r:id="rId49"/>
    <p:sldId id="400" r:id="rId50"/>
    <p:sldId id="397" r:id="rId51"/>
    <p:sldId id="416" r:id="rId52"/>
    <p:sldId id="377" r:id="rId53"/>
    <p:sldId id="398" r:id="rId54"/>
    <p:sldId id="412" r:id="rId55"/>
    <p:sldId id="282" r:id="rId56"/>
    <p:sldId id="357" r:id="rId57"/>
    <p:sldId id="378" r:id="rId58"/>
    <p:sldId id="343" r:id="rId59"/>
    <p:sldId id="344" r:id="rId60"/>
    <p:sldId id="358" r:id="rId61"/>
    <p:sldId id="401" r:id="rId62"/>
    <p:sldId id="402" r:id="rId63"/>
    <p:sldId id="403" r:id="rId64"/>
    <p:sldId id="367" r:id="rId65"/>
    <p:sldId id="368" r:id="rId66"/>
    <p:sldId id="379" r:id="rId67"/>
    <p:sldId id="380" r:id="rId68"/>
    <p:sldId id="404" r:id="rId69"/>
    <p:sldId id="359" r:id="rId70"/>
    <p:sldId id="360" r:id="rId71"/>
    <p:sldId id="361" r:id="rId72"/>
    <p:sldId id="362" r:id="rId73"/>
    <p:sldId id="293" r:id="rId74"/>
    <p:sldId id="295" r:id="rId75"/>
    <p:sldId id="363" r:id="rId76"/>
    <p:sldId id="413" r:id="rId77"/>
    <p:sldId id="408" r:id="rId78"/>
    <p:sldId id="409" r:id="rId79"/>
    <p:sldId id="298" r:id="rId80"/>
    <p:sldId id="339" r:id="rId81"/>
    <p:sldId id="300" r:id="rId82"/>
    <p:sldId id="308" r:id="rId83"/>
    <p:sldId id="330" r:id="rId84"/>
    <p:sldId id="319" r:id="rId85"/>
    <p:sldId id="311" r:id="rId86"/>
    <p:sldId id="381" r:id="rId87"/>
    <p:sldId id="414" r:id="rId88"/>
    <p:sldId id="415" r:id="rId89"/>
    <p:sldId id="405" r:id="rId90"/>
    <p:sldId id="326" r:id="rId91"/>
    <p:sldId id="328" r:id="rId92"/>
    <p:sldId id="323" r:id="rId9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D6D6D"/>
    <a:srgbClr val="7F7F7F"/>
    <a:srgbClr val="8A0000"/>
    <a:srgbClr val="740000"/>
    <a:srgbClr val="A80000"/>
    <a:srgbClr val="3F3F3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94660"/>
  </p:normalViewPr>
  <p:slideViewPr>
    <p:cSldViewPr snapToObjects="1">
      <p:cViewPr varScale="1">
        <p:scale>
          <a:sx n="108" d="100"/>
          <a:sy n="108" d="100"/>
        </p:scale>
        <p:origin x="169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27A2EF8-4698-4554-93AC-79811C9BD72B}" type="datetimeFigureOut">
              <a:rPr lang="en-US" smtClean="0"/>
              <a:pPr/>
              <a:t>02/11/2019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937C8EE-F3C3-46B4-8D1C-38CA0B7C806E}" type="slidenum">
              <a:rPr lang="en-US" smtClean="0"/>
              <a:pPr/>
              <a:t>‹#›</a:t>
            </a:fld>
            <a:endParaRPr lang="en-US"/>
          </a:p>
        </p:txBody>
      </p:sp>
    </p:spTree>
    <p:extLst>
      <p:ext uri="{BB962C8B-B14F-4D97-AF65-F5344CB8AC3E}">
        <p14:creationId xmlns:p14="http://schemas.microsoft.com/office/powerpoint/2010/main" val="327224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1</a:t>
            </a:fld>
            <a:endParaRPr lang="en-US"/>
          </a:p>
        </p:txBody>
      </p:sp>
    </p:spTree>
    <p:extLst>
      <p:ext uri="{BB962C8B-B14F-4D97-AF65-F5344CB8AC3E}">
        <p14:creationId xmlns:p14="http://schemas.microsoft.com/office/powerpoint/2010/main" val="2342989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10</a:t>
            </a:fld>
            <a:endParaRPr lang="en-US"/>
          </a:p>
        </p:txBody>
      </p:sp>
    </p:spTree>
    <p:extLst>
      <p:ext uri="{BB962C8B-B14F-4D97-AF65-F5344CB8AC3E}">
        <p14:creationId xmlns:p14="http://schemas.microsoft.com/office/powerpoint/2010/main" val="3872595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11</a:t>
            </a:fld>
            <a:endParaRPr lang="en-US"/>
          </a:p>
        </p:txBody>
      </p:sp>
    </p:spTree>
    <p:extLst>
      <p:ext uri="{BB962C8B-B14F-4D97-AF65-F5344CB8AC3E}">
        <p14:creationId xmlns:p14="http://schemas.microsoft.com/office/powerpoint/2010/main" val="158265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12</a:t>
            </a:fld>
            <a:endParaRPr lang="en-US"/>
          </a:p>
        </p:txBody>
      </p:sp>
    </p:spTree>
    <p:extLst>
      <p:ext uri="{BB962C8B-B14F-4D97-AF65-F5344CB8AC3E}">
        <p14:creationId xmlns:p14="http://schemas.microsoft.com/office/powerpoint/2010/main" val="631022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13</a:t>
            </a:fld>
            <a:endParaRPr lang="en-US"/>
          </a:p>
        </p:txBody>
      </p:sp>
    </p:spTree>
    <p:extLst>
      <p:ext uri="{BB962C8B-B14F-4D97-AF65-F5344CB8AC3E}">
        <p14:creationId xmlns:p14="http://schemas.microsoft.com/office/powerpoint/2010/main" val="69844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14</a:t>
            </a:fld>
            <a:endParaRPr lang="en-US"/>
          </a:p>
        </p:txBody>
      </p:sp>
    </p:spTree>
    <p:extLst>
      <p:ext uri="{BB962C8B-B14F-4D97-AF65-F5344CB8AC3E}">
        <p14:creationId xmlns:p14="http://schemas.microsoft.com/office/powerpoint/2010/main" val="167939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15</a:t>
            </a:fld>
            <a:endParaRPr lang="en-US"/>
          </a:p>
        </p:txBody>
      </p:sp>
    </p:spTree>
    <p:extLst>
      <p:ext uri="{BB962C8B-B14F-4D97-AF65-F5344CB8AC3E}">
        <p14:creationId xmlns:p14="http://schemas.microsoft.com/office/powerpoint/2010/main" val="1056914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16</a:t>
            </a:fld>
            <a:endParaRPr lang="en-US"/>
          </a:p>
        </p:txBody>
      </p:sp>
    </p:spTree>
    <p:extLst>
      <p:ext uri="{BB962C8B-B14F-4D97-AF65-F5344CB8AC3E}">
        <p14:creationId xmlns:p14="http://schemas.microsoft.com/office/powerpoint/2010/main" val="4064487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17</a:t>
            </a:fld>
            <a:endParaRPr lang="en-US"/>
          </a:p>
        </p:txBody>
      </p:sp>
    </p:spTree>
    <p:extLst>
      <p:ext uri="{BB962C8B-B14F-4D97-AF65-F5344CB8AC3E}">
        <p14:creationId xmlns:p14="http://schemas.microsoft.com/office/powerpoint/2010/main" val="3261518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37C8EE-F3C3-46B4-8D1C-38CA0B7C806E}" type="slidenum">
              <a:rPr lang="en-US" smtClean="0"/>
              <a:pPr/>
              <a:t>18</a:t>
            </a:fld>
            <a:endParaRPr lang="en-US" dirty="0"/>
          </a:p>
        </p:txBody>
      </p:sp>
    </p:spTree>
    <p:extLst>
      <p:ext uri="{BB962C8B-B14F-4D97-AF65-F5344CB8AC3E}">
        <p14:creationId xmlns:p14="http://schemas.microsoft.com/office/powerpoint/2010/main" val="4120340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19</a:t>
            </a:fld>
            <a:endParaRPr lang="en-US"/>
          </a:p>
        </p:txBody>
      </p:sp>
    </p:spTree>
    <p:extLst>
      <p:ext uri="{BB962C8B-B14F-4D97-AF65-F5344CB8AC3E}">
        <p14:creationId xmlns:p14="http://schemas.microsoft.com/office/powerpoint/2010/main" val="263139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2</a:t>
            </a:fld>
            <a:endParaRPr lang="en-US"/>
          </a:p>
        </p:txBody>
      </p:sp>
    </p:spTree>
    <p:extLst>
      <p:ext uri="{BB962C8B-B14F-4D97-AF65-F5344CB8AC3E}">
        <p14:creationId xmlns:p14="http://schemas.microsoft.com/office/powerpoint/2010/main" val="3528176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20</a:t>
            </a:fld>
            <a:endParaRPr lang="en-US"/>
          </a:p>
        </p:txBody>
      </p:sp>
    </p:spTree>
    <p:extLst>
      <p:ext uri="{BB962C8B-B14F-4D97-AF65-F5344CB8AC3E}">
        <p14:creationId xmlns:p14="http://schemas.microsoft.com/office/powerpoint/2010/main" val="3649636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21</a:t>
            </a:fld>
            <a:endParaRPr lang="en-US"/>
          </a:p>
        </p:txBody>
      </p:sp>
    </p:spTree>
    <p:extLst>
      <p:ext uri="{BB962C8B-B14F-4D97-AF65-F5344CB8AC3E}">
        <p14:creationId xmlns:p14="http://schemas.microsoft.com/office/powerpoint/2010/main" val="737395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23</a:t>
            </a:fld>
            <a:endParaRPr lang="en-US"/>
          </a:p>
        </p:txBody>
      </p:sp>
    </p:spTree>
    <p:extLst>
      <p:ext uri="{BB962C8B-B14F-4D97-AF65-F5344CB8AC3E}">
        <p14:creationId xmlns:p14="http://schemas.microsoft.com/office/powerpoint/2010/main" val="3693200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24</a:t>
            </a:fld>
            <a:endParaRPr lang="en-US"/>
          </a:p>
        </p:txBody>
      </p:sp>
    </p:spTree>
    <p:extLst>
      <p:ext uri="{BB962C8B-B14F-4D97-AF65-F5344CB8AC3E}">
        <p14:creationId xmlns:p14="http://schemas.microsoft.com/office/powerpoint/2010/main" val="842217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25</a:t>
            </a:fld>
            <a:endParaRPr lang="en-US"/>
          </a:p>
        </p:txBody>
      </p:sp>
    </p:spTree>
    <p:extLst>
      <p:ext uri="{BB962C8B-B14F-4D97-AF65-F5344CB8AC3E}">
        <p14:creationId xmlns:p14="http://schemas.microsoft.com/office/powerpoint/2010/main" val="1796307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26</a:t>
            </a:fld>
            <a:endParaRPr lang="en-US"/>
          </a:p>
        </p:txBody>
      </p:sp>
    </p:spTree>
    <p:extLst>
      <p:ext uri="{BB962C8B-B14F-4D97-AF65-F5344CB8AC3E}">
        <p14:creationId xmlns:p14="http://schemas.microsoft.com/office/powerpoint/2010/main" val="1799523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27</a:t>
            </a:fld>
            <a:endParaRPr lang="en-US"/>
          </a:p>
        </p:txBody>
      </p:sp>
    </p:spTree>
    <p:extLst>
      <p:ext uri="{BB962C8B-B14F-4D97-AF65-F5344CB8AC3E}">
        <p14:creationId xmlns:p14="http://schemas.microsoft.com/office/powerpoint/2010/main" val="1868213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7C8EE-F3C3-46B4-8D1C-38CA0B7C806E}" type="slidenum">
              <a:rPr lang="en-US" smtClean="0"/>
              <a:pPr/>
              <a:t>28</a:t>
            </a:fld>
            <a:endParaRPr lang="en-US"/>
          </a:p>
        </p:txBody>
      </p:sp>
    </p:spTree>
    <p:extLst>
      <p:ext uri="{BB962C8B-B14F-4D97-AF65-F5344CB8AC3E}">
        <p14:creationId xmlns:p14="http://schemas.microsoft.com/office/powerpoint/2010/main" val="1186693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29</a:t>
            </a:fld>
            <a:endParaRPr lang="en-US"/>
          </a:p>
        </p:txBody>
      </p:sp>
    </p:spTree>
    <p:extLst>
      <p:ext uri="{BB962C8B-B14F-4D97-AF65-F5344CB8AC3E}">
        <p14:creationId xmlns:p14="http://schemas.microsoft.com/office/powerpoint/2010/main" val="112861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30</a:t>
            </a:fld>
            <a:endParaRPr lang="en-US"/>
          </a:p>
        </p:txBody>
      </p:sp>
    </p:spTree>
    <p:extLst>
      <p:ext uri="{BB962C8B-B14F-4D97-AF65-F5344CB8AC3E}">
        <p14:creationId xmlns:p14="http://schemas.microsoft.com/office/powerpoint/2010/main" val="268768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3</a:t>
            </a:fld>
            <a:endParaRPr lang="en-US"/>
          </a:p>
        </p:txBody>
      </p:sp>
    </p:spTree>
    <p:extLst>
      <p:ext uri="{BB962C8B-B14F-4D97-AF65-F5344CB8AC3E}">
        <p14:creationId xmlns:p14="http://schemas.microsoft.com/office/powerpoint/2010/main" val="3407347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34</a:t>
            </a:fld>
            <a:endParaRPr lang="en-US"/>
          </a:p>
        </p:txBody>
      </p:sp>
    </p:spTree>
    <p:extLst>
      <p:ext uri="{BB962C8B-B14F-4D97-AF65-F5344CB8AC3E}">
        <p14:creationId xmlns:p14="http://schemas.microsoft.com/office/powerpoint/2010/main" val="4132064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35</a:t>
            </a:fld>
            <a:endParaRPr lang="en-US"/>
          </a:p>
        </p:txBody>
      </p:sp>
    </p:spTree>
    <p:extLst>
      <p:ext uri="{BB962C8B-B14F-4D97-AF65-F5344CB8AC3E}">
        <p14:creationId xmlns:p14="http://schemas.microsoft.com/office/powerpoint/2010/main" val="3841912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36</a:t>
            </a:fld>
            <a:endParaRPr lang="en-US"/>
          </a:p>
        </p:txBody>
      </p:sp>
    </p:spTree>
    <p:extLst>
      <p:ext uri="{BB962C8B-B14F-4D97-AF65-F5344CB8AC3E}">
        <p14:creationId xmlns:p14="http://schemas.microsoft.com/office/powerpoint/2010/main" val="3032406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37</a:t>
            </a:fld>
            <a:endParaRPr lang="en-US"/>
          </a:p>
        </p:txBody>
      </p:sp>
    </p:spTree>
    <p:extLst>
      <p:ext uri="{BB962C8B-B14F-4D97-AF65-F5344CB8AC3E}">
        <p14:creationId xmlns:p14="http://schemas.microsoft.com/office/powerpoint/2010/main" val="2324268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38</a:t>
            </a:fld>
            <a:endParaRPr lang="en-US"/>
          </a:p>
        </p:txBody>
      </p:sp>
    </p:spTree>
    <p:extLst>
      <p:ext uri="{BB962C8B-B14F-4D97-AF65-F5344CB8AC3E}">
        <p14:creationId xmlns:p14="http://schemas.microsoft.com/office/powerpoint/2010/main" val="2672820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39</a:t>
            </a:fld>
            <a:endParaRPr lang="en-US"/>
          </a:p>
        </p:txBody>
      </p:sp>
    </p:spTree>
    <p:extLst>
      <p:ext uri="{BB962C8B-B14F-4D97-AF65-F5344CB8AC3E}">
        <p14:creationId xmlns:p14="http://schemas.microsoft.com/office/powerpoint/2010/main" val="3777665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40</a:t>
            </a:fld>
            <a:endParaRPr lang="en-US"/>
          </a:p>
        </p:txBody>
      </p:sp>
    </p:spTree>
    <p:extLst>
      <p:ext uri="{BB962C8B-B14F-4D97-AF65-F5344CB8AC3E}">
        <p14:creationId xmlns:p14="http://schemas.microsoft.com/office/powerpoint/2010/main" val="3400888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41</a:t>
            </a:fld>
            <a:endParaRPr lang="en-US"/>
          </a:p>
        </p:txBody>
      </p:sp>
    </p:spTree>
    <p:extLst>
      <p:ext uri="{BB962C8B-B14F-4D97-AF65-F5344CB8AC3E}">
        <p14:creationId xmlns:p14="http://schemas.microsoft.com/office/powerpoint/2010/main" val="720734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42</a:t>
            </a:fld>
            <a:endParaRPr lang="en-US"/>
          </a:p>
        </p:txBody>
      </p:sp>
    </p:spTree>
    <p:extLst>
      <p:ext uri="{BB962C8B-B14F-4D97-AF65-F5344CB8AC3E}">
        <p14:creationId xmlns:p14="http://schemas.microsoft.com/office/powerpoint/2010/main" val="16672739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43</a:t>
            </a:fld>
            <a:endParaRPr lang="en-US"/>
          </a:p>
        </p:txBody>
      </p:sp>
    </p:spTree>
    <p:extLst>
      <p:ext uri="{BB962C8B-B14F-4D97-AF65-F5344CB8AC3E}">
        <p14:creationId xmlns:p14="http://schemas.microsoft.com/office/powerpoint/2010/main" val="2541956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4</a:t>
            </a:fld>
            <a:endParaRPr lang="en-US"/>
          </a:p>
        </p:txBody>
      </p:sp>
    </p:spTree>
    <p:extLst>
      <p:ext uri="{BB962C8B-B14F-4D97-AF65-F5344CB8AC3E}">
        <p14:creationId xmlns:p14="http://schemas.microsoft.com/office/powerpoint/2010/main" val="647236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44</a:t>
            </a:fld>
            <a:endParaRPr lang="en-US"/>
          </a:p>
        </p:txBody>
      </p:sp>
    </p:spTree>
    <p:extLst>
      <p:ext uri="{BB962C8B-B14F-4D97-AF65-F5344CB8AC3E}">
        <p14:creationId xmlns:p14="http://schemas.microsoft.com/office/powerpoint/2010/main" val="20128643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45</a:t>
            </a:fld>
            <a:endParaRPr lang="en-US"/>
          </a:p>
        </p:txBody>
      </p:sp>
    </p:spTree>
    <p:extLst>
      <p:ext uri="{BB962C8B-B14F-4D97-AF65-F5344CB8AC3E}">
        <p14:creationId xmlns:p14="http://schemas.microsoft.com/office/powerpoint/2010/main" val="3550170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46</a:t>
            </a:fld>
            <a:endParaRPr lang="en-US"/>
          </a:p>
        </p:txBody>
      </p:sp>
    </p:spTree>
    <p:extLst>
      <p:ext uri="{BB962C8B-B14F-4D97-AF65-F5344CB8AC3E}">
        <p14:creationId xmlns:p14="http://schemas.microsoft.com/office/powerpoint/2010/main" val="33630319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47</a:t>
            </a:fld>
            <a:endParaRPr lang="en-US"/>
          </a:p>
        </p:txBody>
      </p:sp>
    </p:spTree>
    <p:extLst>
      <p:ext uri="{BB962C8B-B14F-4D97-AF65-F5344CB8AC3E}">
        <p14:creationId xmlns:p14="http://schemas.microsoft.com/office/powerpoint/2010/main" val="27216898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52</a:t>
            </a:fld>
            <a:endParaRPr lang="en-US"/>
          </a:p>
        </p:txBody>
      </p:sp>
    </p:spTree>
    <p:extLst>
      <p:ext uri="{BB962C8B-B14F-4D97-AF65-F5344CB8AC3E}">
        <p14:creationId xmlns:p14="http://schemas.microsoft.com/office/powerpoint/2010/main" val="1604903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55</a:t>
            </a:fld>
            <a:endParaRPr lang="en-US"/>
          </a:p>
        </p:txBody>
      </p:sp>
    </p:spTree>
    <p:extLst>
      <p:ext uri="{BB962C8B-B14F-4D97-AF65-F5344CB8AC3E}">
        <p14:creationId xmlns:p14="http://schemas.microsoft.com/office/powerpoint/2010/main" val="3267559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56</a:t>
            </a:fld>
            <a:endParaRPr lang="en-US"/>
          </a:p>
        </p:txBody>
      </p:sp>
    </p:spTree>
    <p:extLst>
      <p:ext uri="{BB962C8B-B14F-4D97-AF65-F5344CB8AC3E}">
        <p14:creationId xmlns:p14="http://schemas.microsoft.com/office/powerpoint/2010/main" val="16960090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57</a:t>
            </a:fld>
            <a:endParaRPr lang="en-US"/>
          </a:p>
        </p:txBody>
      </p:sp>
    </p:spTree>
    <p:extLst>
      <p:ext uri="{BB962C8B-B14F-4D97-AF65-F5344CB8AC3E}">
        <p14:creationId xmlns:p14="http://schemas.microsoft.com/office/powerpoint/2010/main" val="7860646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58</a:t>
            </a:fld>
            <a:endParaRPr lang="en-US"/>
          </a:p>
        </p:txBody>
      </p:sp>
    </p:spTree>
    <p:extLst>
      <p:ext uri="{BB962C8B-B14F-4D97-AF65-F5344CB8AC3E}">
        <p14:creationId xmlns:p14="http://schemas.microsoft.com/office/powerpoint/2010/main" val="20942393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59</a:t>
            </a:fld>
            <a:endParaRPr lang="en-US"/>
          </a:p>
        </p:txBody>
      </p:sp>
    </p:spTree>
    <p:extLst>
      <p:ext uri="{BB962C8B-B14F-4D97-AF65-F5344CB8AC3E}">
        <p14:creationId xmlns:p14="http://schemas.microsoft.com/office/powerpoint/2010/main" val="1643988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5</a:t>
            </a:fld>
            <a:endParaRPr lang="en-US"/>
          </a:p>
        </p:txBody>
      </p:sp>
    </p:spTree>
    <p:extLst>
      <p:ext uri="{BB962C8B-B14F-4D97-AF65-F5344CB8AC3E}">
        <p14:creationId xmlns:p14="http://schemas.microsoft.com/office/powerpoint/2010/main" val="22893220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60</a:t>
            </a:fld>
            <a:endParaRPr lang="en-US"/>
          </a:p>
        </p:txBody>
      </p:sp>
    </p:spTree>
    <p:extLst>
      <p:ext uri="{BB962C8B-B14F-4D97-AF65-F5344CB8AC3E}">
        <p14:creationId xmlns:p14="http://schemas.microsoft.com/office/powerpoint/2010/main" val="756031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64</a:t>
            </a:fld>
            <a:endParaRPr lang="en-US"/>
          </a:p>
        </p:txBody>
      </p:sp>
    </p:spTree>
    <p:extLst>
      <p:ext uri="{BB962C8B-B14F-4D97-AF65-F5344CB8AC3E}">
        <p14:creationId xmlns:p14="http://schemas.microsoft.com/office/powerpoint/2010/main" val="27321002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65</a:t>
            </a:fld>
            <a:endParaRPr lang="en-US"/>
          </a:p>
        </p:txBody>
      </p:sp>
    </p:spTree>
    <p:extLst>
      <p:ext uri="{BB962C8B-B14F-4D97-AF65-F5344CB8AC3E}">
        <p14:creationId xmlns:p14="http://schemas.microsoft.com/office/powerpoint/2010/main" val="14129534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66</a:t>
            </a:fld>
            <a:endParaRPr lang="en-US"/>
          </a:p>
        </p:txBody>
      </p:sp>
    </p:spTree>
    <p:extLst>
      <p:ext uri="{BB962C8B-B14F-4D97-AF65-F5344CB8AC3E}">
        <p14:creationId xmlns:p14="http://schemas.microsoft.com/office/powerpoint/2010/main" val="19312799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67</a:t>
            </a:fld>
            <a:endParaRPr lang="en-US"/>
          </a:p>
        </p:txBody>
      </p:sp>
    </p:spTree>
    <p:extLst>
      <p:ext uri="{BB962C8B-B14F-4D97-AF65-F5344CB8AC3E}">
        <p14:creationId xmlns:p14="http://schemas.microsoft.com/office/powerpoint/2010/main" val="17971460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69</a:t>
            </a:fld>
            <a:endParaRPr lang="en-US"/>
          </a:p>
        </p:txBody>
      </p:sp>
    </p:spTree>
    <p:extLst>
      <p:ext uri="{BB962C8B-B14F-4D97-AF65-F5344CB8AC3E}">
        <p14:creationId xmlns:p14="http://schemas.microsoft.com/office/powerpoint/2010/main" val="18053317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70</a:t>
            </a:fld>
            <a:endParaRPr lang="en-US"/>
          </a:p>
        </p:txBody>
      </p:sp>
    </p:spTree>
    <p:extLst>
      <p:ext uri="{BB962C8B-B14F-4D97-AF65-F5344CB8AC3E}">
        <p14:creationId xmlns:p14="http://schemas.microsoft.com/office/powerpoint/2010/main" val="33965422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71</a:t>
            </a:fld>
            <a:endParaRPr lang="en-US"/>
          </a:p>
        </p:txBody>
      </p:sp>
    </p:spTree>
    <p:extLst>
      <p:ext uri="{BB962C8B-B14F-4D97-AF65-F5344CB8AC3E}">
        <p14:creationId xmlns:p14="http://schemas.microsoft.com/office/powerpoint/2010/main" val="3257054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72</a:t>
            </a:fld>
            <a:endParaRPr lang="en-US"/>
          </a:p>
        </p:txBody>
      </p:sp>
    </p:spTree>
    <p:extLst>
      <p:ext uri="{BB962C8B-B14F-4D97-AF65-F5344CB8AC3E}">
        <p14:creationId xmlns:p14="http://schemas.microsoft.com/office/powerpoint/2010/main" val="22810422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73</a:t>
            </a:fld>
            <a:endParaRPr lang="en-US"/>
          </a:p>
        </p:txBody>
      </p:sp>
    </p:spTree>
    <p:extLst>
      <p:ext uri="{BB962C8B-B14F-4D97-AF65-F5344CB8AC3E}">
        <p14:creationId xmlns:p14="http://schemas.microsoft.com/office/powerpoint/2010/main" val="14548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6</a:t>
            </a:fld>
            <a:endParaRPr lang="en-US"/>
          </a:p>
        </p:txBody>
      </p:sp>
    </p:spTree>
    <p:extLst>
      <p:ext uri="{BB962C8B-B14F-4D97-AF65-F5344CB8AC3E}">
        <p14:creationId xmlns:p14="http://schemas.microsoft.com/office/powerpoint/2010/main" val="27187164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74</a:t>
            </a:fld>
            <a:endParaRPr lang="en-US"/>
          </a:p>
        </p:txBody>
      </p:sp>
    </p:spTree>
    <p:extLst>
      <p:ext uri="{BB962C8B-B14F-4D97-AF65-F5344CB8AC3E}">
        <p14:creationId xmlns:p14="http://schemas.microsoft.com/office/powerpoint/2010/main" val="4621489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75</a:t>
            </a:fld>
            <a:endParaRPr lang="en-US"/>
          </a:p>
        </p:txBody>
      </p:sp>
    </p:spTree>
    <p:extLst>
      <p:ext uri="{BB962C8B-B14F-4D97-AF65-F5344CB8AC3E}">
        <p14:creationId xmlns:p14="http://schemas.microsoft.com/office/powerpoint/2010/main" val="7879532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79</a:t>
            </a:fld>
            <a:endParaRPr lang="en-US"/>
          </a:p>
        </p:txBody>
      </p:sp>
    </p:spTree>
    <p:extLst>
      <p:ext uri="{BB962C8B-B14F-4D97-AF65-F5344CB8AC3E}">
        <p14:creationId xmlns:p14="http://schemas.microsoft.com/office/powerpoint/2010/main" val="13283728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80</a:t>
            </a:fld>
            <a:endParaRPr lang="en-US"/>
          </a:p>
        </p:txBody>
      </p:sp>
    </p:spTree>
    <p:extLst>
      <p:ext uri="{BB962C8B-B14F-4D97-AF65-F5344CB8AC3E}">
        <p14:creationId xmlns:p14="http://schemas.microsoft.com/office/powerpoint/2010/main" val="36199066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81</a:t>
            </a:fld>
            <a:endParaRPr lang="en-US"/>
          </a:p>
        </p:txBody>
      </p:sp>
    </p:spTree>
    <p:extLst>
      <p:ext uri="{BB962C8B-B14F-4D97-AF65-F5344CB8AC3E}">
        <p14:creationId xmlns:p14="http://schemas.microsoft.com/office/powerpoint/2010/main" val="8114544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82</a:t>
            </a:fld>
            <a:endParaRPr lang="en-US"/>
          </a:p>
        </p:txBody>
      </p:sp>
    </p:spTree>
    <p:extLst>
      <p:ext uri="{BB962C8B-B14F-4D97-AF65-F5344CB8AC3E}">
        <p14:creationId xmlns:p14="http://schemas.microsoft.com/office/powerpoint/2010/main" val="30436860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83</a:t>
            </a:fld>
            <a:endParaRPr lang="en-US"/>
          </a:p>
        </p:txBody>
      </p:sp>
    </p:spTree>
    <p:extLst>
      <p:ext uri="{BB962C8B-B14F-4D97-AF65-F5344CB8AC3E}">
        <p14:creationId xmlns:p14="http://schemas.microsoft.com/office/powerpoint/2010/main" val="20300598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84</a:t>
            </a:fld>
            <a:endParaRPr lang="en-US"/>
          </a:p>
        </p:txBody>
      </p:sp>
    </p:spTree>
    <p:extLst>
      <p:ext uri="{BB962C8B-B14F-4D97-AF65-F5344CB8AC3E}">
        <p14:creationId xmlns:p14="http://schemas.microsoft.com/office/powerpoint/2010/main" val="5640098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85</a:t>
            </a:fld>
            <a:endParaRPr lang="en-US"/>
          </a:p>
        </p:txBody>
      </p:sp>
    </p:spTree>
    <p:extLst>
      <p:ext uri="{BB962C8B-B14F-4D97-AF65-F5344CB8AC3E}">
        <p14:creationId xmlns:p14="http://schemas.microsoft.com/office/powerpoint/2010/main" val="6982743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86</a:t>
            </a:fld>
            <a:endParaRPr lang="en-US"/>
          </a:p>
        </p:txBody>
      </p:sp>
    </p:spTree>
    <p:extLst>
      <p:ext uri="{BB962C8B-B14F-4D97-AF65-F5344CB8AC3E}">
        <p14:creationId xmlns:p14="http://schemas.microsoft.com/office/powerpoint/2010/main" val="343449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7</a:t>
            </a:fld>
            <a:endParaRPr lang="en-US"/>
          </a:p>
        </p:txBody>
      </p:sp>
    </p:spTree>
    <p:extLst>
      <p:ext uri="{BB962C8B-B14F-4D97-AF65-F5344CB8AC3E}">
        <p14:creationId xmlns:p14="http://schemas.microsoft.com/office/powerpoint/2010/main" val="42772411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90</a:t>
            </a:fld>
            <a:endParaRPr lang="en-US"/>
          </a:p>
        </p:txBody>
      </p:sp>
    </p:spTree>
    <p:extLst>
      <p:ext uri="{BB962C8B-B14F-4D97-AF65-F5344CB8AC3E}">
        <p14:creationId xmlns:p14="http://schemas.microsoft.com/office/powerpoint/2010/main" val="37493084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91</a:t>
            </a:fld>
            <a:endParaRPr lang="en-US"/>
          </a:p>
        </p:txBody>
      </p:sp>
    </p:spTree>
    <p:extLst>
      <p:ext uri="{BB962C8B-B14F-4D97-AF65-F5344CB8AC3E}">
        <p14:creationId xmlns:p14="http://schemas.microsoft.com/office/powerpoint/2010/main" val="16000600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92</a:t>
            </a:fld>
            <a:endParaRPr lang="en-US"/>
          </a:p>
        </p:txBody>
      </p:sp>
    </p:spTree>
    <p:extLst>
      <p:ext uri="{BB962C8B-B14F-4D97-AF65-F5344CB8AC3E}">
        <p14:creationId xmlns:p14="http://schemas.microsoft.com/office/powerpoint/2010/main" val="306951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8</a:t>
            </a:fld>
            <a:endParaRPr lang="en-US"/>
          </a:p>
        </p:txBody>
      </p:sp>
    </p:spTree>
    <p:extLst>
      <p:ext uri="{BB962C8B-B14F-4D97-AF65-F5344CB8AC3E}">
        <p14:creationId xmlns:p14="http://schemas.microsoft.com/office/powerpoint/2010/main" val="695625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9</a:t>
            </a:fld>
            <a:endParaRPr lang="en-US"/>
          </a:p>
        </p:txBody>
      </p:sp>
    </p:spTree>
    <p:extLst>
      <p:ext uri="{BB962C8B-B14F-4D97-AF65-F5344CB8AC3E}">
        <p14:creationId xmlns:p14="http://schemas.microsoft.com/office/powerpoint/2010/main" val="3808771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3D0451C6-76F1-4CCD-AECE-6B95922AE797}" type="datetimeFigureOut">
              <a:rPr lang="en-US" smtClean="0"/>
              <a:pPr/>
              <a:t>02/11/2019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C1202-A54B-4EA2-9865-B67F69DEA00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extLst>
      <p:ext uri="{BB962C8B-B14F-4D97-AF65-F5344CB8AC3E}">
        <p14:creationId xmlns:p14="http://schemas.microsoft.com/office/powerpoint/2010/main" val="3337930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0451C6-76F1-4CCD-AECE-6B95922AE797}" type="datetimeFigureOut">
              <a:rPr lang="en-US" smtClean="0"/>
              <a:pPr/>
              <a:t>02/11/2019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76627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0451C6-76F1-4CCD-AECE-6B95922AE797}" type="datetimeFigureOut">
              <a:rPr lang="en-US" smtClean="0"/>
              <a:pPr/>
              <a:t>02/11/2019</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64971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0451C6-76F1-4CCD-AECE-6B95922AE797}" type="datetimeFigureOut">
              <a:rPr lang="en-US" smtClean="0"/>
              <a:pPr/>
              <a:t>02/11/2019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84594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D0451C6-76F1-4CCD-AECE-6B95922AE797}" type="datetimeFigureOut">
              <a:rPr lang="en-US" smtClean="0"/>
              <a:pPr/>
              <a:t>02/11/2019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778449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0451C6-76F1-4CCD-AECE-6B95922AE797}" type="datetimeFigureOut">
              <a:rPr lang="en-US" smtClean="0"/>
              <a:pPr/>
              <a:t>02/11/2019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215598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D0451C6-76F1-4CCD-AECE-6B95922AE797}" type="datetimeFigureOut">
              <a:rPr lang="en-US" smtClean="0"/>
              <a:pPr/>
              <a:t>02/11/2019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227066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D0451C6-76F1-4CCD-AECE-6B95922AE797}" type="datetimeFigureOut">
              <a:rPr lang="en-US" smtClean="0"/>
              <a:pPr/>
              <a:t>02/11/2019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427740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451C6-76F1-4CCD-AECE-6B95922AE797}" type="datetimeFigureOut">
              <a:rPr lang="en-US" smtClean="0"/>
              <a:pPr/>
              <a:t>02/11/2019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355549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D0451C6-76F1-4CCD-AECE-6B95922AE797}" type="datetimeFigureOut">
              <a:rPr lang="en-US" smtClean="0"/>
              <a:pPr/>
              <a:t>02/11/2019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C1202-A54B-4EA2-9865-B67F69DEA00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extLst>
      <p:ext uri="{BB962C8B-B14F-4D97-AF65-F5344CB8AC3E}">
        <p14:creationId xmlns:p14="http://schemas.microsoft.com/office/powerpoint/2010/main" val="64716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D0451C6-76F1-4CCD-AECE-6B95922AE797}" type="datetimeFigureOut">
              <a:rPr lang="en-US" smtClean="0"/>
              <a:pPr/>
              <a:t>02/11/2019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74729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D0451C6-76F1-4CCD-AECE-6B95922AE797}" type="datetimeFigureOut">
              <a:rPr lang="en-US" smtClean="0"/>
              <a:pPr/>
              <a:t>02/11/2019</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6CC1202-A54B-4EA2-9865-B67F69DEA00E}" type="slidenum">
              <a:rPr lang="en-US" smtClean="0"/>
              <a:pPr/>
              <a:t>‹#›</a:t>
            </a:fld>
            <a:endParaRPr lang="en-US"/>
          </a:p>
        </p:txBody>
      </p:sp>
    </p:spTree>
    <p:extLst>
      <p:ext uri="{BB962C8B-B14F-4D97-AF65-F5344CB8AC3E}">
        <p14:creationId xmlns:p14="http://schemas.microsoft.com/office/powerpoint/2010/main" val="18299071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8000"/>
                <a:satMod val="300000"/>
              </a:schemeClr>
            </a:gs>
            <a:gs pos="12000">
              <a:schemeClr val="bg1">
                <a:tint val="48000"/>
                <a:satMod val="300000"/>
              </a:schemeClr>
            </a:gs>
            <a:gs pos="42000">
              <a:schemeClr val="bg1">
                <a:tint val="49000"/>
                <a:satMod val="300000"/>
              </a:schemeClr>
            </a:gs>
            <a:gs pos="100000">
              <a:schemeClr val="bg1">
                <a:shade val="3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743199"/>
          </a:xfrm>
        </p:spPr>
        <p:txBody>
          <a:bodyPr>
            <a:noAutofit/>
          </a:bodyPr>
          <a:lstStyle/>
          <a:p>
            <a:pPr algn="ctr"/>
            <a:r>
              <a:rPr lang="en-US" sz="5400" b="1" dirty="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rPr>
              <a:t>LEGAL ISSUES IN TEXAS</a:t>
            </a:r>
            <a:br>
              <a:rPr lang="en-US" sz="5400" b="1" dirty="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rPr>
            </a:br>
            <a:r>
              <a:rPr lang="en-US" sz="5400" b="1" dirty="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rPr>
              <a:t>INNOCENCE CASES</a:t>
            </a:r>
          </a:p>
        </p:txBody>
      </p:sp>
      <p:sp>
        <p:nvSpPr>
          <p:cNvPr id="3" name="Subtitle 2"/>
          <p:cNvSpPr>
            <a:spLocks noGrp="1"/>
          </p:cNvSpPr>
          <p:nvPr>
            <p:ph type="subTitle" idx="1"/>
          </p:nvPr>
        </p:nvSpPr>
        <p:spPr>
          <a:xfrm>
            <a:off x="685800" y="4648200"/>
            <a:ext cx="5562600" cy="1905000"/>
          </a:xfrm>
        </p:spPr>
        <p:txBody>
          <a:bodyPr>
            <a:normAutofit lnSpcReduction="10000"/>
          </a:bodyPr>
          <a:lstStyle/>
          <a:p>
            <a:pPr>
              <a:spcBef>
                <a:spcPts val="0"/>
              </a:spcBef>
            </a:pPr>
            <a:r>
              <a:rPr lang="en-US" sz="1400" b="1" dirty="0">
                <a:solidFill>
                  <a:schemeClr val="tx1"/>
                </a:solidFill>
                <a:latin typeface="Bookman Old Style" pitchFamily="18" charset="0"/>
                <a:cs typeface="Arial" pitchFamily="34" charset="0"/>
              </a:rPr>
              <a:t>Presented by:</a:t>
            </a:r>
          </a:p>
          <a:p>
            <a:pPr>
              <a:spcBef>
                <a:spcPts val="0"/>
              </a:spcBef>
            </a:pPr>
            <a:r>
              <a:rPr lang="en-US" sz="1400" b="1" dirty="0">
                <a:solidFill>
                  <a:schemeClr val="tx1"/>
                </a:solidFill>
                <a:latin typeface="Bookman Old Style" pitchFamily="18" charset="0"/>
                <a:cs typeface="Arial" pitchFamily="34" charset="0"/>
              </a:rPr>
              <a:t>Gary A. Udashen</a:t>
            </a:r>
          </a:p>
          <a:p>
            <a:pPr>
              <a:spcBef>
                <a:spcPts val="0"/>
              </a:spcBef>
            </a:pPr>
            <a:r>
              <a:rPr lang="en-US" sz="1400" b="1" dirty="0">
                <a:solidFill>
                  <a:schemeClr val="tx1"/>
                </a:solidFill>
                <a:latin typeface="Bookman Old Style" pitchFamily="18" charset="0"/>
                <a:cs typeface="Arial" pitchFamily="34" charset="0"/>
              </a:rPr>
              <a:t>Udashen | Anton</a:t>
            </a:r>
          </a:p>
          <a:p>
            <a:pPr>
              <a:spcBef>
                <a:spcPts val="0"/>
              </a:spcBef>
            </a:pPr>
            <a:r>
              <a:rPr lang="en-US" sz="1400" b="1" dirty="0">
                <a:solidFill>
                  <a:schemeClr val="tx1"/>
                </a:solidFill>
                <a:latin typeface="Bookman Old Style" pitchFamily="18" charset="0"/>
                <a:cs typeface="Arial" pitchFamily="34" charset="0"/>
              </a:rPr>
              <a:t>2311 Cedar Springs Rd., Suite 250</a:t>
            </a:r>
          </a:p>
          <a:p>
            <a:pPr>
              <a:spcBef>
                <a:spcPts val="0"/>
              </a:spcBef>
            </a:pPr>
            <a:r>
              <a:rPr lang="en-US" sz="1400" b="1" dirty="0">
                <a:solidFill>
                  <a:schemeClr val="tx1"/>
                </a:solidFill>
                <a:latin typeface="Bookman Old Style" pitchFamily="18" charset="0"/>
                <a:cs typeface="Arial" pitchFamily="34" charset="0"/>
              </a:rPr>
              <a:t>Dallas, Texas 75201</a:t>
            </a:r>
          </a:p>
          <a:p>
            <a:pPr>
              <a:spcBef>
                <a:spcPts val="0"/>
              </a:spcBef>
            </a:pPr>
            <a:r>
              <a:rPr lang="en-US" sz="1400" b="1" dirty="0">
                <a:solidFill>
                  <a:schemeClr val="tx1"/>
                </a:solidFill>
                <a:latin typeface="Bookman Old Style" pitchFamily="18" charset="0"/>
                <a:cs typeface="Arial" pitchFamily="34" charset="0"/>
              </a:rPr>
              <a:t>214-468-8100</a:t>
            </a:r>
          </a:p>
          <a:p>
            <a:pPr>
              <a:spcBef>
                <a:spcPts val="0"/>
              </a:spcBef>
            </a:pPr>
            <a:r>
              <a:rPr lang="en-US" sz="1400" b="1" dirty="0">
                <a:solidFill>
                  <a:schemeClr val="tx1"/>
                </a:solidFill>
                <a:latin typeface="Bookman Old Style" pitchFamily="18" charset="0"/>
                <a:cs typeface="Arial" pitchFamily="34" charset="0"/>
              </a:rPr>
              <a:t>214-468-8104 fax</a:t>
            </a:r>
          </a:p>
          <a:p>
            <a:pPr>
              <a:spcBef>
                <a:spcPts val="0"/>
              </a:spcBef>
            </a:pPr>
            <a:r>
              <a:rPr lang="en-US" sz="1400" b="1" dirty="0" err="1">
                <a:solidFill>
                  <a:schemeClr val="tx1"/>
                </a:solidFill>
                <a:latin typeface="Bookman Old Style" pitchFamily="18" charset="0"/>
                <a:cs typeface="Arial" pitchFamily="34" charset="0"/>
              </a:rPr>
              <a:t>gau@udashenanton.com</a:t>
            </a:r>
            <a:endParaRPr lang="en-US" sz="1400" b="1" dirty="0">
              <a:solidFill>
                <a:schemeClr val="tx1"/>
              </a:solidFill>
              <a:latin typeface="Bookman Old Style" pitchFamily="18" charset="0"/>
              <a:cs typeface="Arial" pitchFamily="34" charset="0"/>
            </a:endParaRPr>
          </a:p>
          <a:p>
            <a:pPr>
              <a:spcBef>
                <a:spcPts val="0"/>
              </a:spcBef>
            </a:pPr>
            <a:r>
              <a:rPr lang="en-US" sz="1400" b="1" dirty="0">
                <a:solidFill>
                  <a:schemeClr val="tx1"/>
                </a:solidFill>
                <a:latin typeface="Bookman Old Style" pitchFamily="18" charset="0"/>
                <a:cs typeface="Arial" pitchFamily="34" charset="0"/>
              </a:rPr>
              <a:t>Board President – Innocence Project of Texas</a:t>
            </a:r>
          </a:p>
          <a:p>
            <a:endParaRPr lang="en-US" sz="1600" dirty="0">
              <a:solidFill>
                <a:srgbClr val="7F7F7F"/>
              </a:solidFill>
            </a:endParaRPr>
          </a:p>
        </p:txBody>
      </p:sp>
      <p:sp>
        <p:nvSpPr>
          <p:cNvPr id="4" name="TextBox 3"/>
          <p:cNvSpPr txBox="1"/>
          <p:nvPr/>
        </p:nvSpPr>
        <p:spPr>
          <a:xfrm>
            <a:off x="685800" y="5181600"/>
            <a:ext cx="7772400" cy="338554"/>
          </a:xfrm>
          <a:prstGeom prst="rect">
            <a:avLst/>
          </a:prstGeom>
          <a:noFill/>
        </p:spPr>
        <p:txBody>
          <a:bodyPr wrap="square" rtlCol="0">
            <a:spAutoFit/>
          </a:bodyPr>
          <a:lstStyle/>
          <a:p>
            <a:pPr algn="ctr"/>
            <a:endParaRPr lang="en-US" sz="1600" b="1" dirty="0">
              <a:solidFill>
                <a:schemeClr val="bg1"/>
              </a:solidFill>
              <a:latin typeface="Bookman Old Style" pitchFamily="18"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87991F1-235A-4917-8993-C649B8857DEB}"/>
              </a:ext>
            </a:extLst>
          </p:cNvPr>
          <p:cNvPicPr>
            <a:picLocks noGrp="1" noChangeAspect="1"/>
          </p:cNvPicPr>
          <p:nvPr>
            <p:ph idx="1"/>
          </p:nvPr>
        </p:nvPicPr>
        <p:blipFill>
          <a:blip r:embed="rId3"/>
          <a:stretch>
            <a:fillRect/>
          </a:stretch>
        </p:blipFill>
        <p:spPr>
          <a:xfrm>
            <a:off x="1833531" y="748506"/>
            <a:ext cx="5476938" cy="5360988"/>
          </a:xfrm>
        </p:spPr>
      </p:pic>
    </p:spTree>
    <p:extLst>
      <p:ext uri="{BB962C8B-B14F-4D97-AF65-F5344CB8AC3E}">
        <p14:creationId xmlns:p14="http://schemas.microsoft.com/office/powerpoint/2010/main" val="418959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62CC56-F131-4CEA-8640-E701412CD384}"/>
              </a:ext>
            </a:extLst>
          </p:cNvPr>
          <p:cNvPicPr>
            <a:picLocks noGrp="1" noChangeAspect="1"/>
          </p:cNvPicPr>
          <p:nvPr>
            <p:ph idx="1"/>
          </p:nvPr>
        </p:nvPicPr>
        <p:blipFill>
          <a:blip r:embed="rId3"/>
          <a:stretch>
            <a:fillRect/>
          </a:stretch>
        </p:blipFill>
        <p:spPr>
          <a:xfrm>
            <a:off x="374877" y="282694"/>
            <a:ext cx="8394246" cy="6292612"/>
          </a:xfrm>
        </p:spPr>
      </p:pic>
    </p:spTree>
    <p:extLst>
      <p:ext uri="{BB962C8B-B14F-4D97-AF65-F5344CB8AC3E}">
        <p14:creationId xmlns:p14="http://schemas.microsoft.com/office/powerpoint/2010/main" val="1131892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76200"/>
            <a:ext cx="8229600" cy="1401762"/>
          </a:xfrm>
        </p:spPr>
        <p:txBody>
          <a:bodyPr>
            <a:normAutofit fontScale="90000"/>
          </a:bodyPr>
          <a:lstStyle/>
          <a:p>
            <a:pPr algn="ctr"/>
            <a:r>
              <a:rPr lang="en-US" b="1" dirty="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TEXAS ACTUAL INNOCENCE STANDARD</a:t>
            </a:r>
            <a:endParaRPr lang="en-US" dirty="0">
              <a:solidFill>
                <a:schemeClr val="accent1"/>
              </a:solidFill>
              <a:latin typeface="Bookman Old Style" pitchFamily="18" charset="0"/>
            </a:endParaRPr>
          </a:p>
        </p:txBody>
      </p:sp>
      <p:sp>
        <p:nvSpPr>
          <p:cNvPr id="3" name="Content Placeholder 2"/>
          <p:cNvSpPr>
            <a:spLocks noGrp="1"/>
          </p:cNvSpPr>
          <p:nvPr>
            <p:ph idx="1"/>
          </p:nvPr>
        </p:nvSpPr>
        <p:spPr>
          <a:xfrm>
            <a:off x="457200" y="1600200"/>
            <a:ext cx="8229600" cy="4678363"/>
          </a:xfrm>
        </p:spPr>
        <p:txBody>
          <a:bodyPr>
            <a:normAutofit lnSpcReduction="10000"/>
          </a:bodyPr>
          <a:lstStyle/>
          <a:p>
            <a:pPr marL="118872" indent="0" algn="just">
              <a:buNone/>
            </a:pPr>
            <a:r>
              <a:rPr lang="en-US" sz="3000" b="1" dirty="0">
                <a:latin typeface="Bookman Old Style" pitchFamily="18" charset="0"/>
                <a:cs typeface="Mongolian Baiti" pitchFamily="66" charset="0"/>
              </a:rPr>
              <a:t>Free Standing Actual Innocence Claim:</a:t>
            </a:r>
          </a:p>
          <a:p>
            <a:pPr marL="118872" indent="0" algn="just">
              <a:buNone/>
            </a:pPr>
            <a:endParaRPr lang="en-US" sz="3000" b="1" dirty="0">
              <a:latin typeface="Bookman Old Style" pitchFamily="18" charset="0"/>
              <a:cs typeface="Mongolian Baiti" pitchFamily="66" charset="0"/>
            </a:endParaRPr>
          </a:p>
          <a:p>
            <a:pPr marL="118872" indent="0" algn="just">
              <a:buNone/>
            </a:pPr>
            <a:r>
              <a:rPr lang="en-US" sz="3000" b="1" dirty="0">
                <a:latin typeface="Bookman Old Style" pitchFamily="18" charset="0"/>
                <a:cs typeface="Mongolian Baiti" pitchFamily="66" charset="0"/>
              </a:rPr>
              <a:t>Ex Parte Elizondo, 947 S.W.2d 202 (1996)</a:t>
            </a:r>
          </a:p>
          <a:p>
            <a:pPr algn="just">
              <a:buNone/>
            </a:pPr>
            <a:endParaRPr lang="en-US" sz="1200" b="1" dirty="0">
              <a:latin typeface="Bookman Old Style" pitchFamily="18" charset="0"/>
              <a:cs typeface="Mongolian Baiti" pitchFamily="66" charset="0"/>
            </a:endParaRPr>
          </a:p>
          <a:p>
            <a:pPr>
              <a:buNone/>
            </a:pPr>
            <a:r>
              <a:rPr lang="en-US" sz="3000" b="1" dirty="0">
                <a:latin typeface="Bookman Old Style" pitchFamily="18" charset="0"/>
                <a:cs typeface="Mongolian Baiti" pitchFamily="66" charset="0"/>
              </a:rPr>
              <a:t>	Applicant must show, by clear and convincing evidence, that newly discovered or newly available evidence of actual innocence unquestionably established innocence.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Bookman Old Style" panose="02050604050505020204" pitchFamily="18" charset="0"/>
              </a:rPr>
              <a:t>NEWLY DISCOVERED OR AVAILABLE EVIDENCE</a:t>
            </a:r>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b="1" dirty="0">
                <a:latin typeface="Bookman Old Style" panose="02050604050505020204" pitchFamily="18" charset="0"/>
              </a:rPr>
              <a:t>Newly discovered evidence is evidence that was not known to the applicant at the time of trial and could not have been known to him even with the exercise of due diligence.  </a:t>
            </a:r>
            <a:r>
              <a:rPr lang="en-US" b="1" i="1" dirty="0">
                <a:solidFill>
                  <a:schemeClr val="accent1"/>
                </a:solidFill>
                <a:latin typeface="Bookman Old Style" panose="02050604050505020204" pitchFamily="18" charset="0"/>
              </a:rPr>
              <a:t>Brown</a:t>
            </a:r>
            <a:r>
              <a:rPr lang="en-US" b="1" dirty="0">
                <a:solidFill>
                  <a:schemeClr val="accent1"/>
                </a:solidFill>
                <a:latin typeface="Bookman Old Style" panose="02050604050505020204" pitchFamily="18" charset="0"/>
              </a:rPr>
              <a:t>, 205 </a:t>
            </a:r>
            <a:r>
              <a:rPr lang="en-US" b="1" dirty="0" err="1">
                <a:solidFill>
                  <a:schemeClr val="accent1"/>
                </a:solidFill>
                <a:latin typeface="Bookman Old Style" panose="02050604050505020204" pitchFamily="18" charset="0"/>
              </a:rPr>
              <a:t>S.W.3d</a:t>
            </a:r>
            <a:r>
              <a:rPr lang="en-US" b="1" dirty="0">
                <a:solidFill>
                  <a:schemeClr val="accent1"/>
                </a:solidFill>
                <a:latin typeface="Bookman Old Style" panose="02050604050505020204" pitchFamily="18" charset="0"/>
              </a:rPr>
              <a:t> 538</a:t>
            </a:r>
          </a:p>
          <a:p>
            <a:pPr>
              <a:buFont typeface="Arial" panose="020B0604020202020204" pitchFamily="34" charset="0"/>
              <a:buChar char="•"/>
            </a:pPr>
            <a:r>
              <a:rPr lang="en-US" b="1" dirty="0">
                <a:latin typeface="Bookman Old Style" panose="02050604050505020204" pitchFamily="18" charset="0"/>
              </a:rPr>
              <a:t>Newly available evidence is evidence that may have been known to the applicant but was not available for his use based on factors beyond his control.  </a:t>
            </a:r>
            <a:r>
              <a:rPr lang="en-US" b="1" i="1" dirty="0">
                <a:solidFill>
                  <a:schemeClr val="accent1"/>
                </a:solidFill>
                <a:latin typeface="Bookman Old Style" panose="02050604050505020204" pitchFamily="18" charset="0"/>
              </a:rPr>
              <a:t>Calderon</a:t>
            </a:r>
            <a:r>
              <a:rPr lang="en-US" b="1" dirty="0">
                <a:solidFill>
                  <a:schemeClr val="accent1"/>
                </a:solidFill>
                <a:latin typeface="Bookman Old Style" panose="02050604050505020204" pitchFamily="18" charset="0"/>
              </a:rPr>
              <a:t>, 309 </a:t>
            </a:r>
            <a:r>
              <a:rPr lang="en-US" b="1" dirty="0" err="1">
                <a:solidFill>
                  <a:schemeClr val="accent1"/>
                </a:solidFill>
                <a:latin typeface="Bookman Old Style" panose="02050604050505020204" pitchFamily="18" charset="0"/>
              </a:rPr>
              <a:t>S.W.3d</a:t>
            </a:r>
            <a:r>
              <a:rPr lang="en-US" b="1" dirty="0">
                <a:solidFill>
                  <a:schemeClr val="accent1"/>
                </a:solidFill>
                <a:latin typeface="Bookman Old Style" panose="02050604050505020204" pitchFamily="18" charset="0"/>
              </a:rPr>
              <a:t> 64</a:t>
            </a:r>
          </a:p>
        </p:txBody>
      </p:sp>
    </p:spTree>
    <p:extLst>
      <p:ext uri="{BB962C8B-B14F-4D97-AF65-F5344CB8AC3E}">
        <p14:creationId xmlns:p14="http://schemas.microsoft.com/office/powerpoint/2010/main" val="162576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a:latin typeface="Bookman Old Style" panose="02050604050505020204" pitchFamily="18" charset="0"/>
              </a:rPr>
              <a:t>Ex Parte Brown</a:t>
            </a:r>
            <a:r>
              <a:rPr lang="en-US" dirty="0">
                <a:latin typeface="Bookman Old Style" panose="02050604050505020204" pitchFamily="18" charset="0"/>
              </a:rPr>
              <a:t>, </a:t>
            </a:r>
            <a:br>
              <a:rPr lang="en-US" dirty="0">
                <a:latin typeface="Bookman Old Style" panose="02050604050505020204" pitchFamily="18" charset="0"/>
              </a:rPr>
            </a:br>
            <a:r>
              <a:rPr lang="en-US" dirty="0">
                <a:latin typeface="Bookman Old Style" panose="02050604050505020204" pitchFamily="18" charset="0"/>
              </a:rPr>
              <a:t>205 S.W.3d 538 (2006)</a:t>
            </a:r>
            <a:endParaRPr lang="en-US" i="1" dirty="0">
              <a:latin typeface="Bookman Old Style" panose="02050604050505020204" pitchFamily="18" charset="0"/>
            </a:endParaRPr>
          </a:p>
        </p:txBody>
      </p:sp>
      <p:sp>
        <p:nvSpPr>
          <p:cNvPr id="3" name="Content Placeholder 2"/>
          <p:cNvSpPr>
            <a:spLocks noGrp="1"/>
          </p:cNvSpPr>
          <p:nvPr>
            <p:ph idx="1"/>
          </p:nvPr>
        </p:nvSpPr>
        <p:spPr/>
        <p:txBody>
          <a:bodyPr>
            <a:normAutofit/>
          </a:bodyPr>
          <a:lstStyle/>
          <a:p>
            <a:pPr marL="118872" indent="0" algn="just">
              <a:buNone/>
            </a:pPr>
            <a:r>
              <a:rPr lang="en-US" sz="3600" b="1" dirty="0">
                <a:latin typeface="Bookman Old Style" panose="02050604050505020204" pitchFamily="18" charset="0"/>
              </a:rPr>
              <a:t> Recantation affidavit that was presented in motion for new trial was not newly discovered or available when presented again in writ application.</a:t>
            </a:r>
          </a:p>
        </p:txBody>
      </p:sp>
    </p:spTree>
    <p:extLst>
      <p:ext uri="{BB962C8B-B14F-4D97-AF65-F5344CB8AC3E}">
        <p14:creationId xmlns:p14="http://schemas.microsoft.com/office/powerpoint/2010/main" val="2692683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95400"/>
          </a:xfrm>
        </p:spPr>
        <p:txBody>
          <a:bodyPr>
            <a:normAutofit/>
          </a:bodyPr>
          <a:lstStyle/>
          <a:p>
            <a:pPr algn="ctr"/>
            <a:r>
              <a:rPr lang="en-US" sz="3600" b="1" dirty="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NEWLY DISCOVERED OR </a:t>
            </a:r>
            <a:br>
              <a:rPr lang="en-US" sz="3600" b="1" dirty="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br>
            <a:r>
              <a:rPr lang="en-US" sz="3600" b="1" dirty="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NEWLY AVAILABLE EVIDENCE:</a:t>
            </a:r>
            <a:endParaRPr lang="en-US" sz="3600" dirty="0">
              <a:solidFill>
                <a:schemeClr val="accent1"/>
              </a:solidFill>
              <a:latin typeface="Bookman Old Style" pitchFamily="18" charset="0"/>
            </a:endParaRPr>
          </a:p>
        </p:txBody>
      </p:sp>
      <p:sp>
        <p:nvSpPr>
          <p:cNvPr id="3" name="Content Placeholder 2"/>
          <p:cNvSpPr>
            <a:spLocks noGrp="1"/>
          </p:cNvSpPr>
          <p:nvPr>
            <p:ph idx="1"/>
          </p:nvPr>
        </p:nvSpPr>
        <p:spPr>
          <a:xfrm>
            <a:off x="462844" y="1828800"/>
            <a:ext cx="8229600" cy="4038600"/>
          </a:xfrm>
        </p:spPr>
        <p:txBody>
          <a:bodyPr>
            <a:normAutofit fontScale="92500" lnSpcReduction="10000"/>
          </a:bodyPr>
          <a:lstStyle/>
          <a:p>
            <a:pPr marL="118872" indent="0">
              <a:buNone/>
            </a:pPr>
            <a:r>
              <a:rPr lang="en-US" b="1" dirty="0">
                <a:latin typeface="Bookman Old Style" pitchFamily="18" charset="0"/>
                <a:cs typeface="Mongolian Baiti" pitchFamily="66" charset="0"/>
              </a:rPr>
              <a:t>Ex Parte Calderon, 309 S.W.3d 64 (2010)</a:t>
            </a:r>
          </a:p>
          <a:p>
            <a:pPr marL="457200" indent="-457200" algn="just">
              <a:lnSpc>
                <a:spcPct val="110000"/>
              </a:lnSpc>
              <a:buFont typeface="Arial" panose="020B0604020202020204" pitchFamily="34" charset="0"/>
              <a:buChar char="•"/>
            </a:pPr>
            <a:r>
              <a:rPr lang="en-US" b="1" dirty="0">
                <a:latin typeface="Bookman Old Style" pitchFamily="18" charset="0"/>
                <a:cs typeface="Mongolian Baiti" pitchFamily="66" charset="0"/>
              </a:rPr>
              <a:t>Child victim’s recantation was newly available when it was unavailable to applicant at time of no contest plea</a:t>
            </a:r>
          </a:p>
          <a:p>
            <a:pPr marL="457200" indent="-457200" algn="just">
              <a:lnSpc>
                <a:spcPct val="110000"/>
              </a:lnSpc>
              <a:buFont typeface="Arial" panose="020B0604020202020204" pitchFamily="34" charset="0"/>
              <a:buChar char="•"/>
            </a:pPr>
            <a:r>
              <a:rPr lang="en-US" b="1" dirty="0">
                <a:latin typeface="Bookman Old Style" pitchFamily="18" charset="0"/>
                <a:cs typeface="Mongolian Baiti" pitchFamily="66" charset="0"/>
              </a:rPr>
              <a:t>Child’s recantation was made prior to plea but was not available to applicant at the time of the plea.</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Bookman Old Style" panose="02050604050505020204" pitchFamily="18" charset="0"/>
              </a:rPr>
              <a:t>ACTUAL INNOCENCE STANDARD</a:t>
            </a:r>
          </a:p>
        </p:txBody>
      </p:sp>
      <p:sp>
        <p:nvSpPr>
          <p:cNvPr id="3" name="Content Placeholder 2"/>
          <p:cNvSpPr>
            <a:spLocks noGrp="1"/>
          </p:cNvSpPr>
          <p:nvPr>
            <p:ph idx="1"/>
          </p:nvPr>
        </p:nvSpPr>
        <p:spPr/>
        <p:txBody>
          <a:bodyPr>
            <a:normAutofit lnSpcReduction="10000"/>
          </a:bodyPr>
          <a:lstStyle/>
          <a:p>
            <a:pPr>
              <a:buSzPct val="100000"/>
              <a:buFont typeface="Arial" panose="020B0604020202020204" pitchFamily="34" charset="0"/>
              <a:buChar char="•"/>
            </a:pPr>
            <a:r>
              <a:rPr lang="en-US" sz="3600" b="1" dirty="0">
                <a:latin typeface="Bookman Old Style" panose="02050604050505020204" pitchFamily="18" charset="0"/>
              </a:rPr>
              <a:t>Court must examine the new evidence in light of the evidence presented at trial</a:t>
            </a:r>
          </a:p>
          <a:p>
            <a:pPr>
              <a:buSzPct val="100000"/>
              <a:buFont typeface="Arial" panose="020B0604020202020204" pitchFamily="34" charset="0"/>
              <a:buChar char="•"/>
            </a:pPr>
            <a:endParaRPr lang="en-US" sz="3600" b="1" dirty="0">
              <a:latin typeface="Bookman Old Style" panose="02050604050505020204" pitchFamily="18" charset="0"/>
            </a:endParaRPr>
          </a:p>
          <a:p>
            <a:pPr>
              <a:buSzPct val="100000"/>
              <a:buFont typeface="Arial" panose="020B0604020202020204" pitchFamily="34" charset="0"/>
              <a:buChar char="•"/>
            </a:pPr>
            <a:r>
              <a:rPr lang="en-US" sz="3600" b="1" dirty="0">
                <a:latin typeface="Bookman Old Style" panose="02050604050505020204" pitchFamily="18" charset="0"/>
              </a:rPr>
              <a:t>To grant relief court must believe that no rational juror would have convicted in light of the newly discovered evidence.</a:t>
            </a:r>
          </a:p>
        </p:txBody>
      </p:sp>
    </p:spTree>
    <p:extLst>
      <p:ext uri="{BB962C8B-B14F-4D97-AF65-F5344CB8AC3E}">
        <p14:creationId xmlns:p14="http://schemas.microsoft.com/office/powerpoint/2010/main" val="4017405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Bookman Old Style" panose="02050604050505020204" pitchFamily="18" charset="0"/>
              </a:rPr>
              <a:t>ACTUAL INNOCENCE STANDARD</a:t>
            </a:r>
          </a:p>
        </p:txBody>
      </p:sp>
      <p:sp>
        <p:nvSpPr>
          <p:cNvPr id="3" name="Content Placeholder 2"/>
          <p:cNvSpPr>
            <a:spLocks noGrp="1"/>
          </p:cNvSpPr>
          <p:nvPr>
            <p:ph idx="1"/>
          </p:nvPr>
        </p:nvSpPr>
        <p:spPr/>
        <p:txBody>
          <a:bodyPr>
            <a:normAutofit fontScale="92500" lnSpcReduction="20000"/>
          </a:bodyPr>
          <a:lstStyle/>
          <a:p>
            <a:pPr marL="118872" indent="0" algn="ctr">
              <a:buNone/>
            </a:pPr>
            <a:r>
              <a:rPr lang="en-US" b="1" dirty="0">
                <a:latin typeface="Bookman Old Style" panose="02050604050505020204" pitchFamily="18" charset="0"/>
              </a:rPr>
              <a:t>Applies to:</a:t>
            </a:r>
          </a:p>
          <a:p>
            <a:pPr marL="118872" indent="0" algn="ctr">
              <a:buNone/>
            </a:pPr>
            <a:endParaRPr lang="en-US" b="1" dirty="0">
              <a:latin typeface="Bookman Old Style" panose="02050604050505020204" pitchFamily="18" charset="0"/>
            </a:endParaRPr>
          </a:p>
          <a:p>
            <a:pPr>
              <a:buSzPct val="100000"/>
              <a:buFont typeface="Arial" panose="020B0604020202020204" pitchFamily="34" charset="0"/>
              <a:buChar char="•"/>
            </a:pPr>
            <a:r>
              <a:rPr lang="en-US" b="1" dirty="0">
                <a:latin typeface="Bookman Old Style" panose="02050604050505020204" pitchFamily="18" charset="0"/>
              </a:rPr>
              <a:t>DNA</a:t>
            </a:r>
          </a:p>
          <a:p>
            <a:pPr marL="118872" indent="0">
              <a:buSzPct val="100000"/>
              <a:buNone/>
            </a:pPr>
            <a:endParaRPr lang="en-US" b="1" dirty="0">
              <a:latin typeface="Bookman Old Style" panose="02050604050505020204" pitchFamily="18" charset="0"/>
            </a:endParaRPr>
          </a:p>
          <a:p>
            <a:pPr>
              <a:buSzPct val="100000"/>
              <a:buFont typeface="Arial" panose="020B0604020202020204" pitchFamily="34" charset="0"/>
              <a:buChar char="•"/>
            </a:pPr>
            <a:r>
              <a:rPr lang="en-US" b="1" dirty="0">
                <a:latin typeface="Bookman Old Style" panose="02050604050505020204" pitchFamily="18" charset="0"/>
              </a:rPr>
              <a:t>New Scientific Evidence</a:t>
            </a:r>
          </a:p>
          <a:p>
            <a:pPr marL="118872" indent="0">
              <a:buSzPct val="100000"/>
              <a:buNone/>
            </a:pPr>
            <a:endParaRPr lang="en-US" b="1" dirty="0">
              <a:latin typeface="Bookman Old Style" panose="02050604050505020204" pitchFamily="18" charset="0"/>
            </a:endParaRPr>
          </a:p>
          <a:p>
            <a:pPr>
              <a:buSzPct val="100000"/>
              <a:buFont typeface="Arial" panose="020B0604020202020204" pitchFamily="34" charset="0"/>
              <a:buChar char="•"/>
            </a:pPr>
            <a:r>
              <a:rPr lang="en-US" b="1" dirty="0">
                <a:latin typeface="Bookman Old Style" panose="02050604050505020204" pitchFamily="18" charset="0"/>
              </a:rPr>
              <a:t>Recantations</a:t>
            </a:r>
          </a:p>
          <a:p>
            <a:pPr marL="118872" indent="0">
              <a:buSzPct val="100000"/>
              <a:buNone/>
            </a:pPr>
            <a:endParaRPr lang="en-US" b="1" dirty="0">
              <a:latin typeface="Bookman Old Style" panose="02050604050505020204" pitchFamily="18" charset="0"/>
            </a:endParaRPr>
          </a:p>
          <a:p>
            <a:pPr>
              <a:buSzPct val="100000"/>
              <a:buFont typeface="Arial" panose="020B0604020202020204" pitchFamily="34" charset="0"/>
              <a:buChar char="•"/>
            </a:pPr>
            <a:r>
              <a:rPr lang="en-US" b="1" dirty="0">
                <a:latin typeface="Bookman Old Style" panose="02050604050505020204" pitchFamily="18" charset="0"/>
              </a:rPr>
              <a:t>New Witnesses</a:t>
            </a:r>
          </a:p>
          <a:p>
            <a:pPr marL="118872" indent="0">
              <a:buSzPct val="100000"/>
              <a:buNone/>
            </a:pPr>
            <a:endParaRPr lang="en-US" b="1" dirty="0">
              <a:latin typeface="Bookman Old Style" panose="02050604050505020204" pitchFamily="18" charset="0"/>
            </a:endParaRPr>
          </a:p>
          <a:p>
            <a:pPr>
              <a:buSzPct val="100000"/>
              <a:buFont typeface="Arial" panose="020B0604020202020204" pitchFamily="34" charset="0"/>
              <a:buChar char="•"/>
            </a:pPr>
            <a:r>
              <a:rPr lang="en-US" b="1" dirty="0">
                <a:latin typeface="Bookman Old Style" panose="02050604050505020204" pitchFamily="18" charset="0"/>
              </a:rPr>
              <a:t>Other New Evidence</a:t>
            </a:r>
          </a:p>
          <a:p>
            <a:pPr marL="118872" indent="0">
              <a:buNone/>
            </a:pPr>
            <a:endParaRPr lang="en-US" b="1" dirty="0">
              <a:latin typeface="Bookman Old Style" panose="02050604050505020204" pitchFamily="18" charset="0"/>
            </a:endParaRPr>
          </a:p>
        </p:txBody>
      </p:sp>
    </p:spTree>
    <p:extLst>
      <p:ext uri="{BB962C8B-B14F-4D97-AF65-F5344CB8AC3E}">
        <p14:creationId xmlns:p14="http://schemas.microsoft.com/office/powerpoint/2010/main" val="4291855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RECANTATIONS</a:t>
            </a:r>
            <a:endParaRPr lang="en-US" dirty="0">
              <a:solidFill>
                <a:schemeClr val="accent1"/>
              </a:solidFill>
              <a:latin typeface="Bookman Old Style" pitchFamily="18" charset="0"/>
            </a:endParaRPr>
          </a:p>
        </p:txBody>
      </p:sp>
      <p:sp>
        <p:nvSpPr>
          <p:cNvPr id="3" name="Content Placeholder 2"/>
          <p:cNvSpPr>
            <a:spLocks noGrp="1"/>
          </p:cNvSpPr>
          <p:nvPr>
            <p:ph idx="1"/>
          </p:nvPr>
        </p:nvSpPr>
        <p:spPr>
          <a:xfrm>
            <a:off x="457200" y="1828800"/>
            <a:ext cx="8382000" cy="4495800"/>
          </a:xfrm>
        </p:spPr>
        <p:txBody>
          <a:bodyPr>
            <a:noAutofit/>
          </a:bodyPr>
          <a:lstStyle/>
          <a:p>
            <a:pPr marL="457200" indent="-457200"/>
            <a:r>
              <a:rPr lang="en-US" sz="2800" b="1" dirty="0">
                <a:latin typeface="Bookman Old Style" pitchFamily="18" charset="0"/>
                <a:cs typeface="Mongolian Baiti" pitchFamily="66" charset="0"/>
              </a:rPr>
              <a:t>Ex Parte Thompson, 153 S.W.3d 416 (2005)</a:t>
            </a:r>
          </a:p>
          <a:p>
            <a:pPr marL="457200" indent="-457200"/>
            <a:endParaRPr lang="en-US" sz="2800" b="1" dirty="0">
              <a:latin typeface="Bookman Old Style" pitchFamily="18" charset="0"/>
              <a:cs typeface="Mongolian Baiti" pitchFamily="66" charset="0"/>
            </a:endParaRPr>
          </a:p>
          <a:p>
            <a:pPr marL="0" indent="0">
              <a:spcBef>
                <a:spcPts val="0"/>
              </a:spcBef>
              <a:buNone/>
            </a:pPr>
            <a:r>
              <a:rPr lang="en-US" sz="2800" b="1" dirty="0">
                <a:latin typeface="Bookman Old Style" pitchFamily="18" charset="0"/>
                <a:cs typeface="Mongolian Baiti" pitchFamily="66" charset="0"/>
              </a:rPr>
              <a:t>Complainant, daughter of Applicant, provided affidavit and testimony stating that sexual abuse never occurred.</a:t>
            </a:r>
          </a:p>
          <a:p>
            <a:pPr marL="0" indent="0">
              <a:spcBef>
                <a:spcPts val="0"/>
              </a:spcBef>
              <a:buNone/>
            </a:pPr>
            <a:endParaRPr lang="en-US" sz="2800" b="1" dirty="0">
              <a:latin typeface="Bookman Old Style" pitchFamily="18" charset="0"/>
              <a:cs typeface="Mongolian Baiti" pitchFamily="66" charset="0"/>
            </a:endParaRPr>
          </a:p>
          <a:p>
            <a:pPr marL="457200" indent="-457200"/>
            <a:r>
              <a:rPr lang="en-US" sz="2800" b="1" dirty="0">
                <a:latin typeface="Bookman Old Style" pitchFamily="18" charset="0"/>
                <a:cs typeface="Mongolian Baiti" pitchFamily="66" charset="0"/>
              </a:rPr>
              <a:t>Trial court found recantation credible</a:t>
            </a:r>
          </a:p>
          <a:p>
            <a:pPr marL="457200" indent="-457200"/>
            <a:r>
              <a:rPr lang="en-US" sz="2800" b="1" dirty="0">
                <a:latin typeface="Bookman Old Style" pitchFamily="18" charset="0"/>
                <a:cs typeface="Mongolian Baiti" pitchFamily="66" charset="0"/>
              </a:rPr>
              <a:t>Expert witness testimony supported the recantation</a:t>
            </a:r>
          </a:p>
          <a:p>
            <a:pPr marL="0" indent="0">
              <a:spcBef>
                <a:spcPts val="0"/>
              </a:spcBef>
              <a:buNone/>
            </a:pPr>
            <a:endParaRPr lang="en-US" sz="2800" dirty="0">
              <a:latin typeface="Bookman Old Style" panose="02050604050505020204" pitchFamily="18" charset="0"/>
            </a:endParaRPr>
          </a:p>
          <a:p>
            <a:pPr marL="0" indent="0">
              <a:spcBef>
                <a:spcPts val="0"/>
              </a:spcBef>
              <a:buNone/>
            </a:pPr>
            <a:endParaRPr lang="en-US" sz="2700" b="1" dirty="0">
              <a:latin typeface="Bookman Old Style" pitchFamily="18" charset="0"/>
              <a:cs typeface="Mongolian Baiti"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RECANTATIONS</a:t>
            </a:r>
            <a:endParaRPr lang="en-US" dirty="0"/>
          </a:p>
        </p:txBody>
      </p:sp>
      <p:sp>
        <p:nvSpPr>
          <p:cNvPr id="3" name="Content Placeholder 2"/>
          <p:cNvSpPr>
            <a:spLocks noGrp="1"/>
          </p:cNvSpPr>
          <p:nvPr>
            <p:ph idx="1"/>
          </p:nvPr>
        </p:nvSpPr>
        <p:spPr/>
        <p:txBody>
          <a:bodyPr>
            <a:normAutofit/>
          </a:bodyPr>
          <a:lstStyle/>
          <a:p>
            <a:pPr marL="457200" indent="-457200"/>
            <a:r>
              <a:rPr lang="en-US" b="1" i="1" dirty="0">
                <a:latin typeface="Bookman Old Style" pitchFamily="18" charset="0"/>
                <a:cs typeface="Mongolian Baiti" pitchFamily="66" charset="0"/>
              </a:rPr>
              <a:t>Ex </a:t>
            </a:r>
            <a:r>
              <a:rPr lang="en-US" b="1" i="1" dirty="0" err="1">
                <a:latin typeface="Bookman Old Style" pitchFamily="18" charset="0"/>
                <a:cs typeface="Mongolian Baiti" pitchFamily="66" charset="0"/>
              </a:rPr>
              <a:t>Parte</a:t>
            </a:r>
            <a:r>
              <a:rPr lang="en-US" b="1" i="1" dirty="0">
                <a:latin typeface="Bookman Old Style" pitchFamily="18" charset="0"/>
                <a:cs typeface="Mongolian Baiti" pitchFamily="66" charset="0"/>
              </a:rPr>
              <a:t> Elizondo</a:t>
            </a:r>
            <a:r>
              <a:rPr lang="en-US" b="1" dirty="0">
                <a:latin typeface="Bookman Old Style" pitchFamily="18" charset="0"/>
                <a:cs typeface="Mongolian Baiti" pitchFamily="66" charset="0"/>
              </a:rPr>
              <a:t>, 947 </a:t>
            </a:r>
            <a:r>
              <a:rPr lang="en-US" b="1" dirty="0" err="1">
                <a:latin typeface="Bookman Old Style" pitchFamily="18" charset="0"/>
                <a:cs typeface="Mongolian Baiti" pitchFamily="66" charset="0"/>
              </a:rPr>
              <a:t>S.W.2d</a:t>
            </a:r>
            <a:r>
              <a:rPr lang="en-US" b="1" dirty="0">
                <a:latin typeface="Bookman Old Style" pitchFamily="18" charset="0"/>
                <a:cs typeface="Mongolian Baiti" pitchFamily="66" charset="0"/>
              </a:rPr>
              <a:t> 202 (1996)</a:t>
            </a:r>
          </a:p>
          <a:p>
            <a:pPr marL="0" indent="0">
              <a:buNone/>
            </a:pPr>
            <a:endParaRPr lang="en-US" b="1" i="1" dirty="0">
              <a:latin typeface="Bookman Old Style" pitchFamily="18" charset="0"/>
              <a:cs typeface="Mongolian Baiti" pitchFamily="66" charset="0"/>
            </a:endParaRPr>
          </a:p>
          <a:p>
            <a:pPr marL="0" indent="0">
              <a:buNone/>
            </a:pPr>
            <a:r>
              <a:rPr lang="en-US" b="1" dirty="0">
                <a:latin typeface="Bookman Old Style" pitchFamily="18" charset="0"/>
                <a:cs typeface="Mongolian Baiti" pitchFamily="66" charset="0"/>
              </a:rPr>
              <a:t>Stepson recanted testimony that claimed </a:t>
            </a:r>
            <a:r>
              <a:rPr lang="en-US" b="1" i="1" dirty="0">
                <a:latin typeface="Bookman Old Style" pitchFamily="18" charset="0"/>
                <a:cs typeface="Mongolian Baiti" pitchFamily="66" charset="0"/>
              </a:rPr>
              <a:t>Elizondo</a:t>
            </a:r>
            <a:r>
              <a:rPr lang="en-US" b="1" dirty="0">
                <a:latin typeface="Bookman Old Style" pitchFamily="18" charset="0"/>
                <a:cs typeface="Mongolian Baiti" pitchFamily="66" charset="0"/>
              </a:rPr>
              <a:t> sexually abused him</a:t>
            </a:r>
          </a:p>
          <a:p>
            <a:pPr marL="0" indent="0">
              <a:buNone/>
            </a:pPr>
            <a:endParaRPr lang="en-US" b="1" dirty="0">
              <a:latin typeface="Bookman Old Style" pitchFamily="18" charset="0"/>
              <a:cs typeface="Mongolian Baiti" pitchFamily="66" charset="0"/>
            </a:endParaRPr>
          </a:p>
          <a:p>
            <a:pPr marL="0" indent="0">
              <a:buNone/>
            </a:pPr>
            <a:r>
              <a:rPr lang="en-US" b="1" dirty="0">
                <a:latin typeface="Bookman Old Style" pitchFamily="18" charset="0"/>
                <a:cs typeface="Mongolian Baiti" pitchFamily="66" charset="0"/>
              </a:rPr>
              <a:t>Father of child manipulated him and his brother into making allegations</a:t>
            </a:r>
          </a:p>
        </p:txBody>
      </p:sp>
    </p:spTree>
    <p:extLst>
      <p:ext uri="{BB962C8B-B14F-4D97-AF65-F5344CB8AC3E}">
        <p14:creationId xmlns:p14="http://schemas.microsoft.com/office/powerpoint/2010/main" val="1713089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a:t>Cory Session of Fort Worth, center, wipes his eyes as Texas Gov. Rick Perry, right, and Texas state Senator Wendy Davis, left, bow their heads in prayer during a ceremony to unveil a Timothy Cole memorial in Lubbock, Wednesday, Sept. 17, 2014.  Twenty-eight years to the day after Timothy Cole was falsely convicted of raping a Texas Tech student, Lubbock and state officials unveiled a statue honoring the U. S. Army veteran on a street corner not far from where the student was abducted.  AP/Lubbock Avalanche-Journal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1800" y="1600200"/>
            <a:ext cx="8390194" cy="4876800"/>
          </a:xfrm>
        </p:spPr>
      </p:pic>
    </p:spTree>
    <p:extLst>
      <p:ext uri="{BB962C8B-B14F-4D97-AF65-F5344CB8AC3E}">
        <p14:creationId xmlns:p14="http://schemas.microsoft.com/office/powerpoint/2010/main" val="931053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ookman Old Style" panose="02050604050505020204" pitchFamily="18" charset="0"/>
              </a:rPr>
              <a:t>GUILTY PLEAS</a:t>
            </a:r>
          </a:p>
        </p:txBody>
      </p:sp>
      <p:sp>
        <p:nvSpPr>
          <p:cNvPr id="3" name="Content Placeholder 2"/>
          <p:cNvSpPr>
            <a:spLocks noGrp="1"/>
          </p:cNvSpPr>
          <p:nvPr>
            <p:ph idx="1"/>
          </p:nvPr>
        </p:nvSpPr>
        <p:spPr/>
        <p:txBody>
          <a:bodyPr>
            <a:normAutofit fontScale="92500"/>
          </a:bodyPr>
          <a:lstStyle/>
          <a:p>
            <a:pPr marL="118872" indent="0">
              <a:buNone/>
            </a:pPr>
            <a:r>
              <a:rPr lang="en-US" b="1" i="1" dirty="0">
                <a:latin typeface="Bookman Old Style" panose="02050604050505020204" pitchFamily="18" charset="0"/>
              </a:rPr>
              <a:t>Ex </a:t>
            </a:r>
            <a:r>
              <a:rPr lang="en-US" b="1" i="1" dirty="0" err="1">
                <a:latin typeface="Bookman Old Style" panose="02050604050505020204" pitchFamily="18" charset="0"/>
              </a:rPr>
              <a:t>Parte</a:t>
            </a:r>
            <a:r>
              <a:rPr lang="en-US" b="1" i="1" dirty="0">
                <a:latin typeface="Bookman Old Style" panose="02050604050505020204" pitchFamily="18" charset="0"/>
              </a:rPr>
              <a:t> </a:t>
            </a:r>
            <a:r>
              <a:rPr lang="en-US" b="1" i="1" dirty="0" err="1">
                <a:latin typeface="Bookman Old Style" panose="02050604050505020204" pitchFamily="18" charset="0"/>
              </a:rPr>
              <a:t>Tuley</a:t>
            </a:r>
            <a:r>
              <a:rPr lang="en-US" b="1" dirty="0">
                <a:latin typeface="Bookman Old Style" panose="02050604050505020204" pitchFamily="18" charset="0"/>
              </a:rPr>
              <a:t>, 109 </a:t>
            </a:r>
            <a:r>
              <a:rPr lang="en-US" b="1" dirty="0" err="1">
                <a:latin typeface="Bookman Old Style" panose="02050604050505020204" pitchFamily="18" charset="0"/>
              </a:rPr>
              <a:t>S.W.3d</a:t>
            </a:r>
            <a:r>
              <a:rPr lang="en-US" b="1" dirty="0">
                <a:latin typeface="Bookman Old Style" panose="02050604050505020204" pitchFamily="18" charset="0"/>
              </a:rPr>
              <a:t> 388 (2002)</a:t>
            </a:r>
          </a:p>
          <a:p>
            <a:pPr marL="118872" indent="0">
              <a:buNone/>
            </a:pPr>
            <a:endParaRPr lang="en-US" b="1" i="1" dirty="0">
              <a:latin typeface="Bookman Old Style" panose="02050604050505020204" pitchFamily="18" charset="0"/>
            </a:endParaRPr>
          </a:p>
          <a:p>
            <a:r>
              <a:rPr lang="en-US" b="1" dirty="0">
                <a:latin typeface="Bookman Old Style" panose="02050604050505020204" pitchFamily="18" charset="0"/>
              </a:rPr>
              <a:t>Recantation after guilty plea.</a:t>
            </a:r>
          </a:p>
          <a:p>
            <a:pPr marL="118872" indent="0">
              <a:buNone/>
            </a:pPr>
            <a:endParaRPr lang="en-US" b="1" dirty="0">
              <a:latin typeface="Bookman Old Style" panose="02050604050505020204" pitchFamily="18" charset="0"/>
            </a:endParaRPr>
          </a:p>
          <a:p>
            <a:r>
              <a:rPr lang="en-US" b="1" dirty="0">
                <a:latin typeface="Bookman Old Style" panose="02050604050505020204" pitchFamily="18" charset="0"/>
              </a:rPr>
              <a:t>Actual innocence claims are not barred by guilty plea.</a:t>
            </a:r>
          </a:p>
          <a:p>
            <a:endParaRPr lang="en-US" b="1" dirty="0">
              <a:latin typeface="Bookman Old Style" panose="02050604050505020204" pitchFamily="18" charset="0"/>
            </a:endParaRPr>
          </a:p>
          <a:p>
            <a:r>
              <a:rPr lang="en-US" b="1" dirty="0">
                <a:latin typeface="Bookman Old Style" panose="02050604050505020204" pitchFamily="18" charset="0"/>
              </a:rPr>
              <a:t>2015 – 68 out of 157 nationwide were cases where defendant pled guilty.</a:t>
            </a:r>
          </a:p>
        </p:txBody>
      </p:sp>
    </p:spTree>
    <p:extLst>
      <p:ext uri="{BB962C8B-B14F-4D97-AF65-F5344CB8AC3E}">
        <p14:creationId xmlns:p14="http://schemas.microsoft.com/office/powerpoint/2010/main" val="907773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sz="4800" i="1" dirty="0">
                <a:latin typeface="Bookman Old Style" panose="02050604050505020204" pitchFamily="18" charset="0"/>
              </a:rPr>
              <a:t>EX </a:t>
            </a:r>
            <a:r>
              <a:rPr lang="en-US" sz="4800" i="1" dirty="0" err="1">
                <a:latin typeface="Bookman Old Style" panose="02050604050505020204" pitchFamily="18" charset="0"/>
              </a:rPr>
              <a:t>PARTE</a:t>
            </a:r>
            <a:r>
              <a:rPr lang="en-US" sz="4800" i="1" dirty="0">
                <a:latin typeface="Bookman Old Style" panose="02050604050505020204" pitchFamily="18" charset="0"/>
              </a:rPr>
              <a:t> </a:t>
            </a:r>
            <a:r>
              <a:rPr lang="en-US" sz="4800" i="1" dirty="0" err="1">
                <a:latin typeface="Bookman Old Style" panose="02050604050505020204" pitchFamily="18" charset="0"/>
              </a:rPr>
              <a:t>NAVARIJO</a:t>
            </a:r>
            <a:r>
              <a:rPr lang="en-US" sz="4800" dirty="0">
                <a:latin typeface="Bookman Old Style" panose="02050604050505020204" pitchFamily="18" charset="0"/>
              </a:rPr>
              <a:t>, </a:t>
            </a:r>
            <a:br>
              <a:rPr lang="en-US" sz="4800" dirty="0">
                <a:latin typeface="Bookman Old Style" panose="02050604050505020204" pitchFamily="18" charset="0"/>
              </a:rPr>
            </a:br>
            <a:r>
              <a:rPr lang="en-US" sz="4800" dirty="0">
                <a:latin typeface="Bookman Old Style" panose="02050604050505020204" pitchFamily="18" charset="0"/>
              </a:rPr>
              <a:t>433 S.W.3d 558 (2014)</a:t>
            </a:r>
            <a:endParaRPr lang="en-US" dirty="0"/>
          </a:p>
        </p:txBody>
      </p:sp>
      <p:sp>
        <p:nvSpPr>
          <p:cNvPr id="3" name="Text Placeholder 2"/>
          <p:cNvSpPr>
            <a:spLocks noGrp="1"/>
          </p:cNvSpPr>
          <p:nvPr>
            <p:ph idx="1"/>
          </p:nvPr>
        </p:nvSpPr>
        <p:spPr/>
        <p:txBody>
          <a:bodyPr>
            <a:normAutofit fontScale="85000" lnSpcReduction="10000"/>
          </a:bodyPr>
          <a:lstStyle/>
          <a:p>
            <a:pPr marL="118872" indent="0">
              <a:buNone/>
            </a:pPr>
            <a:r>
              <a:rPr lang="en-US" sz="4400" b="1" dirty="0">
                <a:latin typeface="Bookman Old Style" panose="02050604050505020204" pitchFamily="18" charset="0"/>
              </a:rPr>
              <a:t>Complainant’s recantation alone insufficient to prove actual innocence.</a:t>
            </a:r>
          </a:p>
          <a:p>
            <a:pPr marL="118872" indent="0" algn="just">
              <a:buNone/>
            </a:pPr>
            <a:endParaRPr lang="en-US" sz="4400" b="1" dirty="0">
              <a:latin typeface="Bookman Old Style" panose="02050604050505020204" pitchFamily="18" charset="0"/>
            </a:endParaRPr>
          </a:p>
          <a:p>
            <a:pPr marL="118872" indent="0">
              <a:buNone/>
            </a:pPr>
            <a:r>
              <a:rPr lang="en-US" sz="4400" b="1" dirty="0">
                <a:latin typeface="Bookman Old Style" panose="02050604050505020204" pitchFamily="18" charset="0"/>
              </a:rPr>
              <a:t>Court considers entire record in assessing actual innocence based on recantation, even if recantation itself is credible.</a:t>
            </a:r>
          </a:p>
        </p:txBody>
      </p:sp>
    </p:spTree>
    <p:extLst>
      <p:ext uri="{BB962C8B-B14F-4D97-AF65-F5344CB8AC3E}">
        <p14:creationId xmlns:p14="http://schemas.microsoft.com/office/powerpoint/2010/main" val="384858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0AAAE-6E89-41CE-B68A-1B4ECB1700AE}"/>
              </a:ext>
            </a:extLst>
          </p:cNvPr>
          <p:cNvSpPr>
            <a:spLocks noGrp="1"/>
          </p:cNvSpPr>
          <p:nvPr>
            <p:ph type="title"/>
          </p:nvPr>
        </p:nvSpPr>
        <p:spPr/>
        <p:txBody>
          <a:bodyPr>
            <a:normAutofit/>
          </a:bodyPr>
          <a:lstStyle/>
          <a:p>
            <a:pPr algn="ctr"/>
            <a:r>
              <a:rPr lang="en-US" sz="3600" i="1" dirty="0">
                <a:latin typeface="Bookman Old Style" panose="02050604050505020204" pitchFamily="18" charset="0"/>
              </a:rPr>
              <a:t>EX </a:t>
            </a:r>
            <a:r>
              <a:rPr lang="en-US" sz="3600" i="1" dirty="0" err="1">
                <a:latin typeface="Bookman Old Style" panose="02050604050505020204" pitchFamily="18" charset="0"/>
              </a:rPr>
              <a:t>PARTE</a:t>
            </a:r>
            <a:r>
              <a:rPr lang="en-US" sz="3600" i="1" dirty="0">
                <a:latin typeface="Bookman Old Style" panose="02050604050505020204" pitchFamily="18" charset="0"/>
              </a:rPr>
              <a:t> RICHARD RAY MILES</a:t>
            </a:r>
            <a:r>
              <a:rPr lang="en-US" sz="3600" dirty="0">
                <a:latin typeface="Bookman Old Style" panose="02050604050505020204" pitchFamily="18" charset="0"/>
              </a:rPr>
              <a:t>, </a:t>
            </a:r>
            <a:br>
              <a:rPr lang="en-US" sz="3600" dirty="0">
                <a:latin typeface="Bookman Old Style" panose="02050604050505020204" pitchFamily="18" charset="0"/>
              </a:rPr>
            </a:br>
            <a:r>
              <a:rPr lang="en-US" sz="3600" dirty="0">
                <a:latin typeface="Bookman Old Style" panose="02050604050505020204" pitchFamily="18" charset="0"/>
              </a:rPr>
              <a:t>359 </a:t>
            </a:r>
            <a:r>
              <a:rPr lang="en-US" sz="3600" dirty="0" err="1">
                <a:latin typeface="Bookman Old Style" panose="02050604050505020204" pitchFamily="18" charset="0"/>
              </a:rPr>
              <a:t>S.W.3D</a:t>
            </a:r>
            <a:r>
              <a:rPr lang="en-US" sz="3600" dirty="0">
                <a:latin typeface="Bookman Old Style" panose="02050604050505020204" pitchFamily="18" charset="0"/>
              </a:rPr>
              <a:t> 647 (2012)</a:t>
            </a:r>
            <a:endParaRPr lang="en-US" sz="3600" dirty="0"/>
          </a:p>
        </p:txBody>
      </p:sp>
      <p:sp>
        <p:nvSpPr>
          <p:cNvPr id="3" name="Content Placeholder 2">
            <a:extLst>
              <a:ext uri="{FF2B5EF4-FFF2-40B4-BE49-F238E27FC236}">
                <a16:creationId xmlns:a16="http://schemas.microsoft.com/office/drawing/2014/main" id="{610BDB92-1508-40E8-88F5-0A3D5C7F97CF}"/>
              </a:ext>
            </a:extLst>
          </p:cNvPr>
          <p:cNvSpPr>
            <a:spLocks noGrp="1"/>
          </p:cNvSpPr>
          <p:nvPr>
            <p:ph idx="1"/>
          </p:nvPr>
        </p:nvSpPr>
        <p:spPr/>
        <p:txBody>
          <a:bodyPr>
            <a:normAutofit fontScale="85000" lnSpcReduction="10000"/>
          </a:bodyPr>
          <a:lstStyle/>
          <a:p>
            <a:pPr marL="118872" indent="0">
              <a:buNone/>
            </a:pPr>
            <a:r>
              <a:rPr lang="en-US" b="1" dirty="0">
                <a:latin typeface="Bookman Old Style" panose="02050604050505020204" pitchFamily="18" charset="0"/>
              </a:rPr>
              <a:t>Newly discovered evidence supported actual innocence claim; eyewitness, who was the only witness to identify petitioner, recanted his identification of petitioner as shooter, two undisclosed police reports identified other possible suspects for the murder, an individual was identified as the source of a previously unidentified fingerprint at the crime scene, and gunshot residue expert stated that she would report petitioner’s test results as negative for gunshot residue under today’s standards.</a:t>
            </a:r>
          </a:p>
          <a:p>
            <a:pPr marL="118872" indent="0" algn="just">
              <a:buNone/>
            </a:pPr>
            <a:endParaRPr lang="en-US" b="1" dirty="0">
              <a:latin typeface="Bookman Old Style" panose="02050604050505020204" pitchFamily="18" charset="0"/>
            </a:endParaRPr>
          </a:p>
          <a:p>
            <a:pPr marL="118872" indent="0">
              <a:buNone/>
            </a:pPr>
            <a:endParaRPr lang="en-US" dirty="0"/>
          </a:p>
        </p:txBody>
      </p:sp>
    </p:spTree>
    <p:extLst>
      <p:ext uri="{BB962C8B-B14F-4D97-AF65-F5344CB8AC3E}">
        <p14:creationId xmlns:p14="http://schemas.microsoft.com/office/powerpoint/2010/main" val="1353070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b="1" dirty="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NON-RECANTATION ACTUAL INNOCENCE CASE</a:t>
            </a:r>
            <a:endParaRPr lang="en-US" dirty="0">
              <a:solidFill>
                <a:schemeClr val="accent1"/>
              </a:solidFill>
              <a:latin typeface="Bookman Old Style" pitchFamily="18" charset="0"/>
            </a:endParaRPr>
          </a:p>
        </p:txBody>
      </p:sp>
      <p:sp>
        <p:nvSpPr>
          <p:cNvPr id="3" name="Content Placeholder 2"/>
          <p:cNvSpPr>
            <a:spLocks noGrp="1"/>
          </p:cNvSpPr>
          <p:nvPr>
            <p:ph idx="1"/>
          </p:nvPr>
        </p:nvSpPr>
        <p:spPr>
          <a:xfrm>
            <a:off x="457200" y="1676400"/>
            <a:ext cx="8229600" cy="4648200"/>
          </a:xfrm>
        </p:spPr>
        <p:txBody>
          <a:bodyPr>
            <a:normAutofit/>
          </a:bodyPr>
          <a:lstStyle/>
          <a:p>
            <a:pPr algn="just"/>
            <a:r>
              <a:rPr lang="en-US" b="1" dirty="0">
                <a:latin typeface="Bookman Old Style" pitchFamily="18" charset="0"/>
                <a:cs typeface="Mongolian Baiti" pitchFamily="66" charset="0"/>
              </a:rPr>
              <a:t>Defendant actually innocent of duty to register as a sex offender. </a:t>
            </a:r>
          </a:p>
          <a:p>
            <a:pPr marL="118872" indent="0" algn="ctr">
              <a:buNone/>
            </a:pPr>
            <a:r>
              <a:rPr lang="en-US" b="1" i="1" dirty="0">
                <a:latin typeface="Bookman Old Style" pitchFamily="18" charset="0"/>
                <a:cs typeface="Mongolian Baiti" pitchFamily="66" charset="0"/>
              </a:rPr>
              <a:t>Ex Parte Harbin, </a:t>
            </a:r>
          </a:p>
          <a:p>
            <a:pPr marL="118872" indent="0" algn="ctr">
              <a:buNone/>
            </a:pPr>
            <a:r>
              <a:rPr lang="en-US" b="1" dirty="0">
                <a:latin typeface="Bookman Old Style" pitchFamily="18" charset="0"/>
                <a:cs typeface="Mongolian Baiti" pitchFamily="66" charset="0"/>
              </a:rPr>
              <a:t>297 </a:t>
            </a:r>
            <a:r>
              <a:rPr lang="en-US" b="1" dirty="0" err="1">
                <a:latin typeface="Bookman Old Style" pitchFamily="18" charset="0"/>
                <a:cs typeface="Mongolian Baiti" pitchFamily="66" charset="0"/>
              </a:rPr>
              <a:t>S.W.3d</a:t>
            </a:r>
            <a:r>
              <a:rPr lang="en-US" b="1" dirty="0">
                <a:latin typeface="Bookman Old Style" pitchFamily="18" charset="0"/>
                <a:cs typeface="Mongolian Baiti" pitchFamily="66" charset="0"/>
              </a:rPr>
              <a:t> 283 (2009)</a:t>
            </a:r>
          </a:p>
          <a:p>
            <a:pPr algn="just"/>
            <a:endParaRPr lang="en-US" b="1" dirty="0">
              <a:latin typeface="Bookman Old Style" pitchFamily="18" charset="0"/>
              <a:cs typeface="Mongolian Baiti" pitchFamily="66" charset="0"/>
            </a:endParaRPr>
          </a:p>
          <a:p>
            <a:pPr algn="just"/>
            <a:r>
              <a:rPr lang="en-US" b="1" dirty="0">
                <a:latin typeface="Bookman Old Style" pitchFamily="18" charset="0"/>
                <a:cs typeface="Mongolian Baiti" pitchFamily="66" charset="0"/>
              </a:rPr>
              <a:t>Defendant not actually innocent of duty to register as a sex offender</a:t>
            </a:r>
          </a:p>
          <a:p>
            <a:pPr marL="118872" indent="0" algn="ctr">
              <a:buNone/>
            </a:pPr>
            <a:r>
              <a:rPr lang="en-US" b="1" i="1" dirty="0">
                <a:latin typeface="Bookman Old Style" pitchFamily="18" charset="0"/>
                <a:cs typeface="Mongolian Baiti" pitchFamily="66" charset="0"/>
              </a:rPr>
              <a:t>Ex </a:t>
            </a:r>
            <a:r>
              <a:rPr lang="en-US" b="1" i="1" dirty="0" err="1">
                <a:latin typeface="Bookman Old Style" pitchFamily="18" charset="0"/>
                <a:cs typeface="Mongolian Baiti" pitchFamily="66" charset="0"/>
              </a:rPr>
              <a:t>parte</a:t>
            </a:r>
            <a:r>
              <a:rPr lang="en-US" b="1" i="1" dirty="0">
                <a:latin typeface="Bookman Old Style" pitchFamily="18" charset="0"/>
                <a:cs typeface="Mongolian Baiti" pitchFamily="66" charset="0"/>
              </a:rPr>
              <a:t> </a:t>
            </a:r>
            <a:r>
              <a:rPr lang="en-US" b="1" i="1" dirty="0" err="1">
                <a:latin typeface="Bookman Old Style" pitchFamily="18" charset="0"/>
                <a:cs typeface="Mongolian Baiti" pitchFamily="66" charset="0"/>
              </a:rPr>
              <a:t>Wahlgren</a:t>
            </a:r>
            <a:r>
              <a:rPr lang="en-US" b="1" dirty="0">
                <a:latin typeface="Bookman Old Style" pitchFamily="18" charset="0"/>
                <a:cs typeface="Mongolian Baiti" pitchFamily="66" charset="0"/>
              </a:rPr>
              <a:t>, </a:t>
            </a:r>
          </a:p>
          <a:p>
            <a:pPr marL="118872" indent="0" algn="ctr">
              <a:buNone/>
            </a:pPr>
            <a:r>
              <a:rPr lang="en-US" b="1" dirty="0">
                <a:latin typeface="Bookman Old Style" pitchFamily="18" charset="0"/>
                <a:cs typeface="Mongolian Baiti" pitchFamily="66" charset="0"/>
              </a:rPr>
              <a:t>2017 WL 1496966 </a:t>
            </a:r>
            <a:r>
              <a:rPr lang="en-US" b="1" i="1" dirty="0">
                <a:latin typeface="Bookman Old Style" pitchFamily="18" charset="0"/>
                <a:cs typeface="Mongolian Baiti" pitchFamily="66" charset="0"/>
              </a:rPr>
              <a:t>(2017)</a:t>
            </a:r>
          </a:p>
          <a:p>
            <a:pPr algn="just"/>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a:latin typeface="Bookman Old Style" panose="02050604050505020204" pitchFamily="18" charset="0"/>
              </a:rPr>
              <a:t>EX </a:t>
            </a:r>
            <a:r>
              <a:rPr lang="en-US" i="1" dirty="0" err="1">
                <a:latin typeface="Bookman Old Style" panose="02050604050505020204" pitchFamily="18" charset="0"/>
              </a:rPr>
              <a:t>PARTE</a:t>
            </a:r>
            <a:r>
              <a:rPr lang="en-US" i="1" dirty="0">
                <a:latin typeface="Bookman Old Style" panose="02050604050505020204" pitchFamily="18" charset="0"/>
              </a:rPr>
              <a:t> SONIA </a:t>
            </a:r>
            <a:r>
              <a:rPr lang="en-US" i="1" dirty="0" err="1">
                <a:latin typeface="Bookman Old Style" panose="02050604050505020204" pitchFamily="18" charset="0"/>
              </a:rPr>
              <a:t>CACY</a:t>
            </a:r>
            <a:r>
              <a:rPr lang="en-US" dirty="0">
                <a:latin typeface="Bookman Old Style" panose="02050604050505020204" pitchFamily="18" charset="0"/>
              </a:rPr>
              <a:t>, No. 2016 WL 6525721 (2016)</a:t>
            </a:r>
            <a:endParaRPr lang="en-US" i="1" dirty="0">
              <a:latin typeface="Bookman Old Style" panose="02050604050505020204" pitchFamily="18"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err="1">
                <a:latin typeface="Bookman Old Style" panose="02050604050505020204" pitchFamily="18" charset="0"/>
              </a:rPr>
              <a:t>Cacy</a:t>
            </a:r>
            <a:r>
              <a:rPr lang="en-US" b="1" dirty="0">
                <a:latin typeface="Bookman Old Style" panose="02050604050505020204" pitchFamily="18" charset="0"/>
              </a:rPr>
              <a:t> convicted of an arson murder based on false lab report that claimed there was gasoline on her uncle’s clothing.</a:t>
            </a:r>
          </a:p>
          <a:p>
            <a:pPr marL="118872" indent="0">
              <a:buNone/>
            </a:pPr>
            <a:endParaRPr lang="en-US" b="1" dirty="0">
              <a:latin typeface="Bookman Old Style" panose="02050604050505020204" pitchFamily="18" charset="0"/>
            </a:endParaRPr>
          </a:p>
          <a:p>
            <a:pPr>
              <a:buFont typeface="Arial" panose="020B0604020202020204" pitchFamily="34" charset="0"/>
              <a:buChar char="•"/>
            </a:pPr>
            <a:r>
              <a:rPr lang="en-US" b="1" dirty="0">
                <a:latin typeface="Bookman Old Style" panose="02050604050505020204" pitchFamily="18" charset="0"/>
              </a:rPr>
              <a:t>Trial Court finds </a:t>
            </a:r>
            <a:r>
              <a:rPr lang="en-US" b="1" dirty="0" err="1">
                <a:latin typeface="Bookman Old Style" panose="02050604050505020204" pitchFamily="18" charset="0"/>
              </a:rPr>
              <a:t>Cacy</a:t>
            </a:r>
            <a:r>
              <a:rPr lang="en-US" b="1" dirty="0">
                <a:latin typeface="Bookman Old Style" panose="02050604050505020204" pitchFamily="18" charset="0"/>
              </a:rPr>
              <a:t> is actually innocent.</a:t>
            </a:r>
          </a:p>
          <a:p>
            <a:pPr marL="118872" indent="0">
              <a:buNone/>
            </a:pPr>
            <a:endParaRPr lang="en-US" b="1" dirty="0">
              <a:latin typeface="Bookman Old Style" panose="02050604050505020204" pitchFamily="18" charset="0"/>
            </a:endParaRPr>
          </a:p>
          <a:p>
            <a:pPr>
              <a:buFont typeface="Arial" panose="020B0604020202020204" pitchFamily="34" charset="0"/>
              <a:buChar char="•"/>
            </a:pPr>
            <a:r>
              <a:rPr lang="en-US" b="1" dirty="0">
                <a:latin typeface="Bookman Old Style" panose="02050604050505020204" pitchFamily="18" charset="0"/>
              </a:rPr>
              <a:t>Court of Criminal Appeals Agrees</a:t>
            </a:r>
          </a:p>
        </p:txBody>
      </p:sp>
    </p:spTree>
    <p:extLst>
      <p:ext uri="{BB962C8B-B14F-4D97-AF65-F5344CB8AC3E}">
        <p14:creationId xmlns:p14="http://schemas.microsoft.com/office/powerpoint/2010/main" val="4230744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488244" y="747945"/>
            <a:ext cx="8229600" cy="5372546"/>
          </a:xfrm>
        </p:spPr>
      </p:pic>
    </p:spTree>
    <p:extLst>
      <p:ext uri="{BB962C8B-B14F-4D97-AF65-F5344CB8AC3E}">
        <p14:creationId xmlns:p14="http://schemas.microsoft.com/office/powerpoint/2010/main" val="2925437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ookman Old Style" panose="02050604050505020204" pitchFamily="18" charset="0"/>
              </a:rPr>
              <a:t>SAN ANTONIO FOUR</a:t>
            </a:r>
          </a:p>
        </p:txBody>
      </p:sp>
      <p:sp>
        <p:nvSpPr>
          <p:cNvPr id="3" name="Content Placeholder 2"/>
          <p:cNvSpPr>
            <a:spLocks noGrp="1"/>
          </p:cNvSpPr>
          <p:nvPr>
            <p:ph idx="1"/>
          </p:nvPr>
        </p:nvSpPr>
        <p:spPr/>
        <p:txBody>
          <a:bodyPr>
            <a:normAutofit fontScale="92500" lnSpcReduction="20000"/>
          </a:bodyPr>
          <a:lstStyle/>
          <a:p>
            <a:r>
              <a:rPr lang="en-US" b="1" dirty="0">
                <a:latin typeface="Bookman Old Style" panose="02050604050505020204" pitchFamily="18" charset="0"/>
              </a:rPr>
              <a:t>Kristie </a:t>
            </a:r>
            <a:r>
              <a:rPr lang="en-US" b="1" dirty="0" err="1">
                <a:latin typeface="Bookman Old Style" panose="02050604050505020204" pitchFamily="18" charset="0"/>
              </a:rPr>
              <a:t>Mayhugh</a:t>
            </a:r>
            <a:endParaRPr lang="en-US" b="1" dirty="0">
              <a:latin typeface="Bookman Old Style" panose="02050604050505020204" pitchFamily="18" charset="0"/>
            </a:endParaRPr>
          </a:p>
          <a:p>
            <a:r>
              <a:rPr lang="en-US" b="1" dirty="0">
                <a:latin typeface="Bookman Old Style" panose="02050604050505020204" pitchFamily="18" charset="0"/>
              </a:rPr>
              <a:t>Elizabeth Ramirez</a:t>
            </a:r>
          </a:p>
          <a:p>
            <a:r>
              <a:rPr lang="en-US" b="1" dirty="0">
                <a:latin typeface="Bookman Old Style" panose="02050604050505020204" pitchFamily="18" charset="0"/>
              </a:rPr>
              <a:t>Cassandra Rivera</a:t>
            </a:r>
          </a:p>
          <a:p>
            <a:r>
              <a:rPr lang="en-US" b="1" dirty="0">
                <a:latin typeface="Bookman Old Style" panose="02050604050505020204" pitchFamily="18" charset="0"/>
              </a:rPr>
              <a:t>Anna Vasquez</a:t>
            </a:r>
          </a:p>
          <a:p>
            <a:endParaRPr lang="en-US" b="1" dirty="0">
              <a:latin typeface="Bookman Old Style" panose="02050604050505020204" pitchFamily="18" charset="0"/>
            </a:endParaRPr>
          </a:p>
          <a:p>
            <a:pPr marL="118872" indent="0" algn="ctr">
              <a:buNone/>
            </a:pPr>
            <a:r>
              <a:rPr lang="en-US" b="1" i="1" dirty="0">
                <a:latin typeface="Bookman Old Style" panose="02050604050505020204" pitchFamily="18" charset="0"/>
              </a:rPr>
              <a:t>Ex </a:t>
            </a:r>
            <a:r>
              <a:rPr lang="en-US" b="1" i="1" dirty="0" err="1">
                <a:latin typeface="Bookman Old Style" panose="02050604050505020204" pitchFamily="18" charset="0"/>
              </a:rPr>
              <a:t>parte</a:t>
            </a:r>
            <a:r>
              <a:rPr lang="en-US" b="1" i="1" dirty="0">
                <a:latin typeface="Bookman Old Style" panose="02050604050505020204" pitchFamily="18" charset="0"/>
              </a:rPr>
              <a:t> </a:t>
            </a:r>
            <a:r>
              <a:rPr lang="en-US" b="1" i="1" dirty="0" err="1">
                <a:latin typeface="Bookman Old Style" panose="02050604050505020204" pitchFamily="18" charset="0"/>
              </a:rPr>
              <a:t>Mayhugh</a:t>
            </a:r>
            <a:r>
              <a:rPr lang="en-US" b="1" dirty="0">
                <a:latin typeface="Bookman Old Style" panose="02050604050505020204" pitchFamily="18" charset="0"/>
              </a:rPr>
              <a:t>,</a:t>
            </a:r>
          </a:p>
          <a:p>
            <a:pPr marL="118872" indent="0" algn="ctr">
              <a:buNone/>
            </a:pPr>
            <a:r>
              <a:rPr lang="en-US" b="1" dirty="0">
                <a:latin typeface="Bookman Old Style" panose="02050604050505020204" pitchFamily="18" charset="0"/>
              </a:rPr>
              <a:t>512 </a:t>
            </a:r>
            <a:r>
              <a:rPr lang="en-US" b="1" dirty="0" err="1">
                <a:latin typeface="Bookman Old Style" panose="02050604050505020204" pitchFamily="18" charset="0"/>
              </a:rPr>
              <a:t>S.W.3d</a:t>
            </a:r>
            <a:r>
              <a:rPr lang="en-US" b="1" dirty="0">
                <a:latin typeface="Bookman Old Style" panose="02050604050505020204" pitchFamily="18" charset="0"/>
              </a:rPr>
              <a:t> 285 (2016)</a:t>
            </a:r>
          </a:p>
          <a:p>
            <a:pPr marL="118872" indent="0" algn="ctr">
              <a:buNone/>
            </a:pPr>
            <a:endParaRPr lang="en-US" b="1" dirty="0">
              <a:latin typeface="Bookman Old Style" panose="02050604050505020204" pitchFamily="18" charset="0"/>
            </a:endParaRPr>
          </a:p>
          <a:p>
            <a:r>
              <a:rPr lang="en-US" b="1" dirty="0">
                <a:latin typeface="Bookman Old Style" panose="02050604050505020204" pitchFamily="18" charset="0"/>
              </a:rPr>
              <a:t>Found actually innocent by Court of Criminal Appeals on November 23, 2016</a:t>
            </a:r>
          </a:p>
        </p:txBody>
      </p:sp>
    </p:spTree>
    <p:extLst>
      <p:ext uri="{BB962C8B-B14F-4D97-AF65-F5344CB8AC3E}">
        <p14:creationId xmlns:p14="http://schemas.microsoft.com/office/powerpoint/2010/main" val="473825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ookman Old Style" panose="02050604050505020204" pitchFamily="18" charset="0"/>
              </a:rPr>
              <a:t>SAN ANTONIO FOUR</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latin typeface="Bookman Old Style" panose="02050604050505020204" pitchFamily="18" charset="0"/>
              </a:rPr>
              <a:t>Two young girls testified that the four women sexually assaulted them</a:t>
            </a:r>
          </a:p>
          <a:p>
            <a:endParaRPr lang="en-US" b="1" dirty="0">
              <a:latin typeface="Bookman Old Style" panose="02050604050505020204" pitchFamily="18" charset="0"/>
            </a:endParaRPr>
          </a:p>
          <a:p>
            <a:r>
              <a:rPr lang="en-US" b="1" dirty="0">
                <a:latin typeface="Bookman Old Style" panose="02050604050505020204" pitchFamily="18" charset="0"/>
              </a:rPr>
              <a:t>One of the girls, now an adult, recants accusations</a:t>
            </a:r>
          </a:p>
          <a:p>
            <a:endParaRPr lang="en-US" b="1" dirty="0">
              <a:latin typeface="Bookman Old Style" panose="02050604050505020204" pitchFamily="18" charset="0"/>
            </a:endParaRPr>
          </a:p>
          <a:p>
            <a:r>
              <a:rPr lang="en-US" b="1" dirty="0">
                <a:latin typeface="Bookman Old Style" panose="02050604050505020204" pitchFamily="18" charset="0"/>
              </a:rPr>
              <a:t>Other girl does not recant</a:t>
            </a:r>
          </a:p>
          <a:p>
            <a:endParaRPr lang="en-US" b="1" dirty="0">
              <a:latin typeface="Bookman Old Style" panose="02050604050505020204" pitchFamily="18" charset="0"/>
            </a:endParaRPr>
          </a:p>
          <a:p>
            <a:r>
              <a:rPr lang="en-US" b="1" dirty="0">
                <a:latin typeface="Bookman Old Style" panose="02050604050505020204" pitchFamily="18" charset="0"/>
              </a:rPr>
              <a:t>Recantation supported by expert testimony</a:t>
            </a:r>
          </a:p>
          <a:p>
            <a:endParaRPr lang="en-US" b="1" dirty="0">
              <a:latin typeface="Bookman Old Style" panose="02050604050505020204" pitchFamily="18" charset="0"/>
            </a:endParaRPr>
          </a:p>
          <a:p>
            <a:r>
              <a:rPr lang="en-US" b="1" dirty="0">
                <a:latin typeface="Bookman Old Style" panose="02050604050505020204" pitchFamily="18" charset="0"/>
              </a:rPr>
              <a:t>State’s medical evidence, that one of the girls had physical signs of abuse, is recanted by doctor based on new science</a:t>
            </a:r>
          </a:p>
        </p:txBody>
      </p:sp>
    </p:spTree>
    <p:extLst>
      <p:ext uri="{BB962C8B-B14F-4D97-AF65-F5344CB8AC3E}">
        <p14:creationId xmlns:p14="http://schemas.microsoft.com/office/powerpoint/2010/main" val="440852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ookman Old Style" panose="02050604050505020204" pitchFamily="18" charset="0"/>
              </a:rPr>
              <a:t>SAN ANTONIO FOUR</a:t>
            </a:r>
            <a:endParaRPr lang="en-US" dirty="0"/>
          </a:p>
        </p:txBody>
      </p:sp>
      <p:sp>
        <p:nvSpPr>
          <p:cNvPr id="3" name="Content Placeholder 2"/>
          <p:cNvSpPr>
            <a:spLocks noGrp="1"/>
          </p:cNvSpPr>
          <p:nvPr>
            <p:ph idx="1"/>
          </p:nvPr>
        </p:nvSpPr>
        <p:spPr/>
        <p:txBody>
          <a:bodyPr>
            <a:normAutofit fontScale="92500" lnSpcReduction="20000"/>
          </a:bodyPr>
          <a:lstStyle/>
          <a:p>
            <a:pPr marL="118872" indent="0">
              <a:buNone/>
            </a:pPr>
            <a:r>
              <a:rPr lang="en-US" b="1" dirty="0">
                <a:latin typeface="Bookman Old Style" panose="02050604050505020204" pitchFamily="18" charset="0"/>
              </a:rPr>
              <a:t>“We conclude that now, with this clear and convincing evidence establishing innocence combined with the lack of reliable forensic opinion testimony corroborating the fantastical allegations in this case, no rational juror could find any of the four Applicants guilty of any of the charges beyond a reasonable doubt.”</a:t>
            </a:r>
          </a:p>
          <a:p>
            <a:pPr marL="118872" indent="0">
              <a:buNone/>
            </a:pPr>
            <a:r>
              <a:rPr lang="en-US" b="1" dirty="0">
                <a:latin typeface="Bookman Old Style" panose="02050604050505020204" pitchFamily="18" charset="0"/>
              </a:rPr>
              <a:t>	Court of Criminal Appeals, </a:t>
            </a:r>
          </a:p>
          <a:p>
            <a:pPr marL="118872" indent="0">
              <a:buNone/>
            </a:pPr>
            <a:r>
              <a:rPr lang="en-US" b="1" dirty="0">
                <a:latin typeface="Bookman Old Style" panose="02050604050505020204" pitchFamily="18" charset="0"/>
              </a:rPr>
              <a:t>	November 23, 2016</a:t>
            </a:r>
          </a:p>
        </p:txBody>
      </p:sp>
    </p:spTree>
    <p:extLst>
      <p:ext uri="{BB962C8B-B14F-4D97-AF65-F5344CB8AC3E}">
        <p14:creationId xmlns:p14="http://schemas.microsoft.com/office/powerpoint/2010/main" val="1039553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ookman Old Style" panose="02050604050505020204" pitchFamily="18" charset="0"/>
              </a:rPr>
              <a:t>SAN ANTONIO FOUR</a:t>
            </a:r>
            <a:endParaRPr lang="en-US" dirty="0"/>
          </a:p>
        </p:txBody>
      </p:sp>
      <p:sp>
        <p:nvSpPr>
          <p:cNvPr id="3" name="Content Placeholder 2"/>
          <p:cNvSpPr>
            <a:spLocks noGrp="1"/>
          </p:cNvSpPr>
          <p:nvPr>
            <p:ph idx="1"/>
          </p:nvPr>
        </p:nvSpPr>
        <p:spPr/>
        <p:txBody>
          <a:bodyPr>
            <a:normAutofit fontScale="70000" lnSpcReduction="20000"/>
          </a:bodyPr>
          <a:lstStyle/>
          <a:p>
            <a:pPr marL="118872" indent="0">
              <a:buNone/>
            </a:pPr>
            <a:r>
              <a:rPr lang="en-US" b="1" dirty="0">
                <a:latin typeface="Bookman Old Style" panose="02050604050505020204" pitchFamily="18" charset="0"/>
              </a:rPr>
              <a:t>“It has been suggested that the term ‘actual innocence’ is inappropriate because applicants who are successful when raising a claim of actual innocence never truly prove that they did not commit the offense.  But when the presumptions are reversed, the State does not have to prove that a defendant is definitively guilty. </a:t>
            </a:r>
          </a:p>
          <a:p>
            <a:pPr marL="118872" indent="0">
              <a:buNone/>
            </a:pPr>
            <a:r>
              <a:rPr lang="en-US" b="1" dirty="0">
                <a:latin typeface="Bookman Old Style" panose="02050604050505020204" pitchFamily="18" charset="0"/>
              </a:rPr>
              <a:t>. . . </a:t>
            </a:r>
          </a:p>
          <a:p>
            <a:pPr marL="118872" indent="0">
              <a:buNone/>
            </a:pPr>
            <a:r>
              <a:rPr lang="en-US" b="1" dirty="0">
                <a:latin typeface="Bookman Old Style" panose="02050604050505020204" pitchFamily="18" charset="0"/>
              </a:rPr>
              <a:t>Those defendants have won the right to proclaim to the citizens of Texas that they did not commit a crime.  That they are innocent.  That they deserve to be exonerated.  These women have carried that burden.  They are innocent.  And they are exonerated.  This Court grants them the relief they seek.”</a:t>
            </a:r>
          </a:p>
          <a:p>
            <a:pPr marL="118872" indent="0">
              <a:buNone/>
            </a:pPr>
            <a:endParaRPr lang="en-US" b="1" dirty="0">
              <a:latin typeface="Bookman Old Style" panose="02050604050505020204" pitchFamily="18" charset="0"/>
            </a:endParaRPr>
          </a:p>
          <a:p>
            <a:pPr marL="118872" indent="0">
              <a:buNone/>
            </a:pPr>
            <a:r>
              <a:rPr lang="en-US" b="1" dirty="0">
                <a:latin typeface="Bookman Old Style" panose="02050604050505020204" pitchFamily="18" charset="0"/>
              </a:rPr>
              <a:t>	Court of Criminal Appeals, November 23, 2016</a:t>
            </a:r>
          </a:p>
        </p:txBody>
      </p:sp>
    </p:spTree>
    <p:extLst>
      <p:ext uri="{BB962C8B-B14F-4D97-AF65-F5344CB8AC3E}">
        <p14:creationId xmlns:p14="http://schemas.microsoft.com/office/powerpoint/2010/main" val="152520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TIM COLE STATUE UNVEILING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676400"/>
            <a:ext cx="7315200" cy="4308792"/>
          </a:xfrm>
        </p:spPr>
      </p:pic>
    </p:spTree>
    <p:extLst>
      <p:ext uri="{BB962C8B-B14F-4D97-AF65-F5344CB8AC3E}">
        <p14:creationId xmlns:p14="http://schemas.microsoft.com/office/powerpoint/2010/main" val="3222775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91067" y="685800"/>
            <a:ext cx="8229600" cy="5572870"/>
          </a:xfrm>
        </p:spPr>
      </p:pic>
    </p:spTree>
    <p:extLst>
      <p:ext uri="{BB962C8B-B14F-4D97-AF65-F5344CB8AC3E}">
        <p14:creationId xmlns:p14="http://schemas.microsoft.com/office/powerpoint/2010/main" val="374065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2B24-57C3-4AA9-8361-B50E549CC908}"/>
              </a:ext>
            </a:extLst>
          </p:cNvPr>
          <p:cNvSpPr>
            <a:spLocks noGrp="1"/>
          </p:cNvSpPr>
          <p:nvPr>
            <p:ph type="title"/>
          </p:nvPr>
        </p:nvSpPr>
        <p:spPr/>
        <p:txBody>
          <a:bodyPr>
            <a:noAutofit/>
          </a:bodyPr>
          <a:lstStyle/>
          <a:p>
            <a:pPr algn="ctr"/>
            <a:r>
              <a:rPr lang="en-US" sz="2800" dirty="0">
                <a:solidFill>
                  <a:schemeClr val="accent1"/>
                </a:solidFill>
                <a:latin typeface="Bookman Old Style" panose="02050604050505020204" pitchFamily="18" charset="0"/>
              </a:rPr>
              <a:t>EX </a:t>
            </a:r>
            <a:r>
              <a:rPr lang="en-US" sz="2800" dirty="0" err="1">
                <a:solidFill>
                  <a:schemeClr val="accent1"/>
                </a:solidFill>
                <a:latin typeface="Bookman Old Style" panose="02050604050505020204" pitchFamily="18" charset="0"/>
              </a:rPr>
              <a:t>PARTE</a:t>
            </a:r>
            <a:r>
              <a:rPr lang="en-US" sz="2800" dirty="0">
                <a:solidFill>
                  <a:schemeClr val="accent1"/>
                </a:solidFill>
                <a:latin typeface="Bookman Old Style" panose="02050604050505020204" pitchFamily="18" charset="0"/>
              </a:rPr>
              <a:t> STEVEN MARK CHANEY, </a:t>
            </a:r>
            <a:br>
              <a:rPr lang="en-US" sz="2800" dirty="0">
                <a:solidFill>
                  <a:schemeClr val="accent1"/>
                </a:solidFill>
                <a:latin typeface="Bookman Old Style" panose="02050604050505020204" pitchFamily="18" charset="0"/>
              </a:rPr>
            </a:br>
            <a:r>
              <a:rPr lang="en-US" sz="2800" dirty="0">
                <a:solidFill>
                  <a:schemeClr val="accent1"/>
                </a:solidFill>
                <a:latin typeface="Bookman Old Style" panose="02050604050505020204" pitchFamily="18" charset="0"/>
              </a:rPr>
              <a:t>563 </a:t>
            </a:r>
            <a:r>
              <a:rPr lang="en-US" sz="2800" dirty="0" err="1">
                <a:solidFill>
                  <a:schemeClr val="accent1"/>
                </a:solidFill>
                <a:latin typeface="Bookman Old Style" panose="02050604050505020204" pitchFamily="18" charset="0"/>
              </a:rPr>
              <a:t>S.W.3d</a:t>
            </a:r>
            <a:r>
              <a:rPr lang="en-US" sz="2800" dirty="0">
                <a:solidFill>
                  <a:schemeClr val="accent1"/>
                </a:solidFill>
                <a:latin typeface="Bookman Old Style" panose="02050604050505020204" pitchFamily="18" charset="0"/>
              </a:rPr>
              <a:t> 239 (Tex. Crim. App. 2018)</a:t>
            </a:r>
            <a:endParaRPr lang="en-US" sz="2800" dirty="0"/>
          </a:p>
        </p:txBody>
      </p:sp>
      <p:sp>
        <p:nvSpPr>
          <p:cNvPr id="3" name="Content Placeholder 2">
            <a:extLst>
              <a:ext uri="{FF2B5EF4-FFF2-40B4-BE49-F238E27FC236}">
                <a16:creationId xmlns:a16="http://schemas.microsoft.com/office/drawing/2014/main" id="{255D7845-863B-4524-BC1D-A3EB13D7FD75}"/>
              </a:ext>
            </a:extLst>
          </p:cNvPr>
          <p:cNvSpPr>
            <a:spLocks noGrp="1"/>
          </p:cNvSpPr>
          <p:nvPr>
            <p:ph idx="1"/>
          </p:nvPr>
        </p:nvSpPr>
        <p:spPr/>
        <p:txBody>
          <a:bodyPr/>
          <a:lstStyle/>
          <a:p>
            <a:pPr marL="118872" indent="0" algn="just">
              <a:buNone/>
            </a:pPr>
            <a:r>
              <a:rPr lang="en-US" b="1" dirty="0">
                <a:latin typeface="Bookman Old Style" panose="02050604050505020204" pitchFamily="18" charset="0"/>
              </a:rPr>
              <a:t>Defendant found actually innocent based on newly discovered evidence, including evolution of body of science of bitemark comparisons, undisclosed </a:t>
            </a:r>
            <a:r>
              <a:rPr lang="en-US" b="1" i="1" dirty="0">
                <a:latin typeface="Bookman Old Style" panose="02050604050505020204" pitchFamily="18" charset="0"/>
              </a:rPr>
              <a:t>Brady</a:t>
            </a:r>
            <a:r>
              <a:rPr lang="en-US" b="1" dirty="0">
                <a:latin typeface="Bookman Old Style" panose="02050604050505020204" pitchFamily="18" charset="0"/>
              </a:rPr>
              <a:t> material and post-conviction DNA testing of evidence excluding defendant as contributor.</a:t>
            </a:r>
          </a:p>
          <a:p>
            <a:pPr marL="118872" indent="0">
              <a:buNone/>
            </a:pPr>
            <a:endParaRPr lang="en-US" dirty="0"/>
          </a:p>
        </p:txBody>
      </p:sp>
    </p:spTree>
    <p:extLst>
      <p:ext uri="{BB962C8B-B14F-4D97-AF65-F5344CB8AC3E}">
        <p14:creationId xmlns:p14="http://schemas.microsoft.com/office/powerpoint/2010/main" val="2767529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54C4-330C-4EB2-882D-3B5D429365B4}"/>
              </a:ext>
            </a:extLst>
          </p:cNvPr>
          <p:cNvSpPr>
            <a:spLocks noGrp="1"/>
          </p:cNvSpPr>
          <p:nvPr>
            <p:ph type="title"/>
          </p:nvPr>
        </p:nvSpPr>
        <p:spPr/>
        <p:txBody>
          <a:bodyPr>
            <a:noAutofit/>
          </a:bodyPr>
          <a:lstStyle/>
          <a:p>
            <a:pPr algn="ctr"/>
            <a:r>
              <a:rPr lang="en-US" sz="2800" dirty="0">
                <a:solidFill>
                  <a:schemeClr val="accent1"/>
                </a:solidFill>
                <a:latin typeface="Bookman Old Style" panose="02050604050505020204" pitchFamily="18" charset="0"/>
              </a:rPr>
              <a:t>EX </a:t>
            </a:r>
            <a:r>
              <a:rPr lang="en-US" sz="2800" dirty="0" err="1">
                <a:solidFill>
                  <a:schemeClr val="accent1"/>
                </a:solidFill>
                <a:latin typeface="Bookman Old Style" panose="02050604050505020204" pitchFamily="18" charset="0"/>
              </a:rPr>
              <a:t>PARTE</a:t>
            </a:r>
            <a:r>
              <a:rPr lang="en-US" sz="2800" dirty="0">
                <a:solidFill>
                  <a:schemeClr val="accent1"/>
                </a:solidFill>
                <a:latin typeface="Bookman Old Style" panose="02050604050505020204" pitchFamily="18" charset="0"/>
              </a:rPr>
              <a:t> RICHARD BRYAN </a:t>
            </a:r>
            <a:br>
              <a:rPr lang="en-US" sz="2800" dirty="0">
                <a:solidFill>
                  <a:schemeClr val="accent1"/>
                </a:solidFill>
                <a:latin typeface="Bookman Old Style" panose="02050604050505020204" pitchFamily="18" charset="0"/>
              </a:rPr>
            </a:br>
            <a:r>
              <a:rPr lang="en-US" sz="2800" dirty="0" err="1">
                <a:solidFill>
                  <a:schemeClr val="accent1"/>
                </a:solidFill>
                <a:latin typeface="Bookman Old Style" panose="02050604050505020204" pitchFamily="18" charset="0"/>
              </a:rPr>
              <a:t>KUSSMAUL</a:t>
            </a:r>
            <a:r>
              <a:rPr lang="en-US" sz="2800" dirty="0">
                <a:solidFill>
                  <a:schemeClr val="accent1"/>
                </a:solidFill>
                <a:latin typeface="Bookman Old Style" panose="02050604050505020204" pitchFamily="18" charset="0"/>
              </a:rPr>
              <a:t>, ET AL, </a:t>
            </a:r>
            <a:br>
              <a:rPr lang="en-US" sz="2800" dirty="0">
                <a:solidFill>
                  <a:schemeClr val="accent1"/>
                </a:solidFill>
                <a:latin typeface="Bookman Old Style" panose="02050604050505020204" pitchFamily="18" charset="0"/>
              </a:rPr>
            </a:br>
            <a:r>
              <a:rPr lang="en-US" sz="2800" dirty="0">
                <a:solidFill>
                  <a:schemeClr val="accent1"/>
                </a:solidFill>
                <a:latin typeface="Bookman Old Style" panose="02050604050505020204" pitchFamily="18" charset="0"/>
              </a:rPr>
              <a:t>548 </a:t>
            </a:r>
            <a:r>
              <a:rPr lang="en-US" sz="2800" dirty="0" err="1">
                <a:solidFill>
                  <a:schemeClr val="accent1"/>
                </a:solidFill>
                <a:latin typeface="Bookman Old Style" panose="02050604050505020204" pitchFamily="18" charset="0"/>
              </a:rPr>
              <a:t>S.W.3d</a:t>
            </a:r>
            <a:r>
              <a:rPr lang="en-US" sz="2800" dirty="0">
                <a:solidFill>
                  <a:schemeClr val="accent1"/>
                </a:solidFill>
                <a:latin typeface="Bookman Old Style" panose="02050604050505020204" pitchFamily="18" charset="0"/>
              </a:rPr>
              <a:t> 606 (Tex. Crim. App. 2018)</a:t>
            </a:r>
          </a:p>
        </p:txBody>
      </p:sp>
      <p:sp>
        <p:nvSpPr>
          <p:cNvPr id="3" name="Content Placeholder 2">
            <a:extLst>
              <a:ext uri="{FF2B5EF4-FFF2-40B4-BE49-F238E27FC236}">
                <a16:creationId xmlns:a16="http://schemas.microsoft.com/office/drawing/2014/main" id="{5C93633C-8291-4288-8C22-2D72B6795AD1}"/>
              </a:ext>
            </a:extLst>
          </p:cNvPr>
          <p:cNvSpPr>
            <a:spLocks noGrp="1"/>
          </p:cNvSpPr>
          <p:nvPr>
            <p:ph idx="1"/>
          </p:nvPr>
        </p:nvSpPr>
        <p:spPr>
          <a:xfrm>
            <a:off x="457200" y="1524001"/>
            <a:ext cx="8229600" cy="4876800"/>
          </a:xfrm>
        </p:spPr>
        <p:txBody>
          <a:bodyPr>
            <a:normAutofit fontScale="85000" lnSpcReduction="20000"/>
          </a:bodyPr>
          <a:lstStyle/>
          <a:p>
            <a:pPr marL="118872" indent="0" algn="ctr">
              <a:buNone/>
            </a:pPr>
            <a:r>
              <a:rPr lang="en-US" b="1" dirty="0">
                <a:latin typeface="Bookman Old Style" panose="02050604050505020204" pitchFamily="18" charset="0"/>
              </a:rPr>
              <a:t>Four Defendants </a:t>
            </a:r>
          </a:p>
          <a:p>
            <a:pPr marL="118872" indent="0" algn="ctr">
              <a:buNone/>
            </a:pPr>
            <a:r>
              <a:rPr lang="en-US" b="1" dirty="0">
                <a:latin typeface="Bookman Old Style" panose="02050604050505020204" pitchFamily="18" charset="0"/>
              </a:rPr>
              <a:t>Three Pled Guilty to Sexual Assault</a:t>
            </a:r>
          </a:p>
          <a:p>
            <a:pPr marL="118872" indent="0" algn="ctr">
              <a:buNone/>
            </a:pPr>
            <a:r>
              <a:rPr lang="en-US" b="1" dirty="0">
                <a:latin typeface="Bookman Old Style" panose="02050604050505020204" pitchFamily="18" charset="0"/>
              </a:rPr>
              <a:t>One Found Guilty of Capital Murder</a:t>
            </a:r>
          </a:p>
          <a:p>
            <a:pPr marL="118872" indent="0" algn="just">
              <a:buNone/>
            </a:pPr>
            <a:endParaRPr lang="en-US" b="1" dirty="0">
              <a:latin typeface="Bookman Old Style" panose="02050604050505020204" pitchFamily="18" charset="0"/>
            </a:endParaRPr>
          </a:p>
          <a:p>
            <a:pPr marL="118872" indent="0" algn="just">
              <a:buNone/>
            </a:pPr>
            <a:r>
              <a:rPr lang="en-US" b="1" dirty="0">
                <a:latin typeface="Bookman Old Style" panose="02050604050505020204" pitchFamily="18" charset="0"/>
              </a:rPr>
              <a:t>Insufficient evidence supported finding that habeas corpus petitioners, one of whom was convicted of capital murder and three of whom had pled guilty to sexual assault and had testified against the one who was convicted of capital murder, were entitled to relief under the actual-innocence standard, despite new DNA evidence favorable to petitioners.</a:t>
            </a:r>
          </a:p>
        </p:txBody>
      </p:sp>
    </p:spTree>
    <p:extLst>
      <p:ext uri="{BB962C8B-B14F-4D97-AF65-F5344CB8AC3E}">
        <p14:creationId xmlns:p14="http://schemas.microsoft.com/office/powerpoint/2010/main" val="634273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29508-5F6A-4D65-A5C4-A99F5E3E137E}"/>
              </a:ext>
            </a:extLst>
          </p:cNvPr>
          <p:cNvSpPr>
            <a:spLocks noGrp="1"/>
          </p:cNvSpPr>
          <p:nvPr>
            <p:ph type="title"/>
          </p:nvPr>
        </p:nvSpPr>
        <p:spPr/>
        <p:txBody>
          <a:bodyPr>
            <a:normAutofit fontScale="90000"/>
          </a:bodyPr>
          <a:lstStyle/>
          <a:p>
            <a:pPr algn="ctr"/>
            <a:r>
              <a:rPr lang="en-US" sz="4800" dirty="0">
                <a:solidFill>
                  <a:schemeClr val="accent1"/>
                </a:solidFill>
                <a:latin typeface="Bookman Old Style" panose="02050604050505020204" pitchFamily="18" charset="0"/>
              </a:rPr>
              <a:t>EX </a:t>
            </a:r>
            <a:r>
              <a:rPr lang="en-US" sz="4800" dirty="0" err="1">
                <a:solidFill>
                  <a:schemeClr val="accent1"/>
                </a:solidFill>
                <a:latin typeface="Bookman Old Style" panose="02050604050505020204" pitchFamily="18" charset="0"/>
              </a:rPr>
              <a:t>PARTE</a:t>
            </a:r>
            <a:r>
              <a:rPr lang="en-US" sz="4800" dirty="0">
                <a:solidFill>
                  <a:schemeClr val="accent1"/>
                </a:solidFill>
                <a:latin typeface="Bookman Old Style" panose="02050604050505020204" pitchFamily="18" charset="0"/>
              </a:rPr>
              <a:t> RICHARD BRYAN </a:t>
            </a:r>
            <a:br>
              <a:rPr lang="en-US" sz="4800" dirty="0">
                <a:solidFill>
                  <a:schemeClr val="accent1"/>
                </a:solidFill>
                <a:latin typeface="Bookman Old Style" panose="02050604050505020204" pitchFamily="18" charset="0"/>
              </a:rPr>
            </a:br>
            <a:r>
              <a:rPr lang="en-US" sz="4800" dirty="0" err="1">
                <a:solidFill>
                  <a:schemeClr val="accent1"/>
                </a:solidFill>
                <a:latin typeface="Bookman Old Style" panose="02050604050505020204" pitchFamily="18" charset="0"/>
              </a:rPr>
              <a:t>KUSSMAUL</a:t>
            </a:r>
            <a:r>
              <a:rPr lang="en-US" sz="4800" dirty="0">
                <a:solidFill>
                  <a:schemeClr val="accent1"/>
                </a:solidFill>
                <a:latin typeface="Bookman Old Style" panose="02050604050505020204" pitchFamily="18" charset="0"/>
              </a:rPr>
              <a:t>, ET AL</a:t>
            </a:r>
            <a:endParaRPr lang="en-US" dirty="0"/>
          </a:p>
        </p:txBody>
      </p:sp>
      <p:sp>
        <p:nvSpPr>
          <p:cNvPr id="3" name="Content Placeholder 2">
            <a:extLst>
              <a:ext uri="{FF2B5EF4-FFF2-40B4-BE49-F238E27FC236}">
                <a16:creationId xmlns:a16="http://schemas.microsoft.com/office/drawing/2014/main" id="{9699201E-0855-465F-BB20-94D37BED0A44}"/>
              </a:ext>
            </a:extLst>
          </p:cNvPr>
          <p:cNvSpPr>
            <a:spLocks noGrp="1"/>
          </p:cNvSpPr>
          <p:nvPr>
            <p:ph idx="1"/>
          </p:nvPr>
        </p:nvSpPr>
        <p:spPr/>
        <p:txBody>
          <a:bodyPr>
            <a:normAutofit fontScale="92500" lnSpcReduction="20000"/>
          </a:bodyPr>
          <a:lstStyle/>
          <a:p>
            <a:pPr marL="118872" indent="0">
              <a:buNone/>
            </a:pPr>
            <a:r>
              <a:rPr lang="en-US" b="1" dirty="0">
                <a:latin typeface="Bookman Old Style" panose="02050604050505020204" pitchFamily="18" charset="0"/>
              </a:rPr>
              <a:t>The petitioners who had pled guilty, and who claimed that they had been bullied and coerced to confess, had </a:t>
            </a:r>
            <a:r>
              <a:rPr lang="en-US" b="1">
                <a:latin typeface="Bookman Old Style" panose="02050604050505020204" pitchFamily="18" charset="0"/>
              </a:rPr>
              <a:t>failed to withdraw </a:t>
            </a:r>
            <a:r>
              <a:rPr lang="en-US" b="1" dirty="0">
                <a:latin typeface="Bookman Old Style" panose="02050604050505020204" pitchFamily="18" charset="0"/>
              </a:rPr>
              <a:t>their pleas when the promises of leniency and threats of the death penalty were no longer on the table, counsel for one of the petitioners could not recall petitioner making any claim that the authorities had forced his confession, and prosecutor testified that he had had no complaints that the pleas had been coerced.</a:t>
            </a:r>
          </a:p>
        </p:txBody>
      </p:sp>
    </p:spTree>
    <p:extLst>
      <p:ext uri="{BB962C8B-B14F-4D97-AF65-F5344CB8AC3E}">
        <p14:creationId xmlns:p14="http://schemas.microsoft.com/office/powerpoint/2010/main" val="709675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Bookman Old Style" panose="02050604050505020204" pitchFamily="18" charset="0"/>
              </a:rPr>
              <a:t>UNCONSTITUTIONAL STATUTE</a:t>
            </a:r>
          </a:p>
        </p:txBody>
      </p:sp>
      <p:sp>
        <p:nvSpPr>
          <p:cNvPr id="3" name="Content Placeholder 2"/>
          <p:cNvSpPr>
            <a:spLocks noGrp="1"/>
          </p:cNvSpPr>
          <p:nvPr>
            <p:ph idx="1"/>
          </p:nvPr>
        </p:nvSpPr>
        <p:spPr/>
        <p:txBody>
          <a:bodyPr>
            <a:normAutofit fontScale="92500" lnSpcReduction="20000"/>
          </a:bodyPr>
          <a:lstStyle/>
          <a:p>
            <a:r>
              <a:rPr lang="en-US" b="1" dirty="0">
                <a:latin typeface="Bookman Old Style" panose="02050604050505020204" pitchFamily="18" charset="0"/>
              </a:rPr>
              <a:t>Online solicitation of a minor statute declared unconstitutional in </a:t>
            </a:r>
            <a:r>
              <a:rPr lang="en-US" b="1" i="1" dirty="0">
                <a:latin typeface="Bookman Old Style" panose="02050604050505020204" pitchFamily="18" charset="0"/>
              </a:rPr>
              <a:t>Ex </a:t>
            </a:r>
            <a:r>
              <a:rPr lang="en-US" b="1" i="1" dirty="0" err="1">
                <a:latin typeface="Bookman Old Style" panose="02050604050505020204" pitchFamily="18" charset="0"/>
              </a:rPr>
              <a:t>Parte</a:t>
            </a:r>
            <a:r>
              <a:rPr lang="en-US" b="1" i="1" dirty="0">
                <a:latin typeface="Bookman Old Style" panose="02050604050505020204" pitchFamily="18" charset="0"/>
              </a:rPr>
              <a:t> Lo</a:t>
            </a:r>
            <a:r>
              <a:rPr lang="en-US" b="1" dirty="0">
                <a:latin typeface="Bookman Old Style" panose="02050604050505020204" pitchFamily="18" charset="0"/>
              </a:rPr>
              <a:t>, 424 </a:t>
            </a:r>
            <a:r>
              <a:rPr lang="en-US" b="1" dirty="0" err="1">
                <a:latin typeface="Bookman Old Style" panose="02050604050505020204" pitchFamily="18" charset="0"/>
              </a:rPr>
              <a:t>S.W.3d</a:t>
            </a:r>
            <a:r>
              <a:rPr lang="en-US" b="1" dirty="0">
                <a:latin typeface="Bookman Old Style" panose="02050604050505020204" pitchFamily="18" charset="0"/>
              </a:rPr>
              <a:t> 10 (2013)</a:t>
            </a:r>
          </a:p>
          <a:p>
            <a:endParaRPr lang="en-US" b="1" dirty="0">
              <a:latin typeface="Bookman Old Style" panose="02050604050505020204" pitchFamily="18" charset="0"/>
            </a:endParaRPr>
          </a:p>
          <a:p>
            <a:r>
              <a:rPr lang="en-US" b="1" dirty="0">
                <a:latin typeface="Bookman Old Style" panose="02050604050505020204" pitchFamily="18" charset="0"/>
              </a:rPr>
              <a:t>Writs granted under </a:t>
            </a:r>
            <a:r>
              <a:rPr lang="en-US" b="1" i="1" dirty="0">
                <a:latin typeface="Bookman Old Style" panose="02050604050505020204" pitchFamily="18" charset="0"/>
              </a:rPr>
              <a:t>Lo</a:t>
            </a:r>
            <a:r>
              <a:rPr lang="en-US" b="1" dirty="0">
                <a:latin typeface="Bookman Old Style" panose="02050604050505020204" pitchFamily="18" charset="0"/>
              </a:rPr>
              <a:t> are not “actual innocence” findings.  </a:t>
            </a:r>
            <a:r>
              <a:rPr lang="en-US" b="1" i="1" dirty="0">
                <a:latin typeface="Bookman Old Style" panose="02050604050505020204" pitchFamily="18" charset="0"/>
              </a:rPr>
              <a:t>Ex </a:t>
            </a:r>
            <a:r>
              <a:rPr lang="en-US" b="1" i="1" dirty="0" err="1">
                <a:latin typeface="Bookman Old Style" panose="02050604050505020204" pitchFamily="18" charset="0"/>
              </a:rPr>
              <a:t>Parte</a:t>
            </a:r>
            <a:r>
              <a:rPr lang="en-US" b="1" i="1" dirty="0">
                <a:latin typeface="Bookman Old Style" panose="02050604050505020204" pitchFamily="18" charset="0"/>
              </a:rPr>
              <a:t> Fournier</a:t>
            </a:r>
            <a:r>
              <a:rPr lang="en-US" b="1" dirty="0">
                <a:latin typeface="Bookman Old Style" panose="02050604050505020204" pitchFamily="18" charset="0"/>
              </a:rPr>
              <a:t>, 473 </a:t>
            </a:r>
            <a:r>
              <a:rPr lang="en-US" b="1" dirty="0" err="1">
                <a:latin typeface="Bookman Old Style" panose="02050604050505020204" pitchFamily="18" charset="0"/>
              </a:rPr>
              <a:t>S.W.3d</a:t>
            </a:r>
            <a:r>
              <a:rPr lang="en-US" b="1" dirty="0">
                <a:latin typeface="Bookman Old Style" panose="02050604050505020204" pitchFamily="18" charset="0"/>
              </a:rPr>
              <a:t> 789 (2015)</a:t>
            </a:r>
          </a:p>
          <a:p>
            <a:pPr marL="118872" indent="0">
              <a:buNone/>
            </a:pPr>
            <a:endParaRPr lang="en-US" b="1" dirty="0">
              <a:latin typeface="Bookman Old Style" panose="02050604050505020204" pitchFamily="18" charset="0"/>
            </a:endParaRPr>
          </a:p>
          <a:p>
            <a:r>
              <a:rPr lang="en-US" b="1" i="1" dirty="0">
                <a:latin typeface="Bookman Old Style" panose="02050604050505020204" pitchFamily="18" charset="0"/>
              </a:rPr>
              <a:t>Fournier</a:t>
            </a:r>
            <a:r>
              <a:rPr lang="en-US" b="1" dirty="0">
                <a:latin typeface="Bookman Old Style" panose="02050604050505020204" pitchFamily="18" charset="0"/>
              </a:rPr>
              <a:t> actually engaged in the conduct, so no new evidence of innocence.</a:t>
            </a:r>
            <a:endParaRPr lang="en-US" b="1" i="1" dirty="0">
              <a:latin typeface="Bookman Old Style" panose="02050604050505020204" pitchFamily="18" charset="0"/>
            </a:endParaRPr>
          </a:p>
        </p:txBody>
      </p:sp>
    </p:spTree>
    <p:extLst>
      <p:ext uri="{BB962C8B-B14F-4D97-AF65-F5344CB8AC3E}">
        <p14:creationId xmlns:p14="http://schemas.microsoft.com/office/powerpoint/2010/main" val="3361051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i="1" dirty="0">
                <a:latin typeface="Bookman Old Style" panose="02050604050505020204" pitchFamily="18" charset="0"/>
              </a:rPr>
              <a:t>EX </a:t>
            </a:r>
            <a:r>
              <a:rPr lang="en-US" sz="3600" i="1" dirty="0" err="1">
                <a:latin typeface="Bookman Old Style" panose="02050604050505020204" pitchFamily="18" charset="0"/>
              </a:rPr>
              <a:t>PARTE</a:t>
            </a:r>
            <a:r>
              <a:rPr lang="en-US" sz="3600" i="1" dirty="0">
                <a:latin typeface="Bookman Old Style" panose="02050604050505020204" pitchFamily="18" charset="0"/>
              </a:rPr>
              <a:t> MABLE</a:t>
            </a:r>
            <a:r>
              <a:rPr lang="en-US" sz="3600" dirty="0">
                <a:latin typeface="Bookman Old Style" panose="02050604050505020204" pitchFamily="18" charset="0"/>
              </a:rPr>
              <a:t>, </a:t>
            </a:r>
            <a:br>
              <a:rPr lang="en-US" sz="3600" dirty="0">
                <a:latin typeface="Bookman Old Style" panose="02050604050505020204" pitchFamily="18" charset="0"/>
              </a:rPr>
            </a:br>
            <a:r>
              <a:rPr lang="en-US" sz="3600" dirty="0">
                <a:latin typeface="Bookman Old Style" panose="02050604050505020204" pitchFamily="18" charset="0"/>
              </a:rPr>
              <a:t>443 </a:t>
            </a:r>
            <a:r>
              <a:rPr lang="en-US" sz="3600" dirty="0" err="1">
                <a:latin typeface="Bookman Old Style" panose="02050604050505020204" pitchFamily="18" charset="0"/>
              </a:rPr>
              <a:t>S.W.3d</a:t>
            </a:r>
            <a:r>
              <a:rPr lang="en-US" sz="3600" dirty="0">
                <a:latin typeface="Bookman Old Style" panose="02050604050505020204" pitchFamily="18" charset="0"/>
              </a:rPr>
              <a:t> 129 (2014)</a:t>
            </a:r>
            <a:endParaRPr lang="en-US" sz="3600" i="1" dirty="0">
              <a:latin typeface="Bookman Old Style" panose="02050604050505020204" pitchFamily="18" charset="0"/>
            </a:endParaRP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3600" b="1" dirty="0">
                <a:latin typeface="Bookman Old Style" panose="02050604050505020204" pitchFamily="18" charset="0"/>
              </a:rPr>
              <a:t>The term “actual innocence” only applies in circumstances where the accused did not actually commit the charged offense or any possible lesser included offense.</a:t>
            </a:r>
          </a:p>
          <a:p>
            <a:pPr>
              <a:buFont typeface="Arial" panose="020B0604020202020204" pitchFamily="34" charset="0"/>
              <a:buChar char="•"/>
            </a:pPr>
            <a:r>
              <a:rPr lang="en-US" sz="3600" b="1" dirty="0">
                <a:latin typeface="Bookman Old Style" panose="02050604050505020204" pitchFamily="18" charset="0"/>
              </a:rPr>
              <a:t>Subsequent lab testing on drug case showing no drugs does not prove actual innocence.</a:t>
            </a:r>
          </a:p>
        </p:txBody>
      </p:sp>
    </p:spTree>
    <p:extLst>
      <p:ext uri="{BB962C8B-B14F-4D97-AF65-F5344CB8AC3E}">
        <p14:creationId xmlns:p14="http://schemas.microsoft.com/office/powerpoint/2010/main" val="2601474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err="1">
                <a:latin typeface="Bookman Old Style" panose="02050604050505020204" pitchFamily="18" charset="0"/>
              </a:rPr>
              <a:t>SCHLUP</a:t>
            </a:r>
            <a:r>
              <a:rPr lang="en-US" dirty="0">
                <a:latin typeface="Bookman Old Style" panose="02050604050505020204" pitchFamily="18" charset="0"/>
              </a:rPr>
              <a:t> ACTUAL </a:t>
            </a:r>
            <a:br>
              <a:rPr lang="en-US" dirty="0">
                <a:latin typeface="Bookman Old Style" panose="02050604050505020204" pitchFamily="18" charset="0"/>
              </a:rPr>
            </a:br>
            <a:r>
              <a:rPr lang="en-US" dirty="0">
                <a:latin typeface="Bookman Old Style" panose="02050604050505020204" pitchFamily="18" charset="0"/>
              </a:rPr>
              <a:t>INNOCENCE CLAIM</a:t>
            </a:r>
            <a:endParaRPr lang="en-US" i="1" dirty="0">
              <a:latin typeface="Bookman Old Style" panose="02050604050505020204" pitchFamily="18" charset="0"/>
            </a:endParaRPr>
          </a:p>
        </p:txBody>
      </p:sp>
      <p:sp>
        <p:nvSpPr>
          <p:cNvPr id="3" name="Content Placeholder 2"/>
          <p:cNvSpPr>
            <a:spLocks noGrp="1"/>
          </p:cNvSpPr>
          <p:nvPr>
            <p:ph idx="1"/>
          </p:nvPr>
        </p:nvSpPr>
        <p:spPr/>
        <p:txBody>
          <a:bodyPr>
            <a:normAutofit fontScale="92500" lnSpcReduction="20000"/>
          </a:bodyPr>
          <a:lstStyle/>
          <a:p>
            <a:pPr marL="118872" indent="0">
              <a:buNone/>
            </a:pPr>
            <a:r>
              <a:rPr lang="en-US" b="1" i="1" dirty="0" err="1">
                <a:latin typeface="Bookman Old Style" panose="02050604050505020204" pitchFamily="18" charset="0"/>
              </a:rPr>
              <a:t>Schlup</a:t>
            </a:r>
            <a:r>
              <a:rPr lang="en-US" b="1" i="1" dirty="0">
                <a:latin typeface="Bookman Old Style" panose="02050604050505020204" pitchFamily="18" charset="0"/>
              </a:rPr>
              <a:t> v. </a:t>
            </a:r>
            <a:r>
              <a:rPr lang="en-US" b="1" i="1" dirty="0" err="1">
                <a:latin typeface="Bookman Old Style" panose="02050604050505020204" pitchFamily="18" charset="0"/>
              </a:rPr>
              <a:t>Delo</a:t>
            </a:r>
            <a:r>
              <a:rPr lang="en-US" b="1" dirty="0">
                <a:latin typeface="Bookman Old Style" panose="02050604050505020204" pitchFamily="18" charset="0"/>
              </a:rPr>
              <a:t>, 513 U.S. 298 (1995)</a:t>
            </a:r>
          </a:p>
          <a:p>
            <a:pPr marL="118872" indent="0">
              <a:buNone/>
            </a:pPr>
            <a:endParaRPr lang="en-US" b="1" i="1" dirty="0">
              <a:latin typeface="Bookman Old Style" panose="02050604050505020204" pitchFamily="18" charset="0"/>
            </a:endParaRPr>
          </a:p>
          <a:p>
            <a:pPr>
              <a:buFont typeface="Arial" panose="020B0604020202020204" pitchFamily="34" charset="0"/>
              <a:buChar char="•"/>
            </a:pPr>
            <a:r>
              <a:rPr lang="en-US" b="1" dirty="0">
                <a:latin typeface="Bookman Old Style" panose="02050604050505020204" pitchFamily="18" charset="0"/>
              </a:rPr>
              <a:t>Actual innocence itself does not provide basis for relief</a:t>
            </a:r>
          </a:p>
          <a:p>
            <a:pPr>
              <a:buFont typeface="Arial" panose="020B0604020202020204" pitchFamily="34" charset="0"/>
              <a:buChar char="•"/>
            </a:pPr>
            <a:r>
              <a:rPr lang="en-US" b="1" dirty="0">
                <a:latin typeface="Bookman Old Style" panose="02050604050505020204" pitchFamily="18" charset="0"/>
              </a:rPr>
              <a:t>Actual innocence is used as a gateway to raise otherwise barred claims</a:t>
            </a:r>
          </a:p>
          <a:p>
            <a:pPr>
              <a:buFont typeface="Arial" panose="020B0604020202020204" pitchFamily="34" charset="0"/>
              <a:buChar char="•"/>
            </a:pPr>
            <a:r>
              <a:rPr lang="en-US" b="1" dirty="0">
                <a:latin typeface="Bookman Old Style" panose="02050604050505020204" pitchFamily="18" charset="0"/>
              </a:rPr>
              <a:t>Lower burden on applicant:  requires preponderance of the evidence instead of the clear and convincing evidence standard on freestanding actual innocence claim</a:t>
            </a:r>
          </a:p>
        </p:txBody>
      </p:sp>
    </p:spTree>
    <p:extLst>
      <p:ext uri="{BB962C8B-B14F-4D97-AF65-F5344CB8AC3E}">
        <p14:creationId xmlns:p14="http://schemas.microsoft.com/office/powerpoint/2010/main" val="2566954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Bookman Old Style" panose="02050604050505020204" pitchFamily="18" charset="0"/>
              </a:rPr>
              <a:t>TEXAS </a:t>
            </a:r>
            <a:r>
              <a:rPr lang="en-US" dirty="0" err="1">
                <a:latin typeface="Bookman Old Style" panose="02050604050505020204" pitchFamily="18" charset="0"/>
              </a:rPr>
              <a:t>CONDIFICATION</a:t>
            </a:r>
            <a:r>
              <a:rPr lang="en-US" dirty="0">
                <a:latin typeface="Bookman Old Style" panose="02050604050505020204" pitchFamily="18" charset="0"/>
              </a:rPr>
              <a:t> OF </a:t>
            </a:r>
            <a:r>
              <a:rPr lang="en-US" i="1" dirty="0" err="1">
                <a:latin typeface="Bookman Old Style" panose="02050604050505020204" pitchFamily="18" charset="0"/>
              </a:rPr>
              <a:t>SCHLUP</a:t>
            </a:r>
            <a:endParaRPr lang="en-US" dirty="0">
              <a:latin typeface="Bookman Old Style" panose="02050604050505020204" pitchFamily="18" charset="0"/>
            </a:endParaRPr>
          </a:p>
        </p:txBody>
      </p:sp>
      <p:sp>
        <p:nvSpPr>
          <p:cNvPr id="3" name="Content Placeholder 2"/>
          <p:cNvSpPr>
            <a:spLocks noGrp="1"/>
          </p:cNvSpPr>
          <p:nvPr>
            <p:ph idx="1"/>
          </p:nvPr>
        </p:nvSpPr>
        <p:spPr/>
        <p:txBody>
          <a:bodyPr>
            <a:normAutofit/>
          </a:bodyPr>
          <a:lstStyle/>
          <a:p>
            <a:pPr marL="118872" indent="0">
              <a:buNone/>
            </a:pPr>
            <a:r>
              <a:rPr lang="en-US" sz="3600" b="1" dirty="0">
                <a:latin typeface="Bookman Old Style" panose="02050604050505020204" pitchFamily="18" charset="0"/>
              </a:rPr>
              <a:t>Art. 11.07, Sec. 4(a)(2), </a:t>
            </a:r>
            <a:r>
              <a:rPr lang="en-US" sz="3600" b="1" dirty="0" err="1">
                <a:latin typeface="Bookman Old Style" panose="02050604050505020204" pitchFamily="18" charset="0"/>
              </a:rPr>
              <a:t>C.C.P</a:t>
            </a:r>
            <a:r>
              <a:rPr lang="en-US" sz="3600" b="1" dirty="0">
                <a:latin typeface="Bookman Old Style" panose="02050604050505020204" pitchFamily="18" charset="0"/>
              </a:rPr>
              <a:t>. allows subsequent writ when, “by a preponderance of the evidence, but for a violation of the United States Constitution, no rational juror could have found the applicant guilty beyond a reasonable doubt.”</a:t>
            </a:r>
          </a:p>
        </p:txBody>
      </p:sp>
    </p:spTree>
    <p:extLst>
      <p:ext uri="{BB962C8B-B14F-4D97-AF65-F5344CB8AC3E}">
        <p14:creationId xmlns:p14="http://schemas.microsoft.com/office/powerpoint/2010/main" val="1619555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a:latin typeface="Bookman Old Style" panose="02050604050505020204" pitchFamily="18" charset="0"/>
              </a:rPr>
              <a:t>EX </a:t>
            </a:r>
            <a:r>
              <a:rPr lang="en-US" i="1" dirty="0" err="1">
                <a:latin typeface="Bookman Old Style" panose="02050604050505020204" pitchFamily="18" charset="0"/>
              </a:rPr>
              <a:t>PARTE</a:t>
            </a:r>
            <a:r>
              <a:rPr lang="en-US" i="1" dirty="0">
                <a:latin typeface="Bookman Old Style" panose="02050604050505020204" pitchFamily="18" charset="0"/>
              </a:rPr>
              <a:t> BILLY FREDERICK ALLEN</a:t>
            </a:r>
            <a:r>
              <a:rPr lang="en-US" dirty="0">
                <a:latin typeface="Bookman Old Style" panose="02050604050505020204" pitchFamily="18" charset="0"/>
              </a:rPr>
              <a:t>, 2009 WL 282739</a:t>
            </a:r>
            <a:endParaRPr lang="en-US" i="1" dirty="0">
              <a:latin typeface="Bookman Old Style" panose="02050604050505020204" pitchFamily="18" charset="0"/>
            </a:endParaRPr>
          </a:p>
        </p:txBody>
      </p:sp>
      <p:sp>
        <p:nvSpPr>
          <p:cNvPr id="3" name="Content Placeholder 2"/>
          <p:cNvSpPr>
            <a:spLocks noGrp="1"/>
          </p:cNvSpPr>
          <p:nvPr>
            <p:ph idx="1"/>
          </p:nvPr>
        </p:nvSpPr>
        <p:spPr/>
        <p:txBody>
          <a:bodyPr>
            <a:normAutofit/>
          </a:bodyPr>
          <a:lstStyle/>
          <a:p>
            <a:pPr marL="118872" indent="0">
              <a:buNone/>
            </a:pPr>
            <a:r>
              <a:rPr lang="en-US" sz="3600" b="1" dirty="0">
                <a:latin typeface="Bookman Old Style" panose="02050604050505020204" pitchFamily="18" charset="0"/>
              </a:rPr>
              <a:t>Allowed subsequent writ raising an otherwise procedurally barred  ineffective assistance of counsel claim on basis that Allen proved he was actually innocent under </a:t>
            </a:r>
            <a:r>
              <a:rPr lang="en-US" sz="3600" b="1" i="1" dirty="0" err="1">
                <a:latin typeface="Bookman Old Style" panose="02050604050505020204" pitchFamily="18" charset="0"/>
              </a:rPr>
              <a:t>Schlup</a:t>
            </a:r>
            <a:r>
              <a:rPr lang="en-US" sz="3600" b="1" dirty="0">
                <a:latin typeface="Bookman Old Style" panose="02050604050505020204" pitchFamily="18" charset="0"/>
              </a:rPr>
              <a:t> and Art. 11.07, Sec. 4(a)(2)</a:t>
            </a:r>
          </a:p>
        </p:txBody>
      </p:sp>
    </p:spTree>
    <p:extLst>
      <p:ext uri="{BB962C8B-B14F-4D97-AF65-F5344CB8AC3E}">
        <p14:creationId xmlns:p14="http://schemas.microsoft.com/office/powerpoint/2010/main" val="1476002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latin typeface="Bookman Old Style" panose="02050604050505020204" pitchFamily="18" charset="0"/>
              </a:rPr>
              <a:t>DEFINITION OF EXONERATION FROM THE NATIONAL REGISTRY OF EXONERATIONS</a:t>
            </a:r>
          </a:p>
        </p:txBody>
      </p:sp>
      <p:sp>
        <p:nvSpPr>
          <p:cNvPr id="3" name="Content Placeholder 2"/>
          <p:cNvSpPr>
            <a:spLocks noGrp="1"/>
          </p:cNvSpPr>
          <p:nvPr>
            <p:ph idx="1"/>
          </p:nvPr>
        </p:nvSpPr>
        <p:spPr/>
        <p:txBody>
          <a:bodyPr>
            <a:normAutofit lnSpcReduction="10000"/>
          </a:bodyPr>
          <a:lstStyle/>
          <a:p>
            <a:pPr marL="118872" indent="0">
              <a:buNone/>
            </a:pPr>
            <a:r>
              <a:rPr lang="en-US" b="1" dirty="0">
                <a:latin typeface="Bookman Old Style" panose="02050604050505020204" pitchFamily="18" charset="0"/>
              </a:rPr>
              <a:t>A person has been exonerated if he or she was convicted of a crime and later was either (1) declared to be factually innocent by a government official or agency with the authority to make that declaration; or (2) relieved of all the consequences of the criminal conviction by a government official or body with the authority to take that action.</a:t>
            </a:r>
          </a:p>
        </p:txBody>
      </p:sp>
    </p:spTree>
    <p:extLst>
      <p:ext uri="{BB962C8B-B14F-4D97-AF65-F5344CB8AC3E}">
        <p14:creationId xmlns:p14="http://schemas.microsoft.com/office/powerpoint/2010/main" val="731387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TIM COLE STATUE UNVEILING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98539" y="1774825"/>
            <a:ext cx="3146921" cy="4625975"/>
          </a:xfrm>
        </p:spPr>
      </p:pic>
    </p:spTree>
    <p:extLst>
      <p:ext uri="{BB962C8B-B14F-4D97-AF65-F5344CB8AC3E}">
        <p14:creationId xmlns:p14="http://schemas.microsoft.com/office/powerpoint/2010/main" val="350433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Bookman Old Style" panose="02050604050505020204" pitchFamily="18" charset="0"/>
              </a:rPr>
              <a:t>NATIONAL REGISTRY OF EXONERATIONS</a:t>
            </a:r>
          </a:p>
        </p:txBody>
      </p:sp>
      <p:sp>
        <p:nvSpPr>
          <p:cNvPr id="3" name="Content Placeholder 2"/>
          <p:cNvSpPr>
            <a:spLocks noGrp="1"/>
          </p:cNvSpPr>
          <p:nvPr>
            <p:ph idx="1"/>
          </p:nvPr>
        </p:nvSpPr>
        <p:spPr/>
        <p:txBody>
          <a:bodyPr>
            <a:normAutofit fontScale="92500" lnSpcReduction="20000"/>
          </a:bodyPr>
          <a:lstStyle/>
          <a:p>
            <a:pPr marL="118872" indent="0">
              <a:buNone/>
            </a:pPr>
            <a:r>
              <a:rPr lang="en-US" b="1" dirty="0">
                <a:latin typeface="Bookman Old Style" panose="02050604050505020204" pitchFamily="18" charset="0"/>
              </a:rPr>
              <a:t>As of March 2018</a:t>
            </a:r>
          </a:p>
          <a:p>
            <a:pPr marL="118872" indent="0">
              <a:buNone/>
            </a:pPr>
            <a:endParaRPr lang="en-US" b="1" dirty="0">
              <a:latin typeface="Bookman Old Style" panose="02050604050505020204" pitchFamily="18" charset="0"/>
            </a:endParaRPr>
          </a:p>
          <a:p>
            <a:r>
              <a:rPr lang="en-US" b="1" dirty="0">
                <a:latin typeface="Bookman Old Style" panose="02050604050505020204" pitchFamily="18" charset="0"/>
              </a:rPr>
              <a:t>2,182 exonerations nationwide since 1989</a:t>
            </a:r>
          </a:p>
          <a:p>
            <a:endParaRPr lang="en-US" b="1" dirty="0">
              <a:latin typeface="Bookman Old Style" panose="02050604050505020204" pitchFamily="18" charset="0"/>
            </a:endParaRPr>
          </a:p>
          <a:p>
            <a:r>
              <a:rPr lang="en-US" b="1" dirty="0">
                <a:latin typeface="Bookman Old Style" panose="02050604050505020204" pitchFamily="18" charset="0"/>
              </a:rPr>
              <a:t>319 exonerations in Texas since 1989</a:t>
            </a:r>
          </a:p>
          <a:p>
            <a:endParaRPr lang="en-US" b="1" dirty="0">
              <a:latin typeface="Bookman Old Style" panose="02050604050505020204" pitchFamily="18" charset="0"/>
            </a:endParaRPr>
          </a:p>
          <a:p>
            <a:r>
              <a:rPr lang="en-US" b="1" dirty="0">
                <a:latin typeface="Bookman Old Style" panose="02050604050505020204" pitchFamily="18" charset="0"/>
              </a:rPr>
              <a:t>Texas has more exonerations than any other state</a:t>
            </a:r>
          </a:p>
          <a:p>
            <a:endParaRPr lang="en-US" b="1" dirty="0">
              <a:latin typeface="Bookman Old Style" panose="02050604050505020204" pitchFamily="18" charset="0"/>
            </a:endParaRPr>
          </a:p>
          <a:p>
            <a:r>
              <a:rPr lang="en-US" b="1" dirty="0">
                <a:latin typeface="Bookman Old Style" panose="02050604050505020204" pitchFamily="18" charset="0"/>
              </a:rPr>
              <a:t>Exoneration refers to more than just actual innocence finding</a:t>
            </a:r>
          </a:p>
        </p:txBody>
      </p:sp>
    </p:spTree>
    <p:extLst>
      <p:ext uri="{BB962C8B-B14F-4D97-AF65-F5344CB8AC3E}">
        <p14:creationId xmlns:p14="http://schemas.microsoft.com/office/powerpoint/2010/main" val="1471570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latin typeface="Bookman Old Style" panose="02050604050505020204" pitchFamily="18" charset="0"/>
              </a:rPr>
              <a:t>WRONGFUL CONVICTION COMPENSATION </a:t>
            </a:r>
            <a:br>
              <a:rPr lang="en-US" sz="3000" dirty="0">
                <a:latin typeface="Bookman Old Style" panose="02050604050505020204" pitchFamily="18" charset="0"/>
              </a:rPr>
            </a:br>
            <a:r>
              <a:rPr lang="en-US" sz="3000" dirty="0">
                <a:latin typeface="Bookman Old Style" panose="02050604050505020204" pitchFamily="18" charset="0"/>
              </a:rPr>
              <a:t>(TIM COLE COMPENSATION ACT)</a:t>
            </a:r>
          </a:p>
        </p:txBody>
      </p:sp>
      <p:sp>
        <p:nvSpPr>
          <p:cNvPr id="3" name="Content Placeholder 2"/>
          <p:cNvSpPr>
            <a:spLocks noGrp="1"/>
          </p:cNvSpPr>
          <p:nvPr>
            <p:ph idx="1"/>
          </p:nvPr>
        </p:nvSpPr>
        <p:spPr>
          <a:xfrm>
            <a:off x="457200" y="1600200"/>
            <a:ext cx="8229600" cy="4625609"/>
          </a:xfrm>
        </p:spPr>
        <p:txBody>
          <a:bodyPr>
            <a:noAutofit/>
          </a:bodyPr>
          <a:lstStyle/>
          <a:p>
            <a:pPr marL="118872" indent="0">
              <a:buNone/>
            </a:pPr>
            <a:r>
              <a:rPr lang="en-US" sz="2400" b="1" dirty="0">
                <a:latin typeface="Bookman Old Style" panose="02050604050505020204" pitchFamily="18" charset="0"/>
              </a:rPr>
              <a:t>A person is entitled to compensation if:</a:t>
            </a:r>
          </a:p>
          <a:p>
            <a:pPr>
              <a:buFont typeface="Arial" panose="020B0604020202020204" pitchFamily="34" charset="0"/>
              <a:buChar char="•"/>
            </a:pPr>
            <a:r>
              <a:rPr lang="en-US" sz="2400" b="1" dirty="0">
                <a:latin typeface="Bookman Old Style" panose="02050604050505020204" pitchFamily="18" charset="0"/>
              </a:rPr>
              <a:t>He served in whole or in part a sentence in prison, and</a:t>
            </a:r>
          </a:p>
          <a:p>
            <a:pPr>
              <a:buFont typeface="Arial" panose="020B0604020202020204" pitchFamily="34" charset="0"/>
              <a:buChar char="•"/>
            </a:pPr>
            <a:r>
              <a:rPr lang="en-US" sz="2400" b="1" dirty="0">
                <a:latin typeface="Bookman Old Style" panose="02050604050505020204" pitchFamily="18" charset="0"/>
              </a:rPr>
              <a:t>He has received a full pardon on the basis of innocence for the crime for which he was sentenced, or</a:t>
            </a:r>
          </a:p>
          <a:p>
            <a:pPr>
              <a:buFont typeface="Arial" panose="020B0604020202020204" pitchFamily="34" charset="0"/>
              <a:buChar char="•"/>
            </a:pPr>
            <a:r>
              <a:rPr lang="en-US" sz="2400" b="1" dirty="0">
                <a:latin typeface="Bookman Old Style" panose="02050604050505020204" pitchFamily="18" charset="0"/>
              </a:rPr>
              <a:t>He has been granted relief in accordance with a writ of habeas corpus that is based on a court finding or determination that the person is actually innocent of the crime for which the person was sentenced, or </a:t>
            </a:r>
          </a:p>
          <a:p>
            <a:pPr marL="118872" indent="0">
              <a:buNone/>
            </a:pPr>
            <a:endParaRPr lang="en-US" sz="2000" b="1" dirty="0">
              <a:latin typeface="Bookman Old Style" panose="02050604050505020204" pitchFamily="18" charset="0"/>
            </a:endParaRPr>
          </a:p>
        </p:txBody>
      </p:sp>
    </p:spTree>
    <p:extLst>
      <p:ext uri="{BB962C8B-B14F-4D97-AF65-F5344CB8AC3E}">
        <p14:creationId xmlns:p14="http://schemas.microsoft.com/office/powerpoint/2010/main" val="2176757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latin typeface="Bookman Old Style" panose="02050604050505020204" pitchFamily="18" charset="0"/>
              </a:rPr>
              <a:t>WRONGFUL CONVICTION COMPENSATION </a:t>
            </a:r>
            <a:br>
              <a:rPr lang="en-US" sz="2800" dirty="0">
                <a:latin typeface="Bookman Old Style" panose="02050604050505020204" pitchFamily="18" charset="0"/>
              </a:rPr>
            </a:br>
            <a:r>
              <a:rPr lang="en-US" sz="2800" dirty="0">
                <a:latin typeface="Bookman Old Style" panose="02050604050505020204" pitchFamily="18" charset="0"/>
              </a:rPr>
              <a:t>(TIM COLE COMPENSATION ACT)</a:t>
            </a:r>
            <a:endParaRPr lang="en-US" sz="2800" dirty="0"/>
          </a:p>
        </p:txBody>
      </p:sp>
      <p:sp>
        <p:nvSpPr>
          <p:cNvPr id="3" name="Content Placeholder 2"/>
          <p:cNvSpPr>
            <a:spLocks noGrp="1"/>
          </p:cNvSpPr>
          <p:nvPr>
            <p:ph idx="1"/>
          </p:nvPr>
        </p:nvSpPr>
        <p:spPr/>
        <p:txBody>
          <a:bodyPr>
            <a:normAutofit fontScale="92500" lnSpcReduction="10000"/>
          </a:bodyPr>
          <a:lstStyle/>
          <a:p>
            <a:r>
              <a:rPr lang="en-US" sz="2800" b="1" dirty="0">
                <a:latin typeface="Bookman Old Style" panose="02050604050505020204" pitchFamily="18" charset="0"/>
              </a:rPr>
              <a:t>He has been granted relief in a writ of habeas corpus and the state district court has issued an order dismissing the charge and the dismissal order is based on a motion to dismiss in which the state’s attorney states that no credible evidence exists which inculpates the defendant, and the state’s attorney states that he believes the defendant is innocent.</a:t>
            </a:r>
          </a:p>
          <a:p>
            <a:pPr marL="457200" lvl="1" indent="0">
              <a:buNone/>
            </a:pPr>
            <a:r>
              <a:rPr lang="en-US" b="1" dirty="0">
                <a:latin typeface="Bookman Old Style" panose="02050604050505020204" pitchFamily="18" charset="0"/>
              </a:rPr>
              <a:t>	Tex. Civ. </a:t>
            </a:r>
            <a:r>
              <a:rPr lang="en-US" b="1" dirty="0" err="1">
                <a:latin typeface="Bookman Old Style" panose="02050604050505020204" pitchFamily="18" charset="0"/>
              </a:rPr>
              <a:t>Prac</a:t>
            </a:r>
            <a:r>
              <a:rPr lang="en-US" b="1" dirty="0">
                <a:latin typeface="Bookman Old Style" panose="02050604050505020204" pitchFamily="18" charset="0"/>
              </a:rPr>
              <a:t>. &amp; Rem. Code </a:t>
            </a:r>
          </a:p>
          <a:p>
            <a:pPr marL="457200" lvl="1" indent="0">
              <a:buNone/>
            </a:pPr>
            <a:r>
              <a:rPr lang="en-US" b="1" dirty="0">
                <a:latin typeface="Bookman Old Style" panose="02050604050505020204" pitchFamily="18" charset="0"/>
              </a:rPr>
              <a:t>	§103.001 to 103.154</a:t>
            </a:r>
          </a:p>
          <a:p>
            <a:pPr marL="457200" lvl="1" indent="0">
              <a:buNone/>
            </a:pPr>
            <a:endParaRPr lang="en-US" dirty="0"/>
          </a:p>
        </p:txBody>
      </p:sp>
    </p:spTree>
    <p:extLst>
      <p:ext uri="{BB962C8B-B14F-4D97-AF65-F5344CB8AC3E}">
        <p14:creationId xmlns:p14="http://schemas.microsoft.com/office/powerpoint/2010/main" val="1702992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latin typeface="Bookman Old Style" panose="02050604050505020204" pitchFamily="18" charset="0"/>
              </a:rPr>
              <a:t>WRONGFUL CONVICTION COMPENSATION </a:t>
            </a:r>
            <a:br>
              <a:rPr lang="en-US" sz="2800" dirty="0">
                <a:latin typeface="Bookman Old Style" panose="02050604050505020204" pitchFamily="18" charset="0"/>
              </a:rPr>
            </a:br>
            <a:r>
              <a:rPr lang="en-US" sz="2800" dirty="0">
                <a:latin typeface="Bookman Old Style" panose="02050604050505020204" pitchFamily="18" charset="0"/>
              </a:rPr>
              <a:t>(TIM COLE COMPENSATION ACT)</a:t>
            </a:r>
            <a:endParaRPr lang="en-US" sz="2800" dirty="0"/>
          </a:p>
        </p:txBody>
      </p:sp>
      <p:sp>
        <p:nvSpPr>
          <p:cNvPr id="3" name="Content Placeholder 2"/>
          <p:cNvSpPr>
            <a:spLocks noGrp="1"/>
          </p:cNvSpPr>
          <p:nvPr>
            <p:ph idx="1"/>
          </p:nvPr>
        </p:nvSpPr>
        <p:spPr/>
        <p:txBody>
          <a:bodyPr/>
          <a:lstStyle/>
          <a:p>
            <a:pPr marL="118872" indent="0">
              <a:buNone/>
            </a:pPr>
            <a:r>
              <a:rPr lang="en-US" b="1" dirty="0">
                <a:latin typeface="Bookman Old Style" panose="02050604050505020204" pitchFamily="18" charset="0"/>
              </a:rPr>
              <a:t>The amount of compensation paid to a wrongfully convicted person under this statute is $80,000.00 per year multiplied by the number of years the person served in prison in a lump sum and the same amount in an annuity for the rest of his life.  Tex. Civ. </a:t>
            </a:r>
            <a:r>
              <a:rPr lang="en-US" b="1" dirty="0" err="1">
                <a:latin typeface="Bookman Old Style" panose="02050604050505020204" pitchFamily="18" charset="0"/>
              </a:rPr>
              <a:t>Prac</a:t>
            </a:r>
            <a:r>
              <a:rPr lang="en-US" b="1" dirty="0">
                <a:latin typeface="Bookman Old Style" panose="02050604050505020204" pitchFamily="18" charset="0"/>
              </a:rPr>
              <a:t>. &amp; Rem. Code §103.052 and 103.053</a:t>
            </a:r>
          </a:p>
        </p:txBody>
      </p:sp>
    </p:spTree>
    <p:extLst>
      <p:ext uri="{BB962C8B-B14F-4D97-AF65-F5344CB8AC3E}">
        <p14:creationId xmlns:p14="http://schemas.microsoft.com/office/powerpoint/2010/main" val="982497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Bookman Old Style" panose="02050604050505020204" pitchFamily="18" charset="0"/>
              </a:rPr>
              <a:t>PARDONS FOR INNOCENCE</a:t>
            </a:r>
          </a:p>
        </p:txBody>
      </p:sp>
      <p:sp>
        <p:nvSpPr>
          <p:cNvPr id="3" name="Content Placeholder 2"/>
          <p:cNvSpPr>
            <a:spLocks noGrp="1"/>
          </p:cNvSpPr>
          <p:nvPr>
            <p:ph idx="1"/>
          </p:nvPr>
        </p:nvSpPr>
        <p:spPr/>
        <p:txBody>
          <a:bodyPr>
            <a:normAutofit fontScale="70000" lnSpcReduction="20000"/>
          </a:bodyPr>
          <a:lstStyle/>
          <a:p>
            <a:pPr marL="118872" indent="0">
              <a:buNone/>
            </a:pPr>
            <a:r>
              <a:rPr lang="en-US" b="1" dirty="0">
                <a:latin typeface="Bookman Old Style" panose="02050604050505020204" pitchFamily="18" charset="0"/>
              </a:rPr>
              <a:t>The board will recommend the governor grant a pardon on the basis of innocence upon the receipt of:</a:t>
            </a:r>
          </a:p>
          <a:p>
            <a:pPr marL="118872" indent="0">
              <a:buNone/>
            </a:pPr>
            <a:r>
              <a:rPr lang="en-US" b="1" dirty="0">
                <a:latin typeface="Bookman Old Style" panose="02050604050505020204" pitchFamily="18" charset="0"/>
              </a:rPr>
              <a:t>(1) a written recommendation of at least two of the current trial officials of the sentencing court, with one trial official submitting documentary evidence of actual innocence; or</a:t>
            </a:r>
          </a:p>
          <a:p>
            <a:pPr marL="118872" indent="0">
              <a:buNone/>
            </a:pPr>
            <a:r>
              <a:rPr lang="en-US" b="1" dirty="0">
                <a:latin typeface="Bookman Old Style" panose="02050604050505020204" pitchFamily="18" charset="0"/>
              </a:rPr>
              <a:t>(2) a certified order or judgment of a court having jurisdiction accompanied by a certified copy of the findings of fact and conclusions of law where the court recommends that the Court of Criminal Appeals grant state habeas relief on the grounds of actual innocence.</a:t>
            </a:r>
          </a:p>
          <a:p>
            <a:pPr marL="118872" indent="0">
              <a:buNone/>
            </a:pPr>
            <a:endParaRPr lang="en-US" b="1" dirty="0">
              <a:latin typeface="Bookman Old Style" panose="02050604050505020204" pitchFamily="18" charset="0"/>
            </a:endParaRPr>
          </a:p>
          <a:p>
            <a:pPr marL="118872" indent="0">
              <a:buNone/>
            </a:pPr>
            <a:r>
              <a:rPr lang="en-US" b="1" dirty="0">
                <a:latin typeface="Bookman Old Style" panose="02050604050505020204" pitchFamily="18" charset="0"/>
              </a:rPr>
              <a:t>	Tex. Admin. Code 37 §143.2</a:t>
            </a:r>
          </a:p>
          <a:p>
            <a:pPr marL="118872" indent="0">
              <a:buNone/>
            </a:pPr>
            <a:endParaRPr lang="en-US" b="1" dirty="0">
              <a:latin typeface="Bookman Old Style" panose="02050604050505020204" pitchFamily="18" charset="0"/>
            </a:endParaRPr>
          </a:p>
        </p:txBody>
      </p:sp>
    </p:spTree>
    <p:extLst>
      <p:ext uri="{BB962C8B-B14F-4D97-AF65-F5344CB8AC3E}">
        <p14:creationId xmlns:p14="http://schemas.microsoft.com/office/powerpoint/2010/main" val="1184012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Bookman Old Style" panose="02050604050505020204" pitchFamily="18" charset="0"/>
              </a:rPr>
              <a:t>COMMON CAUSES OF WRONGFUL CONVICTIONS</a:t>
            </a:r>
          </a:p>
        </p:txBody>
      </p:sp>
      <p:sp>
        <p:nvSpPr>
          <p:cNvPr id="3" name="Content Placeholder 2"/>
          <p:cNvSpPr>
            <a:spLocks noGrp="1"/>
          </p:cNvSpPr>
          <p:nvPr>
            <p:ph idx="1"/>
          </p:nvPr>
        </p:nvSpPr>
        <p:spPr/>
        <p:txBody>
          <a:bodyPr>
            <a:normAutofit fontScale="92500" lnSpcReduction="20000"/>
          </a:bodyPr>
          <a:lstStyle/>
          <a:p>
            <a:r>
              <a:rPr lang="en-US" b="1" dirty="0">
                <a:latin typeface="Bookman Old Style" panose="02050604050505020204" pitchFamily="18" charset="0"/>
              </a:rPr>
              <a:t>Inaccurate Eyewitness Identification</a:t>
            </a:r>
          </a:p>
          <a:p>
            <a:endParaRPr lang="en-US" b="1" dirty="0">
              <a:latin typeface="Bookman Old Style" panose="02050604050505020204" pitchFamily="18" charset="0"/>
            </a:endParaRPr>
          </a:p>
          <a:p>
            <a:r>
              <a:rPr lang="en-US" b="1" dirty="0">
                <a:latin typeface="Bookman Old Style" panose="02050604050505020204" pitchFamily="18" charset="0"/>
              </a:rPr>
              <a:t>False Informant Testimony</a:t>
            </a:r>
          </a:p>
          <a:p>
            <a:endParaRPr lang="en-US" b="1" dirty="0">
              <a:latin typeface="Bookman Old Style" panose="02050604050505020204" pitchFamily="18" charset="0"/>
            </a:endParaRPr>
          </a:p>
          <a:p>
            <a:r>
              <a:rPr lang="en-US" b="1" dirty="0">
                <a:latin typeface="Bookman Old Style" panose="02050604050505020204" pitchFamily="18" charset="0"/>
              </a:rPr>
              <a:t>False Confessions</a:t>
            </a:r>
          </a:p>
          <a:p>
            <a:endParaRPr lang="en-US" b="1" dirty="0">
              <a:latin typeface="Bookman Old Style" panose="02050604050505020204" pitchFamily="18" charset="0"/>
            </a:endParaRPr>
          </a:p>
          <a:p>
            <a:r>
              <a:rPr lang="en-US" b="1" dirty="0">
                <a:latin typeface="Bookman Old Style" panose="02050604050505020204" pitchFamily="18" charset="0"/>
              </a:rPr>
              <a:t>Invalid Scientific Evidence</a:t>
            </a:r>
          </a:p>
          <a:p>
            <a:endParaRPr lang="en-US" b="1" dirty="0">
              <a:latin typeface="Bookman Old Style" panose="02050604050505020204" pitchFamily="18" charset="0"/>
            </a:endParaRPr>
          </a:p>
          <a:p>
            <a:r>
              <a:rPr lang="en-US" b="1" dirty="0">
                <a:latin typeface="Bookman Old Style" panose="02050604050505020204" pitchFamily="18" charset="0"/>
              </a:rPr>
              <a:t>Ineffective Assistance of Counsel</a:t>
            </a:r>
          </a:p>
          <a:p>
            <a:endParaRPr lang="en-US" b="1" dirty="0">
              <a:latin typeface="Bookman Old Style" panose="02050604050505020204" pitchFamily="18" charset="0"/>
            </a:endParaRPr>
          </a:p>
          <a:p>
            <a:r>
              <a:rPr lang="en-US" b="1" dirty="0">
                <a:latin typeface="Bookman Old Style" panose="02050604050505020204" pitchFamily="18" charset="0"/>
              </a:rPr>
              <a:t>False Testimony From State Witnesses</a:t>
            </a:r>
          </a:p>
        </p:txBody>
      </p:sp>
    </p:spTree>
    <p:extLst>
      <p:ext uri="{BB962C8B-B14F-4D97-AF65-F5344CB8AC3E}">
        <p14:creationId xmlns:p14="http://schemas.microsoft.com/office/powerpoint/2010/main" val="1929565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139952"/>
          </a:xfrm>
        </p:spPr>
        <p:txBody>
          <a:bodyPr>
            <a:normAutofit/>
          </a:bodyPr>
          <a:lstStyle/>
          <a:p>
            <a:pPr algn="ctr"/>
            <a:r>
              <a:rPr lang="en-US" sz="3200" dirty="0">
                <a:latin typeface="Bookman Old Style" panose="02050604050505020204" pitchFamily="18" charset="0"/>
              </a:rPr>
              <a:t>Expert Testimony on Reliability of Eyewitness Identification Procedures</a:t>
            </a:r>
            <a:endParaRPr lang="en-US" sz="3200" dirty="0">
              <a:solidFill>
                <a:schemeClr val="tx1"/>
              </a:solidFill>
              <a:latin typeface="Bookman Old Style" panose="02050604050505020204" pitchFamily="18" charset="0"/>
            </a:endParaRPr>
          </a:p>
        </p:txBody>
      </p:sp>
      <p:sp>
        <p:nvSpPr>
          <p:cNvPr id="3" name="Content Placeholder 2"/>
          <p:cNvSpPr>
            <a:spLocks noGrp="1"/>
          </p:cNvSpPr>
          <p:nvPr>
            <p:ph idx="1"/>
          </p:nvPr>
        </p:nvSpPr>
        <p:spPr/>
        <p:txBody>
          <a:bodyPr/>
          <a:lstStyle/>
          <a:p>
            <a:pPr marL="118872" indent="0">
              <a:buNone/>
            </a:pPr>
            <a:endParaRPr lang="en-US" dirty="0"/>
          </a:p>
          <a:p>
            <a:pPr marL="118872" indent="0" algn="ctr">
              <a:buNone/>
            </a:pPr>
            <a:r>
              <a:rPr lang="en-US" b="1" i="1" dirty="0">
                <a:latin typeface="Bookman Old Style" panose="02050604050505020204" pitchFamily="18" charset="0"/>
              </a:rPr>
              <a:t>Tillman v. State</a:t>
            </a:r>
            <a:r>
              <a:rPr lang="en-US" b="1" dirty="0">
                <a:latin typeface="Bookman Old Style" panose="02050604050505020204" pitchFamily="18" charset="0"/>
              </a:rPr>
              <a:t>, 354 </a:t>
            </a:r>
            <a:r>
              <a:rPr lang="en-US" b="1" dirty="0" err="1">
                <a:latin typeface="Bookman Old Style" panose="02050604050505020204" pitchFamily="18" charset="0"/>
              </a:rPr>
              <a:t>S.W.3d</a:t>
            </a:r>
            <a:r>
              <a:rPr lang="en-US" b="1" dirty="0">
                <a:latin typeface="Bookman Old Style" panose="02050604050505020204" pitchFamily="18" charset="0"/>
              </a:rPr>
              <a:t> 425 (2011)</a:t>
            </a:r>
          </a:p>
          <a:p>
            <a:pPr marL="118872" indent="0" algn="ctr">
              <a:buNone/>
            </a:pPr>
            <a:endParaRPr lang="en-US" b="1" dirty="0">
              <a:latin typeface="Bookman Old Style" panose="02050604050505020204" pitchFamily="18" charset="0"/>
            </a:endParaRPr>
          </a:p>
          <a:p>
            <a:pPr marL="118872" indent="0" algn="ctr">
              <a:buNone/>
            </a:pPr>
            <a:r>
              <a:rPr lang="en-US" b="1" dirty="0">
                <a:latin typeface="Bookman Old Style" panose="02050604050505020204" pitchFamily="18" charset="0"/>
              </a:rPr>
              <a:t>The court held that expert testimony on the reliability of eyewitness identification is admissible.</a:t>
            </a:r>
            <a:endParaRPr lang="en-US" b="1" dirty="0"/>
          </a:p>
        </p:txBody>
      </p:sp>
    </p:spTree>
    <p:extLst>
      <p:ext uri="{BB962C8B-B14F-4D97-AF65-F5344CB8AC3E}">
        <p14:creationId xmlns:p14="http://schemas.microsoft.com/office/powerpoint/2010/main" val="2154436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latin typeface="Bookman Old Style" panose="02050604050505020204" pitchFamily="18" charset="0"/>
              </a:rPr>
              <a:t>TILLMAN V. STATE</a:t>
            </a:r>
          </a:p>
        </p:txBody>
      </p:sp>
      <p:sp>
        <p:nvSpPr>
          <p:cNvPr id="3" name="Content Placeholder 2"/>
          <p:cNvSpPr>
            <a:spLocks noGrp="1"/>
          </p:cNvSpPr>
          <p:nvPr>
            <p:ph idx="1"/>
          </p:nvPr>
        </p:nvSpPr>
        <p:spPr/>
        <p:txBody>
          <a:bodyPr>
            <a:normAutofit fontScale="85000" lnSpcReduction="20000"/>
          </a:bodyPr>
          <a:lstStyle/>
          <a:p>
            <a:pPr marL="118872" indent="0">
              <a:buNone/>
            </a:pPr>
            <a:r>
              <a:rPr lang="en-US" b="1" dirty="0">
                <a:latin typeface="Bookman Old Style" panose="02050604050505020204" pitchFamily="18" charset="0"/>
              </a:rPr>
              <a:t>“Nationwide, 190 of the first 250 DNA exonerations involved eyewitnesses who were wrong.  BRANDON L. GARRETT</a:t>
            </a:r>
            <a:r>
              <a:rPr lang="en-US" b="1" i="1" dirty="0">
                <a:latin typeface="Bookman Old Style" panose="02050604050505020204" pitchFamily="18" charset="0"/>
              </a:rPr>
              <a:t>, Convicting the Innocent:  Where Criminal Prosecutions Go Wrong</a:t>
            </a:r>
            <a:r>
              <a:rPr lang="en-US" b="1" dirty="0">
                <a:latin typeface="Bookman Old Style" panose="02050604050505020204" pitchFamily="18" charset="0"/>
              </a:rPr>
              <a:t> 8-9, 279 (2011).  In Texas, reports indicate 80 percent of the first 40 DNA exonerations involved an eyewitness identification error.  Innocence Project of Texas, </a:t>
            </a:r>
            <a:r>
              <a:rPr lang="en-US" b="1" i="1" dirty="0">
                <a:latin typeface="Bookman Old Style" panose="02050604050505020204" pitchFamily="18" charset="0"/>
              </a:rPr>
              <a:t>Texas Exonerations-At a Glance</a:t>
            </a:r>
            <a:r>
              <a:rPr lang="en-US" b="1" dirty="0">
                <a:latin typeface="Bookman Old Style" panose="02050604050505020204" pitchFamily="18" charset="0"/>
              </a:rPr>
              <a:t> (2011), http://</a:t>
            </a:r>
            <a:r>
              <a:rPr lang="en-US" b="1" dirty="0" err="1">
                <a:latin typeface="Bookman Old Style" panose="02050604050505020204" pitchFamily="18" charset="0"/>
              </a:rPr>
              <a:t>ipoftexas.org</a:t>
            </a:r>
            <a:r>
              <a:rPr lang="en-US" b="1" dirty="0">
                <a:latin typeface="Bookman Old Style" panose="02050604050505020204" pitchFamily="18" charset="0"/>
              </a:rPr>
              <a:t>/</a:t>
            </a:r>
            <a:r>
              <a:rPr lang="en-US" b="1" dirty="0" err="1">
                <a:latin typeface="Bookman Old Style" panose="02050604050505020204" pitchFamily="18" charset="0"/>
              </a:rPr>
              <a:t>index.phd?action</a:t>
            </a:r>
            <a:r>
              <a:rPr lang="en-US" b="1" dirty="0">
                <a:latin typeface="Bookman Old Style" panose="02050604050505020204" pitchFamily="18" charset="0"/>
              </a:rPr>
              <a:t>=at-a-glance.”</a:t>
            </a:r>
          </a:p>
          <a:p>
            <a:pPr marL="118872" indent="0">
              <a:buNone/>
            </a:pPr>
            <a:r>
              <a:rPr lang="en-US" b="1" dirty="0">
                <a:latin typeface="Bookman Old Style" panose="02050604050505020204" pitchFamily="18" charset="0"/>
              </a:rPr>
              <a:t>	Court of Criminal Appeals’ Opinion</a:t>
            </a:r>
          </a:p>
        </p:txBody>
      </p:sp>
    </p:spTree>
    <p:extLst>
      <p:ext uri="{BB962C8B-B14F-4D97-AF65-F5344CB8AC3E}">
        <p14:creationId xmlns:p14="http://schemas.microsoft.com/office/powerpoint/2010/main" val="3768146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C575-3F3B-4B23-90BD-7199BD822C69}"/>
              </a:ext>
            </a:extLst>
          </p:cNvPr>
          <p:cNvSpPr>
            <a:spLocks noGrp="1"/>
          </p:cNvSpPr>
          <p:nvPr>
            <p:ph type="title"/>
          </p:nvPr>
        </p:nvSpPr>
        <p:spPr/>
        <p:txBody>
          <a:bodyPr>
            <a:normAutofit/>
          </a:bodyPr>
          <a:lstStyle/>
          <a:p>
            <a:pPr algn="ctr"/>
            <a:r>
              <a:rPr lang="en-US" sz="4000" dirty="0">
                <a:latin typeface="Bookman Old Style" panose="02050604050505020204" pitchFamily="18" charset="0"/>
              </a:rPr>
              <a:t>ART. 38.20, </a:t>
            </a:r>
            <a:r>
              <a:rPr lang="en-US" sz="4000" dirty="0" err="1">
                <a:latin typeface="Bookman Old Style" panose="02050604050505020204" pitchFamily="18" charset="0"/>
              </a:rPr>
              <a:t>C.C.P</a:t>
            </a:r>
            <a:r>
              <a:rPr lang="en-US" sz="4000" dirty="0">
                <a:latin typeface="Bookman Old Style" panose="02050604050505020204" pitchFamily="18" charset="0"/>
              </a:rPr>
              <a:t>.</a:t>
            </a:r>
            <a:endParaRPr lang="en-US" sz="3100"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830BFDB6-1022-46FF-9CDE-3098F592C058}"/>
              </a:ext>
            </a:extLst>
          </p:cNvPr>
          <p:cNvSpPr>
            <a:spLocks noGrp="1"/>
          </p:cNvSpPr>
          <p:nvPr>
            <p:ph idx="1"/>
          </p:nvPr>
        </p:nvSpPr>
        <p:spPr/>
        <p:txBody>
          <a:bodyPr/>
          <a:lstStyle/>
          <a:p>
            <a:pPr marL="118872" indent="0" algn="ctr">
              <a:buNone/>
            </a:pPr>
            <a:r>
              <a:rPr lang="en-US" b="1" dirty="0">
                <a:latin typeface="Bookman Old Style" panose="02050604050505020204" pitchFamily="18" charset="0"/>
              </a:rPr>
              <a:t>Photographic and </a:t>
            </a:r>
          </a:p>
          <a:p>
            <a:pPr marL="118872" indent="0" algn="ctr">
              <a:buNone/>
            </a:pPr>
            <a:r>
              <a:rPr lang="en-US" b="1" dirty="0">
                <a:latin typeface="Bookman Old Style" panose="02050604050505020204" pitchFamily="18" charset="0"/>
              </a:rPr>
              <a:t>Live Lineup Procedures</a:t>
            </a:r>
          </a:p>
          <a:p>
            <a:pPr marL="118872" indent="0" algn="ctr">
              <a:buNone/>
            </a:pPr>
            <a:endParaRPr lang="en-US" b="1" dirty="0">
              <a:latin typeface="Bookman Old Style" panose="02050604050505020204" pitchFamily="18" charset="0"/>
            </a:endParaRPr>
          </a:p>
          <a:p>
            <a:pPr marL="118872" indent="0">
              <a:buNone/>
            </a:pPr>
            <a:r>
              <a:rPr lang="en-US" b="1" dirty="0">
                <a:latin typeface="Bookman Old Style" panose="02050604050505020204" pitchFamily="18" charset="0"/>
              </a:rPr>
              <a:t>Requires every law enforcement agency in state to adopt a written policy regarding photographic and live lineup identification procedures.</a:t>
            </a:r>
          </a:p>
        </p:txBody>
      </p:sp>
    </p:spTree>
    <p:extLst>
      <p:ext uri="{BB962C8B-B14F-4D97-AF65-F5344CB8AC3E}">
        <p14:creationId xmlns:p14="http://schemas.microsoft.com/office/powerpoint/2010/main" val="2413741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6F4E-1F09-464D-BD31-5543E8A9A33F}"/>
              </a:ext>
            </a:extLst>
          </p:cNvPr>
          <p:cNvSpPr>
            <a:spLocks noGrp="1"/>
          </p:cNvSpPr>
          <p:nvPr>
            <p:ph type="title"/>
          </p:nvPr>
        </p:nvSpPr>
        <p:spPr/>
        <p:txBody>
          <a:bodyPr/>
          <a:lstStyle/>
          <a:p>
            <a:pPr algn="ctr"/>
            <a:r>
              <a:rPr lang="en-US" dirty="0">
                <a:latin typeface="Bookman Old Style" panose="02050604050505020204" pitchFamily="18" charset="0"/>
              </a:rPr>
              <a:t>ART. 38.20, </a:t>
            </a:r>
            <a:r>
              <a:rPr lang="en-US" dirty="0" err="1">
                <a:latin typeface="Bookman Old Style" panose="02050604050505020204" pitchFamily="18" charset="0"/>
              </a:rPr>
              <a:t>C.C.P</a:t>
            </a:r>
            <a:r>
              <a:rPr lang="en-US" dirty="0">
                <a:latin typeface="Bookman Old Style" panose="02050604050505020204" pitchFamily="18" charset="0"/>
              </a:rPr>
              <a:t>.</a:t>
            </a:r>
          </a:p>
        </p:txBody>
      </p:sp>
      <p:sp>
        <p:nvSpPr>
          <p:cNvPr id="3" name="Content Placeholder 2">
            <a:extLst>
              <a:ext uri="{FF2B5EF4-FFF2-40B4-BE49-F238E27FC236}">
                <a16:creationId xmlns:a16="http://schemas.microsoft.com/office/drawing/2014/main" id="{2F947AC8-C396-4171-8CA3-77367A922A79}"/>
              </a:ext>
            </a:extLst>
          </p:cNvPr>
          <p:cNvSpPr>
            <a:spLocks noGrp="1"/>
          </p:cNvSpPr>
          <p:nvPr>
            <p:ph idx="1"/>
          </p:nvPr>
        </p:nvSpPr>
        <p:spPr/>
        <p:txBody>
          <a:bodyPr/>
          <a:lstStyle/>
          <a:p>
            <a:pPr marL="118872" indent="0">
              <a:buNone/>
            </a:pPr>
            <a:r>
              <a:rPr lang="en-US" b="1" dirty="0">
                <a:latin typeface="Bookman Old Style" panose="02050604050505020204" pitchFamily="18" charset="0"/>
              </a:rPr>
              <a:t>Policy must be based on</a:t>
            </a:r>
          </a:p>
          <a:p>
            <a:pPr marL="118872" indent="0">
              <a:buNone/>
            </a:pPr>
            <a:endParaRPr lang="en-US" b="1" dirty="0">
              <a:latin typeface="Bookman Old Style" panose="02050604050505020204" pitchFamily="18" charset="0"/>
            </a:endParaRPr>
          </a:p>
          <a:p>
            <a:pPr>
              <a:buFont typeface="Arial" panose="020B0604020202020204" pitchFamily="34" charset="0"/>
              <a:buChar char="•"/>
            </a:pPr>
            <a:r>
              <a:rPr lang="en-US" b="1" dirty="0">
                <a:latin typeface="Bookman Old Style" panose="02050604050505020204" pitchFamily="18" charset="0"/>
              </a:rPr>
              <a:t>Research on eyewitness memory</a:t>
            </a:r>
          </a:p>
          <a:p>
            <a:pPr marL="118872" indent="0">
              <a:buNone/>
            </a:pPr>
            <a:endParaRPr lang="en-US" b="1" dirty="0">
              <a:latin typeface="Bookman Old Style" panose="02050604050505020204" pitchFamily="18" charset="0"/>
            </a:endParaRPr>
          </a:p>
          <a:p>
            <a:pPr>
              <a:buFont typeface="Arial" panose="020B0604020202020204" pitchFamily="34" charset="0"/>
              <a:buChar char="•"/>
            </a:pPr>
            <a:r>
              <a:rPr lang="en-US" b="1" dirty="0">
                <a:latin typeface="Bookman Old Style" panose="02050604050505020204" pitchFamily="18" charset="0"/>
              </a:rPr>
              <a:t>Best practices</a:t>
            </a:r>
          </a:p>
          <a:p>
            <a:pPr marL="118872" indent="0">
              <a:buNone/>
            </a:pPr>
            <a:endParaRPr lang="en-US" b="1" dirty="0">
              <a:latin typeface="Bookman Old Style" panose="02050604050505020204" pitchFamily="18" charset="0"/>
            </a:endParaRPr>
          </a:p>
          <a:p>
            <a:pPr>
              <a:buFont typeface="Arial" panose="020B0604020202020204" pitchFamily="34" charset="0"/>
              <a:buChar char="•"/>
            </a:pPr>
            <a:r>
              <a:rPr lang="en-US" b="1" dirty="0">
                <a:latin typeface="Bookman Old Style" panose="02050604050505020204" pitchFamily="18" charset="0"/>
              </a:rPr>
              <a:t>Evidence based practices</a:t>
            </a:r>
          </a:p>
          <a:p>
            <a:pPr marL="118872" indent="0">
              <a:buNone/>
            </a:pPr>
            <a:endParaRPr lang="en-US" b="1" dirty="0">
              <a:latin typeface="Bookman Old Style" panose="02050604050505020204" pitchFamily="18" charset="0"/>
            </a:endParaRPr>
          </a:p>
        </p:txBody>
      </p:sp>
    </p:spTree>
    <p:extLst>
      <p:ext uri="{BB962C8B-B14F-4D97-AF65-F5344CB8AC3E}">
        <p14:creationId xmlns:p14="http://schemas.microsoft.com/office/powerpoint/2010/main" val="398542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a:extLst>
              <a:ext uri="{FF2B5EF4-FFF2-40B4-BE49-F238E27FC236}">
                <a16:creationId xmlns:a16="http://schemas.microsoft.com/office/drawing/2014/main" id="{58EB47E1-C43E-40A4-BE11-76F72CB8EC9A}"/>
              </a:ext>
            </a:extLst>
          </p:cNvPr>
          <p:cNvPicPr>
            <a:picLocks noGrp="1" noChangeAspect="1"/>
          </p:cNvPicPr>
          <p:nvPr>
            <p:ph idx="1"/>
          </p:nvPr>
        </p:nvPicPr>
        <p:blipFill>
          <a:blip r:embed="rId3"/>
          <a:stretch>
            <a:fillRect/>
          </a:stretch>
        </p:blipFill>
        <p:spPr>
          <a:xfrm>
            <a:off x="1991712" y="467642"/>
            <a:ext cx="5160576" cy="5922715"/>
          </a:xfrm>
        </p:spPr>
      </p:pic>
    </p:spTree>
    <p:extLst>
      <p:ext uri="{BB962C8B-B14F-4D97-AF65-F5344CB8AC3E}">
        <p14:creationId xmlns:p14="http://schemas.microsoft.com/office/powerpoint/2010/main" val="2719792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04BB-4066-43B9-B49C-F170FBAC4911}"/>
              </a:ext>
            </a:extLst>
          </p:cNvPr>
          <p:cNvSpPr>
            <a:spLocks noGrp="1"/>
          </p:cNvSpPr>
          <p:nvPr>
            <p:ph type="title"/>
          </p:nvPr>
        </p:nvSpPr>
        <p:spPr/>
        <p:txBody>
          <a:bodyPr>
            <a:noAutofit/>
          </a:bodyPr>
          <a:lstStyle/>
          <a:p>
            <a:pPr algn="ctr"/>
            <a:r>
              <a:rPr lang="en-US" sz="2800" dirty="0">
                <a:latin typeface="Bookman Old Style" panose="02050604050505020204" pitchFamily="18" charset="0"/>
              </a:rPr>
              <a:t>DALLAS COUNTY DNA EXONERATIONS AS OF MARCH 29, 2018</a:t>
            </a:r>
          </a:p>
        </p:txBody>
      </p:sp>
      <p:sp>
        <p:nvSpPr>
          <p:cNvPr id="3" name="Content Placeholder 2">
            <a:extLst>
              <a:ext uri="{FF2B5EF4-FFF2-40B4-BE49-F238E27FC236}">
                <a16:creationId xmlns:a16="http://schemas.microsoft.com/office/drawing/2014/main" id="{D760E419-32D4-4B9E-BD1F-17D603BECAD0}"/>
              </a:ext>
            </a:extLst>
          </p:cNvPr>
          <p:cNvSpPr>
            <a:spLocks noGrp="1"/>
          </p:cNvSpPr>
          <p:nvPr>
            <p:ph idx="1"/>
          </p:nvPr>
        </p:nvSpPr>
        <p:spPr>
          <a:xfrm>
            <a:off x="838199" y="1775191"/>
            <a:ext cx="3733801" cy="4625609"/>
          </a:xfrm>
        </p:spPr>
        <p:txBody>
          <a:bodyPr>
            <a:normAutofit/>
          </a:bodyPr>
          <a:lstStyle/>
          <a:p>
            <a:pPr marL="118872" indent="0">
              <a:buNone/>
            </a:pPr>
            <a:r>
              <a:rPr lang="en-US" sz="2000" dirty="0">
                <a:latin typeface="Bookman Old Style" panose="02050604050505020204" pitchFamily="18" charset="0"/>
              </a:rPr>
              <a:t>Charles Chatman</a:t>
            </a:r>
          </a:p>
          <a:p>
            <a:pPr marL="118872" indent="0">
              <a:buNone/>
            </a:pPr>
            <a:r>
              <a:rPr lang="en-US" sz="2000" dirty="0">
                <a:latin typeface="Bookman Old Style" panose="02050604050505020204" pitchFamily="18" charset="0"/>
              </a:rPr>
              <a:t>Cornelius Dupree</a:t>
            </a:r>
          </a:p>
          <a:p>
            <a:pPr marL="118872" indent="0">
              <a:buNone/>
            </a:pPr>
            <a:r>
              <a:rPr lang="en-US" sz="2000" dirty="0">
                <a:latin typeface="Bookman Old Style" panose="02050604050505020204" pitchFamily="18" charset="0"/>
              </a:rPr>
              <a:t>Jerry Lee Evans</a:t>
            </a:r>
          </a:p>
          <a:p>
            <a:pPr marL="118872" indent="0">
              <a:buNone/>
            </a:pPr>
            <a:r>
              <a:rPr lang="en-US" sz="2000" dirty="0">
                <a:latin typeface="Bookman Old Style" panose="02050604050505020204" pitchFamily="18" charset="0"/>
              </a:rPr>
              <a:t>Wiley Fountain</a:t>
            </a:r>
          </a:p>
          <a:p>
            <a:pPr marL="118872" indent="0">
              <a:buNone/>
            </a:pPr>
            <a:r>
              <a:rPr lang="en-US" sz="2000" dirty="0">
                <a:latin typeface="Bookman Old Style" panose="02050604050505020204" pitchFamily="18" charset="0"/>
              </a:rPr>
              <a:t>Larry Fuller</a:t>
            </a:r>
          </a:p>
          <a:p>
            <a:pPr marL="118872" indent="0">
              <a:buNone/>
            </a:pPr>
            <a:r>
              <a:rPr lang="en-US" sz="2000" dirty="0">
                <a:latin typeface="Bookman Old Style" panose="02050604050505020204" pitchFamily="18" charset="0"/>
              </a:rPr>
              <a:t>James Curtis Giles</a:t>
            </a:r>
          </a:p>
          <a:p>
            <a:pPr marL="118872" indent="0">
              <a:buNone/>
            </a:pPr>
            <a:r>
              <a:rPr lang="en-US" sz="2000" dirty="0">
                <a:latin typeface="Bookman Old Style" panose="02050604050505020204" pitchFamily="18" charset="0"/>
              </a:rPr>
              <a:t>Donald Wayne Good</a:t>
            </a:r>
          </a:p>
          <a:p>
            <a:pPr marL="118872" indent="0">
              <a:buNone/>
            </a:pPr>
            <a:r>
              <a:rPr lang="en-US" sz="2000" dirty="0">
                <a:latin typeface="Bookman Old Style" panose="02050604050505020204" pitchFamily="18" charset="0"/>
              </a:rPr>
              <a:t>Andrew Gossett</a:t>
            </a:r>
          </a:p>
          <a:p>
            <a:pPr marL="118872" indent="0">
              <a:buNone/>
            </a:pPr>
            <a:r>
              <a:rPr lang="en-US" sz="2000" dirty="0">
                <a:latin typeface="Bookman Old Style" panose="02050604050505020204" pitchFamily="18" charset="0"/>
              </a:rPr>
              <a:t>Eugene </a:t>
            </a:r>
            <a:r>
              <a:rPr lang="en-US" sz="2000" dirty="0" err="1">
                <a:latin typeface="Bookman Old Style" panose="02050604050505020204" pitchFamily="18" charset="0"/>
              </a:rPr>
              <a:t>Henton</a:t>
            </a:r>
            <a:endParaRPr lang="en-US" sz="2000" dirty="0">
              <a:latin typeface="Bookman Old Style" panose="02050604050505020204" pitchFamily="18" charset="0"/>
            </a:endParaRPr>
          </a:p>
          <a:p>
            <a:pPr marL="118872" indent="0">
              <a:buNone/>
            </a:pPr>
            <a:r>
              <a:rPr lang="en-US" sz="2000" dirty="0">
                <a:latin typeface="Bookman Old Style" panose="02050604050505020204" pitchFamily="18" charset="0"/>
              </a:rPr>
              <a:t>Raymond Jackson</a:t>
            </a:r>
          </a:p>
          <a:p>
            <a:pPr marL="118872" indent="0">
              <a:buNone/>
            </a:pPr>
            <a:r>
              <a:rPr lang="en-US" sz="2000" dirty="0" err="1">
                <a:latin typeface="Bookman Old Style" panose="02050604050505020204" pitchFamily="18" charset="0"/>
              </a:rPr>
              <a:t>EK</a:t>
            </a:r>
            <a:endParaRPr lang="en-US" sz="2000" dirty="0">
              <a:latin typeface="Bookman Old Style" panose="02050604050505020204" pitchFamily="18" charset="0"/>
            </a:endParaRPr>
          </a:p>
          <a:p>
            <a:pPr marL="118872" indent="0">
              <a:buNone/>
            </a:pPr>
            <a:r>
              <a:rPr lang="en-US" sz="2000" dirty="0">
                <a:latin typeface="Bookman Old Style" panose="02050604050505020204" pitchFamily="18" charset="0"/>
              </a:rPr>
              <a:t>Johnnie Lindsey</a:t>
            </a:r>
          </a:p>
          <a:p>
            <a:pPr marL="118872" indent="0">
              <a:buNone/>
            </a:pPr>
            <a:r>
              <a:rPr lang="en-US" sz="2000" dirty="0">
                <a:latin typeface="Bookman Old Style" panose="02050604050505020204" pitchFamily="18" charset="0"/>
              </a:rPr>
              <a:t>Thomas McGowan</a:t>
            </a:r>
          </a:p>
          <a:p>
            <a:pPr marL="118872" indent="0">
              <a:buNone/>
            </a:pPr>
            <a:r>
              <a:rPr lang="en-US" sz="2000" dirty="0">
                <a:latin typeface="Bookman Old Style" panose="02050604050505020204" pitchFamily="18" charset="0"/>
              </a:rPr>
              <a:t>Steven Phillips</a:t>
            </a:r>
          </a:p>
        </p:txBody>
      </p:sp>
      <p:graphicFrame>
        <p:nvGraphicFramePr>
          <p:cNvPr id="4" name="Table 3">
            <a:extLst>
              <a:ext uri="{FF2B5EF4-FFF2-40B4-BE49-F238E27FC236}">
                <a16:creationId xmlns:a16="http://schemas.microsoft.com/office/drawing/2014/main" id="{12FD93E2-228F-4AFE-BD63-3FDB8C2F46DB}"/>
              </a:ext>
            </a:extLst>
          </p:cNvPr>
          <p:cNvGraphicFramePr>
            <a:graphicFrameLocks noGrp="1"/>
          </p:cNvGraphicFramePr>
          <p:nvPr>
            <p:extLst>
              <p:ext uri="{D42A27DB-BD31-4B8C-83A1-F6EECF244321}">
                <p14:modId xmlns:p14="http://schemas.microsoft.com/office/powerpoint/2010/main" val="1063372476"/>
              </p:ext>
            </p:extLst>
          </p:nvPr>
        </p:nvGraphicFramePr>
        <p:xfrm>
          <a:off x="5035118" y="1775191"/>
          <a:ext cx="3505200" cy="4053840"/>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398365108"/>
                    </a:ext>
                  </a:extLst>
                </a:gridCol>
              </a:tblGrid>
              <a:tr h="370840">
                <a:tc>
                  <a:txBody>
                    <a:bodyPr/>
                    <a:lstStyle/>
                    <a:p>
                      <a:pPr marL="118872"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Bookman Old Style" panose="02050604050505020204" pitchFamily="18" charset="0"/>
                        </a:rPr>
                        <a:t>Johnny </a:t>
                      </a:r>
                      <a:r>
                        <a:rPr lang="en-US" sz="2000" dirty="0" err="1">
                          <a:latin typeface="Bookman Old Style" panose="02050604050505020204" pitchFamily="18" charset="0"/>
                        </a:rPr>
                        <a:t>Pinchback</a:t>
                      </a:r>
                      <a:endParaRPr lang="en-US" sz="2000" dirty="0">
                        <a:latin typeface="Bookman Old Style" panose="02050604050505020204" pitchFamily="18" charset="0"/>
                      </a:endParaRPr>
                    </a:p>
                    <a:p>
                      <a:pPr marL="118872" indent="0">
                        <a:buNone/>
                      </a:pPr>
                      <a:r>
                        <a:rPr lang="en-US" sz="2000" dirty="0">
                          <a:latin typeface="Bookman Old Style" panose="02050604050505020204" pitchFamily="18" charset="0"/>
                        </a:rPr>
                        <a:t>David Shawn Pope</a:t>
                      </a:r>
                    </a:p>
                    <a:p>
                      <a:pPr marL="118872" indent="0">
                        <a:buNone/>
                      </a:pPr>
                      <a:r>
                        <a:rPr lang="en-US" sz="2000" dirty="0">
                          <a:latin typeface="Bookman Old Style" panose="02050604050505020204" pitchFamily="18" charset="0"/>
                        </a:rPr>
                        <a:t>Billy James Smith</a:t>
                      </a:r>
                    </a:p>
                    <a:p>
                      <a:pPr marL="118872" indent="0">
                        <a:buNone/>
                      </a:pPr>
                      <a:r>
                        <a:rPr lang="en-US" sz="2000" dirty="0">
                          <a:latin typeface="Bookman Old Style" panose="02050604050505020204" pitchFamily="18" charset="0"/>
                        </a:rPr>
                        <a:t>Keith E. Turner</a:t>
                      </a:r>
                    </a:p>
                    <a:p>
                      <a:pPr marL="118872" indent="0">
                        <a:buNone/>
                      </a:pPr>
                      <a:r>
                        <a:rPr lang="en-US" sz="2000" dirty="0">
                          <a:latin typeface="Bookman Old Style" panose="02050604050505020204" pitchFamily="18" charset="0"/>
                        </a:rPr>
                        <a:t>James Waller</a:t>
                      </a:r>
                    </a:p>
                    <a:p>
                      <a:pPr marL="118872" indent="0">
                        <a:buNone/>
                      </a:pPr>
                      <a:r>
                        <a:rPr lang="en-US" sz="2000" dirty="0">
                          <a:latin typeface="Bookman Old Style" panose="02050604050505020204" pitchFamily="18" charset="0"/>
                        </a:rPr>
                        <a:t>Patrick Waller</a:t>
                      </a:r>
                    </a:p>
                    <a:p>
                      <a:pPr marL="118872" indent="0">
                        <a:buNone/>
                      </a:pPr>
                      <a:r>
                        <a:rPr lang="en-US" sz="2000" dirty="0">
                          <a:latin typeface="Bookman Old Style" panose="02050604050505020204" pitchFamily="18" charset="0"/>
                        </a:rPr>
                        <a:t>Gregory Wallis</a:t>
                      </a:r>
                    </a:p>
                    <a:p>
                      <a:pPr marL="118872" indent="0">
                        <a:buNone/>
                      </a:pPr>
                      <a:r>
                        <a:rPr lang="en-US" sz="2000" dirty="0">
                          <a:latin typeface="Bookman Old Style" panose="02050604050505020204" pitchFamily="18" charset="0"/>
                        </a:rPr>
                        <a:t>James Curtis Williams</a:t>
                      </a:r>
                    </a:p>
                    <a:p>
                      <a:pPr marL="118872" indent="0">
                        <a:buNone/>
                      </a:pPr>
                      <a:r>
                        <a:rPr lang="en-US" sz="2000" dirty="0">
                          <a:latin typeface="Bookman Old Style" panose="02050604050505020204" pitchFamily="18" charset="0"/>
                        </a:rPr>
                        <a:t>James Lee Woodward</a:t>
                      </a:r>
                    </a:p>
                    <a:p>
                      <a:pPr marL="118872" indent="0">
                        <a:buNone/>
                      </a:pPr>
                      <a:r>
                        <a:rPr lang="en-US" sz="2000" dirty="0">
                          <a:latin typeface="Bookman Old Style" panose="02050604050505020204" pitchFamily="18" charset="0"/>
                        </a:rPr>
                        <a:t>Billy Wayne Miller</a:t>
                      </a:r>
                    </a:p>
                    <a:p>
                      <a:pPr marL="118872" indent="0">
                        <a:buNone/>
                      </a:pPr>
                      <a:r>
                        <a:rPr lang="en-US" sz="2000" dirty="0">
                          <a:latin typeface="Bookman Old Style" panose="02050604050505020204" pitchFamily="18" charset="0"/>
                        </a:rPr>
                        <a:t>Anthony </a:t>
                      </a:r>
                      <a:r>
                        <a:rPr lang="en-US" sz="2000" dirty="0" err="1">
                          <a:latin typeface="Bookman Old Style" panose="02050604050505020204" pitchFamily="18" charset="0"/>
                        </a:rPr>
                        <a:t>Massingill</a:t>
                      </a:r>
                      <a:endParaRPr lang="en-US" sz="2000" dirty="0">
                        <a:latin typeface="Bookman Old Style" panose="02050604050505020204" pitchFamily="18" charset="0"/>
                      </a:endParaRPr>
                    </a:p>
                    <a:p>
                      <a:pPr marL="118872" indent="0">
                        <a:buNone/>
                      </a:pPr>
                      <a:r>
                        <a:rPr lang="en-US" sz="2000" dirty="0">
                          <a:latin typeface="Bookman Old Style" panose="02050604050505020204" pitchFamily="18" charset="0"/>
                        </a:rPr>
                        <a:t>Michael Phillips</a:t>
                      </a:r>
                    </a:p>
                    <a:p>
                      <a:pPr marL="118872" indent="0">
                        <a:buNone/>
                      </a:pPr>
                      <a:r>
                        <a:rPr lang="en-US" sz="2000" dirty="0">
                          <a:latin typeface="Bookman Old Style" panose="02050604050505020204" pitchFamily="18" charset="0"/>
                        </a:rPr>
                        <a:t>Ricky Wyatt</a:t>
                      </a:r>
                    </a:p>
                  </a:txBody>
                  <a:tcPr/>
                </a:tc>
                <a:extLst>
                  <a:ext uri="{0D108BD9-81ED-4DB2-BD59-A6C34878D82A}">
                    <a16:rowId xmlns:a16="http://schemas.microsoft.com/office/drawing/2014/main" val="183658989"/>
                  </a:ext>
                </a:extLst>
              </a:tr>
            </a:tbl>
          </a:graphicData>
        </a:graphic>
      </p:graphicFrame>
    </p:spTree>
    <p:extLst>
      <p:ext uri="{BB962C8B-B14F-4D97-AF65-F5344CB8AC3E}">
        <p14:creationId xmlns:p14="http://schemas.microsoft.com/office/powerpoint/2010/main" val="17745035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3BFDC63-BBDA-4B13-90E8-957448775129}"/>
              </a:ext>
            </a:extLst>
          </p:cNvPr>
          <p:cNvPicPr>
            <a:picLocks noGrp="1" noChangeAspect="1"/>
          </p:cNvPicPr>
          <p:nvPr>
            <p:ph idx="1"/>
          </p:nvPr>
        </p:nvPicPr>
        <p:blipFill>
          <a:blip r:embed="rId2"/>
          <a:stretch>
            <a:fillRect/>
          </a:stretch>
        </p:blipFill>
        <p:spPr>
          <a:xfrm>
            <a:off x="397428" y="658812"/>
            <a:ext cx="8349144" cy="5540375"/>
          </a:xfrm>
        </p:spPr>
      </p:pic>
    </p:spTree>
    <p:extLst>
      <p:ext uri="{BB962C8B-B14F-4D97-AF65-F5344CB8AC3E}">
        <p14:creationId xmlns:p14="http://schemas.microsoft.com/office/powerpoint/2010/main" val="674035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Bookman Old Style" panose="02050604050505020204" pitchFamily="18" charset="0"/>
              </a:rPr>
              <a:t>DNA AND </a:t>
            </a:r>
            <a:br>
              <a:rPr lang="en-US" dirty="0">
                <a:latin typeface="Bookman Old Style" panose="02050604050505020204" pitchFamily="18" charset="0"/>
              </a:rPr>
            </a:br>
            <a:r>
              <a:rPr lang="en-US" dirty="0">
                <a:latin typeface="Bookman Old Style" panose="02050604050505020204" pitchFamily="18" charset="0"/>
              </a:rPr>
              <a:t>FALSE IDENTIFICATION</a:t>
            </a:r>
          </a:p>
        </p:txBody>
      </p:sp>
      <p:sp>
        <p:nvSpPr>
          <p:cNvPr id="3" name="Content Placeholder 2"/>
          <p:cNvSpPr>
            <a:spLocks noGrp="1"/>
          </p:cNvSpPr>
          <p:nvPr>
            <p:ph idx="1"/>
          </p:nvPr>
        </p:nvSpPr>
        <p:spPr/>
        <p:txBody>
          <a:bodyPr>
            <a:normAutofit fontScale="70000" lnSpcReduction="20000"/>
          </a:bodyPr>
          <a:lstStyle/>
          <a:p>
            <a:pPr marL="118872" indent="0" algn="ctr">
              <a:buNone/>
            </a:pPr>
            <a:r>
              <a:rPr lang="en-US" sz="4000" b="1" i="1" dirty="0">
                <a:latin typeface="Bookman Old Style" panose="02050604050505020204" pitchFamily="18" charset="0"/>
              </a:rPr>
              <a:t>EX </a:t>
            </a:r>
            <a:r>
              <a:rPr lang="en-US" sz="4000" b="1" i="1" dirty="0" err="1">
                <a:latin typeface="Bookman Old Style" panose="02050604050505020204" pitchFamily="18" charset="0"/>
              </a:rPr>
              <a:t>PARTE</a:t>
            </a:r>
            <a:r>
              <a:rPr lang="en-US" sz="4000" b="1" i="1" dirty="0">
                <a:latin typeface="Bookman Old Style" panose="02050604050505020204" pitchFamily="18" charset="0"/>
              </a:rPr>
              <a:t> PATRICK WALLER</a:t>
            </a:r>
            <a:r>
              <a:rPr lang="en-US" sz="4000" b="1" dirty="0">
                <a:latin typeface="Bookman Old Style" panose="02050604050505020204" pitchFamily="18" charset="0"/>
              </a:rPr>
              <a:t>, </a:t>
            </a:r>
          </a:p>
          <a:p>
            <a:pPr marL="118872" indent="0" algn="ctr">
              <a:buNone/>
            </a:pPr>
            <a:r>
              <a:rPr lang="en-US" sz="4000" b="1" dirty="0">
                <a:latin typeface="Bookman Old Style" panose="02050604050505020204" pitchFamily="18" charset="0"/>
              </a:rPr>
              <a:t>2008 WL 4356811 (2008)</a:t>
            </a:r>
          </a:p>
          <a:p>
            <a:pPr marL="118872" indent="0">
              <a:buNone/>
            </a:pPr>
            <a:endParaRPr lang="en-US" b="1" dirty="0">
              <a:latin typeface="Bookman Old Style" panose="02050604050505020204" pitchFamily="18" charset="0"/>
            </a:endParaRPr>
          </a:p>
          <a:p>
            <a:r>
              <a:rPr lang="en-US" b="1" dirty="0">
                <a:latin typeface="Bookman Old Style" panose="02050604050505020204" pitchFamily="18" charset="0"/>
              </a:rPr>
              <a:t>Two men and two women kidnapped and taken to abandoned house where the women are sexually assaulted and men pistol whipped.</a:t>
            </a:r>
          </a:p>
          <a:p>
            <a:endParaRPr lang="en-US" b="1" dirty="0">
              <a:latin typeface="Bookman Old Style" panose="02050604050505020204" pitchFamily="18" charset="0"/>
            </a:endParaRPr>
          </a:p>
          <a:p>
            <a:r>
              <a:rPr lang="en-US" b="1" dirty="0">
                <a:latin typeface="Bookman Old Style" panose="02050604050505020204" pitchFamily="18" charset="0"/>
              </a:rPr>
              <a:t>Three of the four victims identified Waller as assailant.</a:t>
            </a:r>
          </a:p>
          <a:p>
            <a:pPr marL="118872" indent="0">
              <a:buNone/>
            </a:pPr>
            <a:endParaRPr lang="en-US" b="1" dirty="0">
              <a:latin typeface="Bookman Old Style" panose="02050604050505020204" pitchFamily="18" charset="0"/>
            </a:endParaRPr>
          </a:p>
          <a:p>
            <a:r>
              <a:rPr lang="en-US" b="1" dirty="0">
                <a:latin typeface="Bookman Old Style" panose="02050604050505020204" pitchFamily="18" charset="0"/>
              </a:rPr>
              <a:t>Fourth victim unable to make identification.</a:t>
            </a:r>
          </a:p>
          <a:p>
            <a:endParaRPr lang="en-US" b="1" dirty="0">
              <a:latin typeface="Bookman Old Style" panose="02050604050505020204" pitchFamily="18" charset="0"/>
            </a:endParaRPr>
          </a:p>
          <a:p>
            <a:r>
              <a:rPr lang="en-US" b="1" dirty="0">
                <a:latin typeface="Bookman Old Style" panose="02050604050505020204" pitchFamily="18" charset="0"/>
              </a:rPr>
              <a:t>Waller cleared by DNA.</a:t>
            </a:r>
          </a:p>
          <a:p>
            <a:endParaRPr lang="en-US" b="1" dirty="0">
              <a:latin typeface="Bookman Old Style" panose="02050604050505020204" pitchFamily="18" charset="0"/>
            </a:endParaRPr>
          </a:p>
          <a:p>
            <a:r>
              <a:rPr lang="en-US" b="1" dirty="0">
                <a:latin typeface="Bookman Old Style" panose="02050604050505020204" pitchFamily="18" charset="0"/>
              </a:rPr>
              <a:t>True assailant identified by DNA and confessed.</a:t>
            </a:r>
          </a:p>
        </p:txBody>
      </p:sp>
    </p:spTree>
    <p:extLst>
      <p:ext uri="{BB962C8B-B14F-4D97-AF65-F5344CB8AC3E}">
        <p14:creationId xmlns:p14="http://schemas.microsoft.com/office/powerpoint/2010/main" val="28631242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42CF4-3AD6-40FC-9033-87D52ABA06B2}"/>
              </a:ext>
            </a:extLst>
          </p:cNvPr>
          <p:cNvSpPr>
            <a:spLocks noGrp="1"/>
          </p:cNvSpPr>
          <p:nvPr>
            <p:ph type="title"/>
          </p:nvPr>
        </p:nvSpPr>
        <p:spPr/>
        <p:txBody>
          <a:bodyPr>
            <a:normAutofit fontScale="90000"/>
          </a:bodyPr>
          <a:lstStyle/>
          <a:p>
            <a:pPr algn="ctr"/>
            <a:r>
              <a:rPr lang="en-US" dirty="0">
                <a:latin typeface="Bookman Old Style" panose="02050604050505020204" pitchFamily="18" charset="0"/>
              </a:rPr>
              <a:t>DNA AND FALSE IDENTIFICATION</a:t>
            </a:r>
          </a:p>
        </p:txBody>
      </p:sp>
      <p:sp>
        <p:nvSpPr>
          <p:cNvPr id="3" name="Content Placeholder 2">
            <a:extLst>
              <a:ext uri="{FF2B5EF4-FFF2-40B4-BE49-F238E27FC236}">
                <a16:creationId xmlns:a16="http://schemas.microsoft.com/office/drawing/2014/main" id="{295A9E32-B718-4853-B57B-CB118420ABDD}"/>
              </a:ext>
            </a:extLst>
          </p:cNvPr>
          <p:cNvSpPr>
            <a:spLocks noGrp="1"/>
          </p:cNvSpPr>
          <p:nvPr>
            <p:ph idx="1"/>
          </p:nvPr>
        </p:nvSpPr>
        <p:spPr/>
        <p:txBody>
          <a:bodyPr>
            <a:normAutofit fontScale="85000" lnSpcReduction="10000"/>
          </a:bodyPr>
          <a:lstStyle/>
          <a:p>
            <a:pPr marL="118872" indent="0" algn="ctr">
              <a:buNone/>
            </a:pPr>
            <a:r>
              <a:rPr lang="en-US" b="1" i="1" dirty="0">
                <a:latin typeface="Bookman Old Style" panose="02050604050505020204" pitchFamily="18" charset="0"/>
              </a:rPr>
              <a:t>Ex </a:t>
            </a:r>
            <a:r>
              <a:rPr lang="en-US" b="1" i="1" dirty="0" err="1">
                <a:latin typeface="Bookman Old Style" panose="02050604050505020204" pitchFamily="18" charset="0"/>
              </a:rPr>
              <a:t>Parte</a:t>
            </a:r>
            <a:r>
              <a:rPr lang="en-US" b="1" i="1" dirty="0">
                <a:latin typeface="Bookman Old Style" panose="02050604050505020204" pitchFamily="18" charset="0"/>
              </a:rPr>
              <a:t> Johnny Edward </a:t>
            </a:r>
            <a:r>
              <a:rPr lang="en-US" b="1" i="1" dirty="0" err="1">
                <a:latin typeface="Bookman Old Style" panose="02050604050505020204" pitchFamily="18" charset="0"/>
              </a:rPr>
              <a:t>Pinchback</a:t>
            </a:r>
            <a:r>
              <a:rPr lang="en-US" b="1" dirty="0">
                <a:latin typeface="Bookman Old Style" panose="02050604050505020204" pitchFamily="18" charset="0"/>
              </a:rPr>
              <a:t>,</a:t>
            </a:r>
          </a:p>
          <a:p>
            <a:pPr marL="118872" indent="0" algn="ctr">
              <a:buNone/>
            </a:pPr>
            <a:r>
              <a:rPr lang="en-US" b="1" dirty="0">
                <a:latin typeface="Bookman Old Style" panose="02050604050505020204" pitchFamily="18" charset="0"/>
              </a:rPr>
              <a:t>2011 WL 2364318 (2011)</a:t>
            </a:r>
          </a:p>
          <a:p>
            <a:pPr marL="118872" indent="0" algn="ctr">
              <a:buNone/>
            </a:pPr>
            <a:endParaRPr lang="en-US" b="1" dirty="0">
              <a:latin typeface="Bookman Old Style" panose="02050604050505020204" pitchFamily="18" charset="0"/>
            </a:endParaRPr>
          </a:p>
          <a:p>
            <a:pPr algn="just"/>
            <a:r>
              <a:rPr lang="en-US" b="1" dirty="0">
                <a:latin typeface="Bookman Old Style" panose="02050604050505020204" pitchFamily="18" charset="0"/>
              </a:rPr>
              <a:t>Two teenage girls sexually assaulted.</a:t>
            </a:r>
          </a:p>
          <a:p>
            <a:pPr algn="just"/>
            <a:r>
              <a:rPr lang="en-US" b="1" dirty="0">
                <a:latin typeface="Bookman Old Style" panose="02050604050505020204" pitchFamily="18" charset="0"/>
              </a:rPr>
              <a:t>Girls later saw a man in apartment complex parking lot they thought was the assailant.  </a:t>
            </a:r>
          </a:p>
          <a:p>
            <a:pPr algn="just"/>
            <a:r>
              <a:rPr lang="en-US" b="1" dirty="0">
                <a:latin typeface="Bookman Old Style" panose="02050604050505020204" pitchFamily="18" charset="0"/>
              </a:rPr>
              <a:t>They picked </a:t>
            </a:r>
            <a:r>
              <a:rPr lang="en-US" b="1" dirty="0" err="1">
                <a:latin typeface="Bookman Old Style" panose="02050604050505020204" pitchFamily="18" charset="0"/>
              </a:rPr>
              <a:t>Pinchback’s</a:t>
            </a:r>
            <a:r>
              <a:rPr lang="en-US" b="1" dirty="0">
                <a:latin typeface="Bookman Old Style" panose="02050604050505020204" pitchFamily="18" charset="0"/>
              </a:rPr>
              <a:t> picture from photo lineup.</a:t>
            </a:r>
          </a:p>
          <a:p>
            <a:pPr algn="just"/>
            <a:r>
              <a:rPr lang="en-US" b="1" dirty="0" err="1">
                <a:latin typeface="Bookman Old Style" panose="02050604050505020204" pitchFamily="18" charset="0"/>
              </a:rPr>
              <a:t>Pinchback</a:t>
            </a:r>
            <a:r>
              <a:rPr lang="en-US" b="1" dirty="0">
                <a:latin typeface="Bookman Old Style" panose="02050604050505020204" pitchFamily="18" charset="0"/>
              </a:rPr>
              <a:t> convicted and received 99 years in prison.</a:t>
            </a:r>
          </a:p>
          <a:p>
            <a:pPr algn="just"/>
            <a:r>
              <a:rPr lang="en-US" b="1" dirty="0">
                <a:latin typeface="Bookman Old Style" panose="02050604050505020204" pitchFamily="18" charset="0"/>
              </a:rPr>
              <a:t>DNA proved that </a:t>
            </a:r>
            <a:r>
              <a:rPr lang="en-US" b="1" dirty="0" err="1">
                <a:latin typeface="Bookman Old Style" panose="02050604050505020204" pitchFamily="18" charset="0"/>
              </a:rPr>
              <a:t>Pinchback</a:t>
            </a:r>
            <a:r>
              <a:rPr lang="en-US" b="1" dirty="0">
                <a:latin typeface="Bookman Old Style" panose="02050604050505020204" pitchFamily="18" charset="0"/>
              </a:rPr>
              <a:t> was innocent.</a:t>
            </a:r>
          </a:p>
        </p:txBody>
      </p:sp>
    </p:spTree>
    <p:extLst>
      <p:ext uri="{BB962C8B-B14F-4D97-AF65-F5344CB8AC3E}">
        <p14:creationId xmlns:p14="http://schemas.microsoft.com/office/powerpoint/2010/main" val="4109446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406D92-4274-487E-B961-A66370911C29}"/>
              </a:ext>
            </a:extLst>
          </p:cNvPr>
          <p:cNvPicPr>
            <a:picLocks noGrp="1" noChangeAspect="1"/>
          </p:cNvPicPr>
          <p:nvPr>
            <p:ph idx="1"/>
          </p:nvPr>
        </p:nvPicPr>
        <p:blipFill>
          <a:blip r:embed="rId2"/>
          <a:stretch>
            <a:fillRect/>
          </a:stretch>
        </p:blipFill>
        <p:spPr>
          <a:xfrm>
            <a:off x="457200" y="1676400"/>
            <a:ext cx="8229600" cy="4320540"/>
          </a:xfrm>
        </p:spPr>
      </p:pic>
    </p:spTree>
    <p:extLst>
      <p:ext uri="{BB962C8B-B14F-4D97-AF65-F5344CB8AC3E}">
        <p14:creationId xmlns:p14="http://schemas.microsoft.com/office/powerpoint/2010/main" val="2855780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b="1" dirty="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SUPPRESSION OF </a:t>
            </a:r>
            <a:br>
              <a:rPr lang="en-US" b="1" dirty="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br>
            <a:r>
              <a:rPr lang="en-US" b="1" dirty="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EXCULPATORY EVIDENCE</a:t>
            </a:r>
            <a:endParaRPr lang="en-US" dirty="0">
              <a:solidFill>
                <a:schemeClr val="accent1"/>
              </a:solidFill>
              <a:latin typeface="Bookman Old Style" pitchFamily="18" charset="0"/>
            </a:endParaRPr>
          </a:p>
        </p:txBody>
      </p:sp>
      <p:sp>
        <p:nvSpPr>
          <p:cNvPr id="3" name="Content Placeholder 2"/>
          <p:cNvSpPr>
            <a:spLocks noGrp="1"/>
          </p:cNvSpPr>
          <p:nvPr>
            <p:ph idx="1"/>
          </p:nvPr>
        </p:nvSpPr>
        <p:spPr>
          <a:xfrm>
            <a:off x="431800" y="1981200"/>
            <a:ext cx="8229600" cy="3810000"/>
          </a:xfrm>
        </p:spPr>
        <p:txBody>
          <a:bodyPr>
            <a:normAutofit/>
          </a:bodyPr>
          <a:lstStyle/>
          <a:p>
            <a:pPr marL="0" indent="0" algn="just">
              <a:buNone/>
            </a:pPr>
            <a:r>
              <a:rPr lang="en-US" sz="2650" b="1" dirty="0">
                <a:latin typeface="Bookman Old Style" pitchFamily="18" charset="0"/>
                <a:cs typeface="Mongolian Baiti" pitchFamily="66" charset="0"/>
              </a:rPr>
              <a:t>Suppression by the prosecution of evidence favorable to an accused violates due process where the evidence is material either to guilt or to punishment, irrespective of the good faith or bad faith of the prosecution.</a:t>
            </a:r>
          </a:p>
          <a:p>
            <a:pPr lvl="8" algn="just">
              <a:buNone/>
            </a:pPr>
            <a:r>
              <a:rPr lang="en-US" sz="2650" b="1" dirty="0">
                <a:latin typeface="Bookman Old Style" pitchFamily="18" charset="0"/>
                <a:cs typeface="Mongolian Baiti" pitchFamily="66" charset="0"/>
              </a:rPr>
              <a:t>		</a:t>
            </a:r>
          </a:p>
          <a:p>
            <a:pPr lvl="8" algn="just">
              <a:buNone/>
            </a:pPr>
            <a:r>
              <a:rPr lang="en-US" sz="2650" b="1" dirty="0">
                <a:latin typeface="Bookman Old Style" pitchFamily="18" charset="0"/>
                <a:cs typeface="Mongolian Baiti" pitchFamily="66" charset="0"/>
              </a:rPr>
              <a:t>		Brady v. Maryland</a:t>
            </a:r>
          </a:p>
          <a:p>
            <a:pPr lvl="8" algn="just">
              <a:buNone/>
            </a:pPr>
            <a:r>
              <a:rPr lang="en-US" sz="2650" b="1" dirty="0">
                <a:latin typeface="Bookman Old Style" pitchFamily="18" charset="0"/>
                <a:cs typeface="Mongolian Baiti" pitchFamily="66" charset="0"/>
              </a:rPr>
              <a:t>		373 U.S. 83 (1963)</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Bookman Old Style" panose="02050604050505020204" pitchFamily="18" charset="0"/>
              </a:rPr>
              <a:t>THE DALLAS COUNTY EXPERIENCE</a:t>
            </a:r>
          </a:p>
        </p:txBody>
      </p:sp>
      <p:sp>
        <p:nvSpPr>
          <p:cNvPr id="3" name="Content Placeholder 2"/>
          <p:cNvSpPr>
            <a:spLocks noGrp="1"/>
          </p:cNvSpPr>
          <p:nvPr>
            <p:ph idx="1"/>
          </p:nvPr>
        </p:nvSpPr>
        <p:spPr/>
        <p:txBody>
          <a:bodyPr>
            <a:normAutofit fontScale="92500" lnSpcReduction="20000"/>
          </a:bodyPr>
          <a:lstStyle/>
          <a:p>
            <a:pPr marL="118872" indent="0">
              <a:buNone/>
            </a:pPr>
            <a:r>
              <a:rPr lang="en-US" b="1" dirty="0">
                <a:latin typeface="Bookman Old Style" panose="02050604050505020204" pitchFamily="18" charset="0"/>
              </a:rPr>
              <a:t>Opening files of old convictions revealed many cases with withheld exculpatory evidence:</a:t>
            </a:r>
          </a:p>
          <a:p>
            <a:pPr>
              <a:buFontTx/>
              <a:buChar char="-"/>
            </a:pPr>
            <a:r>
              <a:rPr lang="en-US" b="1" dirty="0">
                <a:latin typeface="Bookman Old Style" panose="02050604050505020204" pitchFamily="18" charset="0"/>
              </a:rPr>
              <a:t>State failed to disclose two police reports that identified two other possible suspects.</a:t>
            </a:r>
          </a:p>
          <a:p>
            <a:pPr marL="118872" indent="0">
              <a:buNone/>
            </a:pPr>
            <a:r>
              <a:rPr lang="en-US" sz="2400" b="1" i="1" dirty="0">
                <a:latin typeface="Bookman Old Style" panose="02050604050505020204" pitchFamily="18" charset="0"/>
              </a:rPr>
              <a:t>		</a:t>
            </a:r>
            <a:r>
              <a:rPr lang="en-US" sz="2400" b="1" i="1" dirty="0">
                <a:solidFill>
                  <a:schemeClr val="accent1"/>
                </a:solidFill>
                <a:latin typeface="Bookman Old Style" panose="02050604050505020204" pitchFamily="18" charset="0"/>
              </a:rPr>
              <a:t>Ex </a:t>
            </a:r>
            <a:r>
              <a:rPr lang="en-US" sz="2400" b="1" i="1" dirty="0" err="1">
                <a:solidFill>
                  <a:schemeClr val="accent1"/>
                </a:solidFill>
                <a:latin typeface="Bookman Old Style" panose="02050604050505020204" pitchFamily="18" charset="0"/>
              </a:rPr>
              <a:t>Parte</a:t>
            </a:r>
            <a:r>
              <a:rPr lang="en-US" sz="2400" b="1" i="1" dirty="0">
                <a:solidFill>
                  <a:schemeClr val="accent1"/>
                </a:solidFill>
                <a:latin typeface="Bookman Old Style" panose="02050604050505020204" pitchFamily="18" charset="0"/>
              </a:rPr>
              <a:t> Miles</a:t>
            </a:r>
            <a:r>
              <a:rPr lang="en-US" sz="2400" b="1" dirty="0">
                <a:solidFill>
                  <a:schemeClr val="accent1"/>
                </a:solidFill>
                <a:latin typeface="Bookman Old Style" panose="02050604050505020204" pitchFamily="18" charset="0"/>
              </a:rPr>
              <a:t>, </a:t>
            </a:r>
          </a:p>
          <a:p>
            <a:pPr marL="118872" indent="0">
              <a:buNone/>
            </a:pPr>
            <a:r>
              <a:rPr lang="en-US" sz="2400" b="1" dirty="0">
                <a:solidFill>
                  <a:schemeClr val="accent1"/>
                </a:solidFill>
                <a:latin typeface="Bookman Old Style" panose="02050604050505020204" pitchFamily="18" charset="0"/>
              </a:rPr>
              <a:t>		359 </a:t>
            </a:r>
            <a:r>
              <a:rPr lang="en-US" sz="2400" b="1" dirty="0" err="1">
                <a:solidFill>
                  <a:schemeClr val="accent1"/>
                </a:solidFill>
                <a:latin typeface="Bookman Old Style" panose="02050604050505020204" pitchFamily="18" charset="0"/>
              </a:rPr>
              <a:t>S.W.3d</a:t>
            </a:r>
            <a:r>
              <a:rPr lang="en-US" sz="2400" b="1" dirty="0">
                <a:solidFill>
                  <a:schemeClr val="accent1"/>
                </a:solidFill>
                <a:latin typeface="Bookman Old Style" panose="02050604050505020204" pitchFamily="18" charset="0"/>
              </a:rPr>
              <a:t> 647 (2012)</a:t>
            </a:r>
          </a:p>
          <a:p>
            <a:pPr marL="118872" indent="0">
              <a:buNone/>
            </a:pPr>
            <a:r>
              <a:rPr lang="en-US" sz="2400" b="1" dirty="0">
                <a:latin typeface="Bookman Old Style" panose="02050604050505020204" pitchFamily="18" charset="0"/>
              </a:rPr>
              <a:t>- </a:t>
            </a:r>
            <a:r>
              <a:rPr lang="en-US" b="1" dirty="0">
                <a:latin typeface="Bookman Old Style" panose="02050604050505020204" pitchFamily="18" charset="0"/>
              </a:rPr>
              <a:t>State withheld photograph and police report which support defendant’s defense of misidentification.</a:t>
            </a:r>
          </a:p>
          <a:p>
            <a:pPr marL="118872" indent="0">
              <a:buNone/>
            </a:pPr>
            <a:r>
              <a:rPr lang="en-US" b="1" dirty="0">
                <a:latin typeface="Bookman Old Style" panose="02050604050505020204" pitchFamily="18" charset="0"/>
              </a:rPr>
              <a:t>		</a:t>
            </a:r>
            <a:r>
              <a:rPr lang="en-US" sz="2400" b="1" i="1" dirty="0">
                <a:solidFill>
                  <a:schemeClr val="accent1"/>
                </a:solidFill>
                <a:latin typeface="Bookman Old Style" panose="02050604050505020204" pitchFamily="18" charset="0"/>
              </a:rPr>
              <a:t>Ex </a:t>
            </a:r>
            <a:r>
              <a:rPr lang="en-US" sz="2400" b="1" i="1" dirty="0" err="1">
                <a:solidFill>
                  <a:schemeClr val="accent1"/>
                </a:solidFill>
                <a:latin typeface="Bookman Old Style" panose="02050604050505020204" pitchFamily="18" charset="0"/>
              </a:rPr>
              <a:t>Parte</a:t>
            </a:r>
            <a:r>
              <a:rPr lang="en-US" sz="2400" b="1" i="1" dirty="0">
                <a:solidFill>
                  <a:schemeClr val="accent1"/>
                </a:solidFill>
                <a:latin typeface="Bookman Old Style" panose="02050604050505020204" pitchFamily="18" charset="0"/>
              </a:rPr>
              <a:t> Wyatt</a:t>
            </a:r>
            <a:r>
              <a:rPr lang="en-US" sz="2400" b="1" dirty="0">
                <a:solidFill>
                  <a:schemeClr val="accent1"/>
                </a:solidFill>
                <a:latin typeface="Bookman Old Style" panose="02050604050505020204" pitchFamily="18" charset="0"/>
              </a:rPr>
              <a:t>,</a:t>
            </a:r>
          </a:p>
          <a:p>
            <a:pPr marL="118872" indent="0">
              <a:buNone/>
            </a:pPr>
            <a:r>
              <a:rPr lang="en-US" sz="2400" b="1" dirty="0">
                <a:solidFill>
                  <a:schemeClr val="accent1"/>
                </a:solidFill>
                <a:latin typeface="Bookman Old Style" panose="02050604050505020204" pitchFamily="18" charset="0"/>
              </a:rPr>
              <a:t>		2012 WL 1647004 (2012)</a:t>
            </a:r>
            <a:endParaRPr lang="en-US" b="1" dirty="0">
              <a:solidFill>
                <a:schemeClr val="accent1"/>
              </a:solidFill>
              <a:latin typeface="Bookman Old Style" panose="02050604050505020204" pitchFamily="18" charset="0"/>
            </a:endParaRPr>
          </a:p>
        </p:txBody>
      </p:sp>
    </p:spTree>
    <p:extLst>
      <p:ext uri="{BB962C8B-B14F-4D97-AF65-F5344CB8AC3E}">
        <p14:creationId xmlns:p14="http://schemas.microsoft.com/office/powerpoint/2010/main" val="15037416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Bookman Old Style" panose="02050604050505020204" pitchFamily="18" charset="0"/>
              </a:rPr>
              <a:t>THE DALLAS COUNTY EXPERIENCE</a:t>
            </a:r>
          </a:p>
        </p:txBody>
      </p:sp>
      <p:sp>
        <p:nvSpPr>
          <p:cNvPr id="3" name="Content Placeholder 2"/>
          <p:cNvSpPr>
            <a:spLocks noGrp="1"/>
          </p:cNvSpPr>
          <p:nvPr>
            <p:ph idx="1"/>
          </p:nvPr>
        </p:nvSpPr>
        <p:spPr/>
        <p:txBody>
          <a:bodyPr>
            <a:normAutofit fontScale="85000" lnSpcReduction="20000"/>
          </a:bodyPr>
          <a:lstStyle/>
          <a:p>
            <a:r>
              <a:rPr lang="en-US" b="1" dirty="0">
                <a:solidFill>
                  <a:schemeClr val="accent1"/>
                </a:solidFill>
                <a:latin typeface="Bookman Old Style" panose="02050604050505020204" pitchFamily="18" charset="0"/>
              </a:rPr>
              <a:t>Stanley </a:t>
            </a:r>
            <a:r>
              <a:rPr lang="en-US" b="1" dirty="0" err="1">
                <a:solidFill>
                  <a:schemeClr val="accent1"/>
                </a:solidFill>
                <a:latin typeface="Bookman Old Style" panose="02050604050505020204" pitchFamily="18" charset="0"/>
              </a:rPr>
              <a:t>Mozee</a:t>
            </a:r>
            <a:r>
              <a:rPr lang="en-US" b="1" dirty="0">
                <a:solidFill>
                  <a:schemeClr val="accent1"/>
                </a:solidFill>
                <a:latin typeface="Bookman Old Style" panose="02050604050505020204" pitchFamily="18" charset="0"/>
              </a:rPr>
              <a:t> and Dennis Allen</a:t>
            </a:r>
          </a:p>
          <a:p>
            <a:r>
              <a:rPr lang="en-US" b="1" dirty="0">
                <a:solidFill>
                  <a:schemeClr val="accent1"/>
                </a:solidFill>
                <a:latin typeface="Bookman Old Style" panose="02050604050505020204" pitchFamily="18" charset="0"/>
              </a:rPr>
              <a:t>Writ Relief Granted January 10, 2018 (2018 WL 345057 and 2018 WL 344332)</a:t>
            </a:r>
          </a:p>
          <a:p>
            <a:r>
              <a:rPr lang="en-US" b="1" dirty="0" err="1">
                <a:latin typeface="Bookman Old Style" panose="02050604050505020204" pitchFamily="18" charset="0"/>
              </a:rPr>
              <a:t>Mozee</a:t>
            </a:r>
            <a:r>
              <a:rPr lang="en-US" b="1" dirty="0">
                <a:latin typeface="Bookman Old Style" panose="02050604050505020204" pitchFamily="18" charset="0"/>
              </a:rPr>
              <a:t> and Allen convicted largely on the basis of jailhouse informants.</a:t>
            </a:r>
          </a:p>
          <a:p>
            <a:r>
              <a:rPr lang="en-US" b="1" dirty="0">
                <a:latin typeface="Bookman Old Style" panose="02050604050505020204" pitchFamily="18" charset="0"/>
              </a:rPr>
              <a:t>Informants testify at trial that they had no deal with state, had not asked for a deal and did not expect a deal.</a:t>
            </a:r>
          </a:p>
          <a:p>
            <a:r>
              <a:rPr lang="en-US" b="1" dirty="0">
                <a:latin typeface="Bookman Old Style" panose="02050604050505020204" pitchFamily="18" charset="0"/>
              </a:rPr>
              <a:t>Letters to prosecutor found in District Attorney’s file from informants, written prior to trial, asking when the prosecutor was going to follow through with the deals he had promised them.</a:t>
            </a:r>
          </a:p>
        </p:txBody>
      </p:sp>
    </p:spTree>
    <p:extLst>
      <p:ext uri="{BB962C8B-B14F-4D97-AF65-F5344CB8AC3E}">
        <p14:creationId xmlns:p14="http://schemas.microsoft.com/office/powerpoint/2010/main" val="29758261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Bookman Old Style" panose="02050604050505020204" pitchFamily="18" charset="0"/>
              </a:rPr>
              <a:t>JAILHOUSE INFORMANT TESTIMONY</a:t>
            </a:r>
          </a:p>
        </p:txBody>
      </p:sp>
      <p:sp>
        <p:nvSpPr>
          <p:cNvPr id="3" name="Content Placeholder 2"/>
          <p:cNvSpPr>
            <a:spLocks noGrp="1"/>
          </p:cNvSpPr>
          <p:nvPr>
            <p:ph idx="1"/>
          </p:nvPr>
        </p:nvSpPr>
        <p:spPr/>
        <p:txBody>
          <a:bodyPr>
            <a:normAutofit fontScale="92500" lnSpcReduction="20000"/>
          </a:bodyPr>
          <a:lstStyle/>
          <a:p>
            <a:pPr marL="118872" indent="0">
              <a:buNone/>
            </a:pPr>
            <a:r>
              <a:rPr lang="en-US" b="1" i="1" dirty="0" err="1">
                <a:latin typeface="Bookman Old Style" panose="02050604050505020204" pitchFamily="18" charset="0"/>
              </a:rPr>
              <a:t>Giglio</a:t>
            </a:r>
            <a:r>
              <a:rPr lang="en-US" b="1" i="1" dirty="0">
                <a:latin typeface="Bookman Old Style" panose="02050604050505020204" pitchFamily="18" charset="0"/>
              </a:rPr>
              <a:t> v. U. S.,</a:t>
            </a:r>
            <a:r>
              <a:rPr lang="en-US" b="1" dirty="0">
                <a:latin typeface="Bookman Old Style" panose="02050604050505020204" pitchFamily="18" charset="0"/>
              </a:rPr>
              <a:t> 405 U.S. 150 (1972)</a:t>
            </a:r>
          </a:p>
          <a:p>
            <a:pPr marL="118872" indent="0">
              <a:buNone/>
            </a:pPr>
            <a:r>
              <a:rPr lang="en-US" b="1" dirty="0">
                <a:latin typeface="Bookman Old Style" panose="02050604050505020204" pitchFamily="18" charset="0"/>
              </a:rPr>
              <a:t>Agreement between state and informant for consideration of leniency to informant is </a:t>
            </a:r>
            <a:r>
              <a:rPr lang="en-US" b="1" i="1" dirty="0">
                <a:latin typeface="Bookman Old Style" panose="02050604050505020204" pitchFamily="18" charset="0"/>
              </a:rPr>
              <a:t>Brady</a:t>
            </a:r>
            <a:r>
              <a:rPr lang="en-US" b="1" dirty="0">
                <a:latin typeface="Bookman Old Style" panose="02050604050505020204" pitchFamily="18" charset="0"/>
              </a:rPr>
              <a:t> material</a:t>
            </a:r>
          </a:p>
          <a:p>
            <a:endParaRPr lang="en-US" b="1" dirty="0">
              <a:latin typeface="Bookman Old Style" panose="02050604050505020204" pitchFamily="18" charset="0"/>
            </a:endParaRPr>
          </a:p>
          <a:p>
            <a:pPr marL="118872" indent="0">
              <a:buNone/>
            </a:pPr>
            <a:r>
              <a:rPr lang="en-US" b="1" i="1" dirty="0" err="1">
                <a:latin typeface="Bookman Old Style" panose="02050604050505020204" pitchFamily="18" charset="0"/>
              </a:rPr>
              <a:t>Napue</a:t>
            </a:r>
            <a:r>
              <a:rPr lang="en-US" b="1" i="1" dirty="0">
                <a:latin typeface="Bookman Old Style" panose="02050604050505020204" pitchFamily="18" charset="0"/>
              </a:rPr>
              <a:t> v. Illinois</a:t>
            </a:r>
            <a:r>
              <a:rPr lang="en-US" b="1" dirty="0">
                <a:latin typeface="Bookman Old Style" panose="02050604050505020204" pitchFamily="18" charset="0"/>
              </a:rPr>
              <a:t>, 360 U.S. 264 (1959)</a:t>
            </a:r>
          </a:p>
          <a:p>
            <a:pPr marL="118872" indent="0">
              <a:buNone/>
            </a:pPr>
            <a:r>
              <a:rPr lang="en-US" b="1" dirty="0">
                <a:latin typeface="Bookman Old Style" panose="02050604050505020204" pitchFamily="18" charset="0"/>
              </a:rPr>
              <a:t>Prosecutor’s failure to correct false testimony from informant that he had received no promise of consideration in return for his testimony violates due process</a:t>
            </a:r>
          </a:p>
        </p:txBody>
      </p:sp>
    </p:spTree>
    <p:extLst>
      <p:ext uri="{BB962C8B-B14F-4D97-AF65-F5344CB8AC3E}">
        <p14:creationId xmlns:p14="http://schemas.microsoft.com/office/powerpoint/2010/main" val="6590277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Bookman Old Style" panose="02050604050505020204" pitchFamily="18" charset="0"/>
              </a:rPr>
              <a:t>Jailhouse Informant Testimony</a:t>
            </a:r>
            <a:r>
              <a:rPr lang="en-US" dirty="0"/>
              <a:t>	</a:t>
            </a:r>
          </a:p>
        </p:txBody>
      </p:sp>
      <p:sp>
        <p:nvSpPr>
          <p:cNvPr id="3" name="Content Placeholder 2"/>
          <p:cNvSpPr>
            <a:spLocks noGrp="1"/>
          </p:cNvSpPr>
          <p:nvPr>
            <p:ph idx="1"/>
          </p:nvPr>
        </p:nvSpPr>
        <p:spPr/>
        <p:txBody>
          <a:bodyPr/>
          <a:lstStyle/>
          <a:p>
            <a:pPr marL="118872" indent="0">
              <a:buNone/>
            </a:pPr>
            <a:r>
              <a:rPr lang="en-US" b="1" i="1" dirty="0">
                <a:latin typeface="Bookman Old Style" panose="02050604050505020204" pitchFamily="18" charset="0"/>
              </a:rPr>
              <a:t>Duggan v. State</a:t>
            </a:r>
            <a:r>
              <a:rPr lang="en-US" b="1" dirty="0">
                <a:latin typeface="Bookman Old Style" panose="02050604050505020204" pitchFamily="18" charset="0"/>
              </a:rPr>
              <a:t>, 778 S.W.2d 465 (1989)</a:t>
            </a:r>
          </a:p>
          <a:p>
            <a:pPr marL="118872" indent="0">
              <a:buNone/>
            </a:pPr>
            <a:r>
              <a:rPr lang="en-US" b="1" dirty="0">
                <a:latin typeface="Bookman Old Style" panose="02050604050505020204" pitchFamily="18" charset="0"/>
              </a:rPr>
              <a:t>No difference between express agreements and “those agreements which are merely implied, suggested, insinuated or inferred.”</a:t>
            </a:r>
          </a:p>
          <a:p>
            <a:pPr marL="118872" indent="0">
              <a:buNone/>
            </a:pPr>
            <a:endParaRPr lang="en-US" b="1" dirty="0">
              <a:latin typeface="Bookman Old Style" panose="02050604050505020204" pitchFamily="18" charset="0"/>
            </a:endParaRPr>
          </a:p>
          <a:p>
            <a:pPr marL="118872" indent="0">
              <a:buNone/>
            </a:pPr>
            <a:r>
              <a:rPr lang="en-US" b="1" dirty="0">
                <a:latin typeface="Bookman Old Style" panose="02050604050505020204" pitchFamily="18" charset="0"/>
              </a:rPr>
              <a:t>Both are covered under </a:t>
            </a:r>
            <a:r>
              <a:rPr lang="en-US" b="1" i="1" dirty="0">
                <a:latin typeface="Bookman Old Style" panose="02050604050505020204" pitchFamily="18" charset="0"/>
              </a:rPr>
              <a:t>Brady</a:t>
            </a:r>
            <a:r>
              <a:rPr lang="en-US" b="1" dirty="0">
                <a:latin typeface="Bookman Old Style" panose="02050604050505020204" pitchFamily="18" charset="0"/>
              </a:rPr>
              <a:t> and must be revealed.</a:t>
            </a:r>
          </a:p>
          <a:p>
            <a:pPr marL="118872" indent="0">
              <a:buNone/>
            </a:pPr>
            <a:endParaRPr lang="en-US" b="1" dirty="0">
              <a:latin typeface="Bookman Old Style" panose="02050604050505020204" pitchFamily="18" charset="0"/>
            </a:endParaRPr>
          </a:p>
          <a:p>
            <a:pPr marL="118872" indent="0">
              <a:buNone/>
            </a:pPr>
            <a:endParaRPr lang="en-US" i="1" dirty="0"/>
          </a:p>
        </p:txBody>
      </p:sp>
    </p:spTree>
    <p:extLst>
      <p:ext uri="{BB962C8B-B14F-4D97-AF65-F5344CB8AC3E}">
        <p14:creationId xmlns:p14="http://schemas.microsoft.com/office/powerpoint/2010/main" val="1159790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23F7619-EE18-4FD1-96FC-CDEA36BCA139}"/>
              </a:ext>
            </a:extLst>
          </p:cNvPr>
          <p:cNvPicPr>
            <a:picLocks noGrp="1" noChangeAspect="1"/>
          </p:cNvPicPr>
          <p:nvPr>
            <p:ph idx="1"/>
          </p:nvPr>
        </p:nvPicPr>
        <p:blipFill>
          <a:blip r:embed="rId3"/>
          <a:stretch>
            <a:fillRect/>
          </a:stretch>
        </p:blipFill>
        <p:spPr>
          <a:xfrm>
            <a:off x="1771590" y="446563"/>
            <a:ext cx="5600819" cy="5964873"/>
          </a:xfrm>
        </p:spPr>
      </p:pic>
    </p:spTree>
    <p:extLst>
      <p:ext uri="{BB962C8B-B14F-4D97-AF65-F5344CB8AC3E}">
        <p14:creationId xmlns:p14="http://schemas.microsoft.com/office/powerpoint/2010/main" val="1967419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err="1">
                <a:latin typeface="Bookman Old Style" panose="02050604050505020204" pitchFamily="18" charset="0"/>
              </a:rPr>
              <a:t>WEARRY</a:t>
            </a:r>
            <a:r>
              <a:rPr lang="en-US" i="1" dirty="0">
                <a:latin typeface="Bookman Old Style" panose="02050604050505020204" pitchFamily="18" charset="0"/>
              </a:rPr>
              <a:t> V. CAIN</a:t>
            </a:r>
            <a:r>
              <a:rPr lang="en-US" dirty="0">
                <a:latin typeface="Bookman Old Style" panose="02050604050505020204" pitchFamily="18" charset="0"/>
              </a:rPr>
              <a:t>,</a:t>
            </a:r>
            <a:br>
              <a:rPr lang="en-US" dirty="0">
                <a:latin typeface="Bookman Old Style" panose="02050604050505020204" pitchFamily="18" charset="0"/>
              </a:rPr>
            </a:br>
            <a:r>
              <a:rPr lang="en-US" dirty="0">
                <a:latin typeface="Bookman Old Style" panose="02050604050505020204" pitchFamily="18" charset="0"/>
              </a:rPr>
              <a:t>136 </a:t>
            </a:r>
            <a:r>
              <a:rPr lang="en-US" dirty="0" err="1">
                <a:latin typeface="Bookman Old Style" panose="02050604050505020204" pitchFamily="18" charset="0"/>
              </a:rPr>
              <a:t>S.Ct</a:t>
            </a:r>
            <a:r>
              <a:rPr lang="en-US" dirty="0">
                <a:latin typeface="Bookman Old Style" panose="02050604050505020204" pitchFamily="18" charset="0"/>
              </a:rPr>
              <a:t>. 1002 (2016)</a:t>
            </a:r>
            <a:endParaRPr lang="en-US" dirty="0"/>
          </a:p>
        </p:txBody>
      </p:sp>
      <p:sp>
        <p:nvSpPr>
          <p:cNvPr id="3" name="Content Placeholder 2"/>
          <p:cNvSpPr>
            <a:spLocks noGrp="1"/>
          </p:cNvSpPr>
          <p:nvPr>
            <p:ph idx="1"/>
          </p:nvPr>
        </p:nvSpPr>
        <p:spPr/>
        <p:txBody>
          <a:bodyPr/>
          <a:lstStyle/>
          <a:p>
            <a:pPr marL="118872" indent="0">
              <a:buNone/>
            </a:pPr>
            <a:r>
              <a:rPr lang="en-US" b="1" dirty="0">
                <a:latin typeface="Bookman Old Style" panose="02050604050505020204" pitchFamily="18" charset="0"/>
                <a:cs typeface="Mongolian Baiti" pitchFamily="66" charset="0"/>
              </a:rPr>
              <a:t>State failed to disclose that, contrary to the prosecution’s assertions at trial, Brown had twice sought a deal to reduce his existing sentence in exchange for testifying against </a:t>
            </a:r>
            <a:r>
              <a:rPr lang="en-US" b="1" dirty="0" err="1">
                <a:latin typeface="Bookman Old Style" panose="02050604050505020204" pitchFamily="18" charset="0"/>
                <a:cs typeface="Mongolian Baiti" pitchFamily="66" charset="0"/>
              </a:rPr>
              <a:t>Wearry</a:t>
            </a:r>
            <a:r>
              <a:rPr lang="en-US" b="1" dirty="0">
                <a:latin typeface="Bookman Old Style" panose="02050604050505020204" pitchFamily="18" charset="0"/>
                <a:cs typeface="Mongolian Baiti" pitchFamily="66" charset="0"/>
              </a:rPr>
              <a:t>.  The police had told Brown that they would “talk to the D.A. if he told the truth.”  </a:t>
            </a:r>
          </a:p>
          <a:p>
            <a:pPr marL="118872" indent="0">
              <a:buNone/>
            </a:pPr>
            <a:endParaRPr lang="en-US" dirty="0"/>
          </a:p>
        </p:txBody>
      </p:sp>
    </p:spTree>
    <p:extLst>
      <p:ext uri="{BB962C8B-B14F-4D97-AF65-F5344CB8AC3E}">
        <p14:creationId xmlns:p14="http://schemas.microsoft.com/office/powerpoint/2010/main" val="9460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05EA-5A44-45E3-9E1F-B840E5689025}"/>
              </a:ext>
            </a:extLst>
          </p:cNvPr>
          <p:cNvSpPr>
            <a:spLocks noGrp="1"/>
          </p:cNvSpPr>
          <p:nvPr>
            <p:ph type="title"/>
          </p:nvPr>
        </p:nvSpPr>
        <p:spPr/>
        <p:txBody>
          <a:bodyPr>
            <a:normAutofit/>
          </a:bodyPr>
          <a:lstStyle/>
          <a:p>
            <a:pPr algn="ctr"/>
            <a:r>
              <a:rPr lang="en-US" dirty="0">
                <a:latin typeface="Bookman Old Style" panose="02050604050505020204" pitchFamily="18" charset="0"/>
              </a:rPr>
              <a:t>ART. 38.075, </a:t>
            </a:r>
            <a:r>
              <a:rPr lang="en-US" dirty="0" err="1">
                <a:latin typeface="Bookman Old Style" panose="02050604050505020204" pitchFamily="18" charset="0"/>
              </a:rPr>
              <a:t>C.C.P</a:t>
            </a:r>
            <a:r>
              <a:rPr lang="en-US" dirty="0">
                <a:latin typeface="Bookman Old Style" panose="02050604050505020204" pitchFamily="18" charset="0"/>
              </a:rPr>
              <a:t>.</a:t>
            </a:r>
            <a:endParaRPr lang="en-US" sz="2700"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C349A50C-FB62-45F0-B35C-AF812DC5959E}"/>
              </a:ext>
            </a:extLst>
          </p:cNvPr>
          <p:cNvSpPr>
            <a:spLocks noGrp="1"/>
          </p:cNvSpPr>
          <p:nvPr>
            <p:ph idx="1"/>
          </p:nvPr>
        </p:nvSpPr>
        <p:spPr/>
        <p:txBody>
          <a:bodyPr>
            <a:normAutofit fontScale="70000" lnSpcReduction="20000"/>
          </a:bodyPr>
          <a:lstStyle/>
          <a:p>
            <a:pPr marL="118872" indent="0" algn="ctr">
              <a:buNone/>
            </a:pPr>
            <a:r>
              <a:rPr lang="en-US" b="1" dirty="0">
                <a:latin typeface="Bookman Old Style" panose="02050604050505020204" pitchFamily="18" charset="0"/>
              </a:rPr>
              <a:t>Corroboration of Certain Testimony Required</a:t>
            </a:r>
          </a:p>
          <a:p>
            <a:pPr marL="633222" indent="-514350" algn="just">
              <a:buAutoNum type="alphaLcParenBoth"/>
            </a:pPr>
            <a:endParaRPr lang="en-US" b="1" dirty="0">
              <a:latin typeface="Bookman Old Style" panose="02050604050505020204" pitchFamily="18" charset="0"/>
            </a:endParaRPr>
          </a:p>
          <a:p>
            <a:pPr marL="633222" indent="-514350" algn="just">
              <a:buAutoNum type="alphaLcParenBoth"/>
            </a:pPr>
            <a:r>
              <a:rPr lang="en-US" b="1" dirty="0">
                <a:latin typeface="Bookman Old Style" panose="02050604050505020204" pitchFamily="18" charset="0"/>
              </a:rPr>
              <a:t>A defendant may not be convicted of an offense on the testimony of a person to whom the defendant made a statement against the defendant’s interest during a time when the person was imprisoned or confined in the same correctional facility as the defendant unless the testimony is corroborated by other evidence tending to connect the defendant with the offense committed.</a:t>
            </a:r>
          </a:p>
          <a:p>
            <a:pPr marL="633222" indent="-514350" algn="just">
              <a:buAutoNum type="alphaLcParenBoth"/>
            </a:pPr>
            <a:endParaRPr lang="en-US" b="1" dirty="0">
              <a:latin typeface="Bookman Old Style" panose="02050604050505020204" pitchFamily="18" charset="0"/>
            </a:endParaRPr>
          </a:p>
          <a:p>
            <a:pPr marL="633222" indent="-514350" algn="just">
              <a:buAutoNum type="alphaLcParenBoth"/>
            </a:pPr>
            <a:r>
              <a:rPr lang="en-US" b="1" dirty="0">
                <a:latin typeface="Bookman Old Style" panose="02050604050505020204" pitchFamily="18" charset="0"/>
              </a:rPr>
              <a:t>Corroboration is not sufficient for the purposes of this article if the corroboration only shows that the offense was committed.</a:t>
            </a:r>
            <a:endParaRPr lang="en-US" b="1" dirty="0"/>
          </a:p>
        </p:txBody>
      </p:sp>
    </p:spTree>
    <p:extLst>
      <p:ext uri="{BB962C8B-B14F-4D97-AF65-F5344CB8AC3E}">
        <p14:creationId xmlns:p14="http://schemas.microsoft.com/office/powerpoint/2010/main" val="4253329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31B77-9118-4F6B-81F0-AB35FA170DA8}"/>
              </a:ext>
            </a:extLst>
          </p:cNvPr>
          <p:cNvSpPr>
            <a:spLocks noGrp="1"/>
          </p:cNvSpPr>
          <p:nvPr>
            <p:ph type="title"/>
          </p:nvPr>
        </p:nvSpPr>
        <p:spPr/>
        <p:txBody>
          <a:bodyPr/>
          <a:lstStyle/>
          <a:p>
            <a:pPr algn="ctr"/>
            <a:r>
              <a:rPr lang="en-US" dirty="0">
                <a:latin typeface="Bookman Old Style" panose="02050604050505020204" pitchFamily="18" charset="0"/>
              </a:rPr>
              <a:t>ART. 38.075, </a:t>
            </a:r>
            <a:r>
              <a:rPr lang="en-US" dirty="0" err="1">
                <a:latin typeface="Bookman Old Style" panose="02050604050505020204" pitchFamily="18" charset="0"/>
              </a:rPr>
              <a:t>C.C.P</a:t>
            </a:r>
            <a:r>
              <a:rPr lang="en-US" dirty="0">
                <a:latin typeface="Bookman Old Style" panose="02050604050505020204" pitchFamily="18" charset="0"/>
              </a:rPr>
              <a:t>.</a:t>
            </a:r>
          </a:p>
        </p:txBody>
      </p:sp>
      <p:sp>
        <p:nvSpPr>
          <p:cNvPr id="3" name="Content Placeholder 2">
            <a:extLst>
              <a:ext uri="{FF2B5EF4-FFF2-40B4-BE49-F238E27FC236}">
                <a16:creationId xmlns:a16="http://schemas.microsoft.com/office/drawing/2014/main" id="{7901C77C-95D2-4817-814E-B2DD9BFB6FFF}"/>
              </a:ext>
            </a:extLst>
          </p:cNvPr>
          <p:cNvSpPr>
            <a:spLocks noGrp="1"/>
          </p:cNvSpPr>
          <p:nvPr>
            <p:ph idx="1"/>
          </p:nvPr>
        </p:nvSpPr>
        <p:spPr/>
        <p:txBody>
          <a:bodyPr>
            <a:normAutofit lnSpcReduction="10000"/>
          </a:bodyPr>
          <a:lstStyle/>
          <a:p>
            <a:pPr marL="118872" indent="0">
              <a:buNone/>
            </a:pPr>
            <a:r>
              <a:rPr lang="en-US" b="1" dirty="0">
                <a:solidFill>
                  <a:schemeClr val="accent1"/>
                </a:solidFill>
                <a:latin typeface="Bookman Old Style" panose="02050604050505020204" pitchFamily="18" charset="0"/>
              </a:rPr>
              <a:t>(c)</a:t>
            </a:r>
            <a:r>
              <a:rPr lang="en-US" b="1" dirty="0">
                <a:latin typeface="Bookman Old Style" panose="02050604050505020204" pitchFamily="18" charset="0"/>
              </a:rPr>
              <a:t>  Evidence of a prior offense committed by a person who gives testimony described by Subsection (a) may be admitted for the purpose of impeachment if the person received a benefit described by Article 39.14(h-1)(2) with respect to the offense, regardless of whether the person was convicted of the offense.</a:t>
            </a:r>
          </a:p>
        </p:txBody>
      </p:sp>
    </p:spTree>
    <p:extLst>
      <p:ext uri="{BB962C8B-B14F-4D97-AF65-F5344CB8AC3E}">
        <p14:creationId xmlns:p14="http://schemas.microsoft.com/office/powerpoint/2010/main" val="14879658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F00AE-E304-48FA-84CC-7ADC05E25A9A}"/>
              </a:ext>
            </a:extLst>
          </p:cNvPr>
          <p:cNvSpPr>
            <a:spLocks noGrp="1"/>
          </p:cNvSpPr>
          <p:nvPr>
            <p:ph type="title"/>
          </p:nvPr>
        </p:nvSpPr>
        <p:spPr/>
        <p:txBody>
          <a:bodyPr/>
          <a:lstStyle/>
          <a:p>
            <a:pPr algn="ctr"/>
            <a:r>
              <a:rPr lang="en-US" dirty="0">
                <a:latin typeface="Bookman Old Style" panose="02050604050505020204" pitchFamily="18" charset="0"/>
              </a:rPr>
              <a:t>ART. 2.023(A), </a:t>
            </a:r>
            <a:r>
              <a:rPr lang="en-US" dirty="0" err="1">
                <a:latin typeface="Bookman Old Style" panose="02050604050505020204" pitchFamily="18" charset="0"/>
              </a:rPr>
              <a:t>C.C.P</a:t>
            </a:r>
            <a:r>
              <a:rPr lang="en-US" dirty="0">
                <a:latin typeface="Bookman Old Style" panose="02050604050505020204" pitchFamily="18" charset="0"/>
              </a:rPr>
              <a:t>.</a:t>
            </a:r>
          </a:p>
        </p:txBody>
      </p:sp>
      <p:sp>
        <p:nvSpPr>
          <p:cNvPr id="3" name="Content Placeholder 2">
            <a:extLst>
              <a:ext uri="{FF2B5EF4-FFF2-40B4-BE49-F238E27FC236}">
                <a16:creationId xmlns:a16="http://schemas.microsoft.com/office/drawing/2014/main" id="{1B3A030C-4AC8-43C7-B7BB-A8FA34605C1A}"/>
              </a:ext>
            </a:extLst>
          </p:cNvPr>
          <p:cNvSpPr>
            <a:spLocks noGrp="1"/>
          </p:cNvSpPr>
          <p:nvPr>
            <p:ph idx="1"/>
          </p:nvPr>
        </p:nvSpPr>
        <p:spPr/>
        <p:txBody>
          <a:bodyPr/>
          <a:lstStyle/>
          <a:p>
            <a:pPr marL="118872" indent="0" algn="ctr">
              <a:buNone/>
            </a:pPr>
            <a:r>
              <a:rPr lang="en-US" b="1" dirty="0">
                <a:latin typeface="Bookman Old Style" panose="02050604050505020204" pitchFamily="18" charset="0"/>
              </a:rPr>
              <a:t>Tracking Use of Certain Testimony</a:t>
            </a:r>
          </a:p>
          <a:p>
            <a:pPr marL="118872" indent="0" algn="ctr">
              <a:buNone/>
            </a:pPr>
            <a:endParaRPr lang="en-US" b="1" dirty="0">
              <a:latin typeface="Bookman Old Style" panose="02050604050505020204" pitchFamily="18" charset="0"/>
            </a:endParaRPr>
          </a:p>
          <a:p>
            <a:pPr marL="118872" indent="0" algn="just">
              <a:buNone/>
            </a:pPr>
            <a:r>
              <a:rPr lang="en-US" b="1" dirty="0">
                <a:latin typeface="Bookman Old Style" panose="02050604050505020204" pitchFamily="18" charset="0"/>
              </a:rPr>
              <a:t>Requires attorney for the state to track the use of jailhouse snitch testimony, including any benefits offered or provided to a person in exchange for the testimony.</a:t>
            </a:r>
          </a:p>
        </p:txBody>
      </p:sp>
    </p:spTree>
    <p:extLst>
      <p:ext uri="{BB962C8B-B14F-4D97-AF65-F5344CB8AC3E}">
        <p14:creationId xmlns:p14="http://schemas.microsoft.com/office/powerpoint/2010/main" val="12912083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ookman Old Style" panose="02050604050505020204" pitchFamily="18" charset="0"/>
              </a:rPr>
              <a:t>FALSE CONFESSIONS</a:t>
            </a:r>
          </a:p>
        </p:txBody>
      </p:sp>
      <p:sp>
        <p:nvSpPr>
          <p:cNvPr id="3" name="Content Placeholder 2"/>
          <p:cNvSpPr>
            <a:spLocks noGrp="1"/>
          </p:cNvSpPr>
          <p:nvPr>
            <p:ph idx="1"/>
          </p:nvPr>
        </p:nvSpPr>
        <p:spPr/>
        <p:txBody>
          <a:bodyPr>
            <a:normAutofit fontScale="85000" lnSpcReduction="10000"/>
          </a:bodyPr>
          <a:lstStyle/>
          <a:p>
            <a:pPr>
              <a:buFont typeface="Arial" panose="020B0604020202020204" pitchFamily="34" charset="0"/>
              <a:buChar char="•"/>
            </a:pPr>
            <a:r>
              <a:rPr lang="en-US" b="1" dirty="0">
                <a:latin typeface="Bookman Old Style" panose="02050604050505020204" pitchFamily="18" charset="0"/>
              </a:rPr>
              <a:t>False confessions are one of the leading causes of wrongful convictions analyzed in a recent report released by the National Registry of Exonerations</a:t>
            </a:r>
          </a:p>
          <a:p>
            <a:pPr>
              <a:buFont typeface="Arial" panose="020B0604020202020204" pitchFamily="34" charset="0"/>
              <a:buChar char="•"/>
            </a:pPr>
            <a:r>
              <a:rPr lang="en-US" b="1" dirty="0">
                <a:latin typeface="Bookman Old Style" panose="02050604050505020204" pitchFamily="18" charset="0"/>
              </a:rPr>
              <a:t>The Registry reports that the primary reason for false confessions is coercion – occurring in at least 60% of the false confession cases analyzed.</a:t>
            </a:r>
          </a:p>
          <a:p>
            <a:pPr>
              <a:buFont typeface="Arial" panose="020B0604020202020204" pitchFamily="34" charset="0"/>
              <a:buChar char="•"/>
            </a:pPr>
            <a:r>
              <a:rPr lang="en-US" b="1" dirty="0">
                <a:latin typeface="Bookman Old Style" panose="02050604050505020204" pitchFamily="18" charset="0"/>
              </a:rPr>
              <a:t>According to the Registry, 75% of documented false confessions occurred in homicide cases.</a:t>
            </a:r>
          </a:p>
        </p:txBody>
      </p:sp>
    </p:spTree>
    <p:extLst>
      <p:ext uri="{BB962C8B-B14F-4D97-AF65-F5344CB8AC3E}">
        <p14:creationId xmlns:p14="http://schemas.microsoft.com/office/powerpoint/2010/main" val="35899298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ookman Old Style" panose="02050604050505020204" pitchFamily="18" charset="0"/>
              </a:rPr>
              <a:t>FALSE CONFESSIONS</a:t>
            </a:r>
            <a:endParaRPr lang="en-US" dirty="0"/>
          </a:p>
        </p:txBody>
      </p:sp>
      <p:sp>
        <p:nvSpPr>
          <p:cNvPr id="3" name="Content Placeholder 2"/>
          <p:cNvSpPr>
            <a:spLocks noGrp="1"/>
          </p:cNvSpPr>
          <p:nvPr>
            <p:ph idx="1"/>
          </p:nvPr>
        </p:nvSpPr>
        <p:spPr/>
        <p:txBody>
          <a:bodyPr>
            <a:normAutofit fontScale="92500" lnSpcReduction="20000"/>
          </a:bodyPr>
          <a:lstStyle/>
          <a:p>
            <a:pPr marL="118872" indent="0">
              <a:buNone/>
            </a:pPr>
            <a:r>
              <a:rPr lang="en-US" b="1" dirty="0">
                <a:latin typeface="Bookman Old Style" panose="02050604050505020204" pitchFamily="18" charset="0"/>
              </a:rPr>
              <a:t>Why do innocent people confess?  Some reasons include:</a:t>
            </a:r>
          </a:p>
          <a:p>
            <a:pPr marL="118872" indent="0">
              <a:buNone/>
            </a:pPr>
            <a:endParaRPr lang="en-US" b="1" dirty="0">
              <a:latin typeface="Bookman Old Style" panose="02050604050505020204" pitchFamily="18" charset="0"/>
            </a:endParaRPr>
          </a:p>
          <a:p>
            <a:pPr>
              <a:buFont typeface="Arial" panose="020B0604020202020204" pitchFamily="34" charset="0"/>
              <a:buChar char="•"/>
            </a:pPr>
            <a:r>
              <a:rPr lang="en-US" b="1" dirty="0">
                <a:latin typeface="Bookman Old Style" panose="02050604050505020204" pitchFamily="18" charset="0"/>
              </a:rPr>
              <a:t>Duress</a:t>
            </a:r>
          </a:p>
          <a:p>
            <a:pPr>
              <a:buFont typeface="Arial" panose="020B0604020202020204" pitchFamily="34" charset="0"/>
              <a:buChar char="•"/>
            </a:pPr>
            <a:r>
              <a:rPr lang="en-US" b="1" dirty="0">
                <a:latin typeface="Bookman Old Style" panose="02050604050505020204" pitchFamily="18" charset="0"/>
              </a:rPr>
              <a:t>Coercion</a:t>
            </a:r>
          </a:p>
          <a:p>
            <a:pPr>
              <a:buFont typeface="Arial" panose="020B0604020202020204" pitchFamily="34" charset="0"/>
              <a:buChar char="•"/>
            </a:pPr>
            <a:r>
              <a:rPr lang="en-US" b="1" dirty="0">
                <a:latin typeface="Bookman Old Style" panose="02050604050505020204" pitchFamily="18" charset="0"/>
              </a:rPr>
              <a:t>Diminished Mental Capacity</a:t>
            </a:r>
          </a:p>
          <a:p>
            <a:pPr>
              <a:buFont typeface="Arial" panose="020B0604020202020204" pitchFamily="34" charset="0"/>
              <a:buChar char="•"/>
            </a:pPr>
            <a:r>
              <a:rPr lang="en-US" b="1" dirty="0">
                <a:latin typeface="Bookman Old Style" panose="02050604050505020204" pitchFamily="18" charset="0"/>
              </a:rPr>
              <a:t>Mental Impairment</a:t>
            </a:r>
          </a:p>
          <a:p>
            <a:pPr>
              <a:buFont typeface="Arial" panose="020B0604020202020204" pitchFamily="34" charset="0"/>
              <a:buChar char="•"/>
            </a:pPr>
            <a:r>
              <a:rPr lang="en-US" b="1" dirty="0">
                <a:latin typeface="Bookman Old Style" panose="02050604050505020204" pitchFamily="18" charset="0"/>
              </a:rPr>
              <a:t>Ignorance of the Law</a:t>
            </a:r>
          </a:p>
          <a:p>
            <a:pPr>
              <a:buFont typeface="Arial" panose="020B0604020202020204" pitchFamily="34" charset="0"/>
              <a:buChar char="•"/>
            </a:pPr>
            <a:r>
              <a:rPr lang="en-US" b="1" dirty="0">
                <a:latin typeface="Bookman Old Style" panose="02050604050505020204" pitchFamily="18" charset="0"/>
              </a:rPr>
              <a:t>Fear of Violence</a:t>
            </a:r>
          </a:p>
          <a:p>
            <a:pPr>
              <a:buFont typeface="Arial" panose="020B0604020202020204" pitchFamily="34" charset="0"/>
              <a:buChar char="•"/>
            </a:pPr>
            <a:r>
              <a:rPr lang="en-US" b="1" dirty="0">
                <a:latin typeface="Bookman Old Style" panose="02050604050505020204" pitchFamily="18" charset="0"/>
              </a:rPr>
              <a:t>Actual Infliction of Harm</a:t>
            </a:r>
          </a:p>
          <a:p>
            <a:pPr>
              <a:buFont typeface="Arial" panose="020B0604020202020204" pitchFamily="34" charset="0"/>
              <a:buChar char="•"/>
            </a:pPr>
            <a:r>
              <a:rPr lang="en-US" b="1" dirty="0">
                <a:latin typeface="Bookman Old Style" panose="02050604050505020204" pitchFamily="18" charset="0"/>
              </a:rPr>
              <a:t>Threat of Harsh Punishment</a:t>
            </a:r>
          </a:p>
          <a:p>
            <a:pPr>
              <a:buFont typeface="Arial" panose="020B0604020202020204" pitchFamily="34" charset="0"/>
              <a:buChar char="•"/>
            </a:pPr>
            <a:r>
              <a:rPr lang="en-US" b="1" dirty="0">
                <a:latin typeface="Bookman Old Style" panose="02050604050505020204" pitchFamily="18" charset="0"/>
              </a:rPr>
              <a:t>Promise of Benefit</a:t>
            </a:r>
          </a:p>
        </p:txBody>
      </p:sp>
    </p:spTree>
    <p:extLst>
      <p:ext uri="{BB962C8B-B14F-4D97-AF65-F5344CB8AC3E}">
        <p14:creationId xmlns:p14="http://schemas.microsoft.com/office/powerpoint/2010/main" val="11494441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ookman Old Style" panose="02050604050505020204" pitchFamily="18" charset="0"/>
              </a:rPr>
              <a:t>FALSE CONFESSIONS</a:t>
            </a:r>
          </a:p>
        </p:txBody>
      </p:sp>
      <p:sp>
        <p:nvSpPr>
          <p:cNvPr id="3" name="Content Placeholder 2"/>
          <p:cNvSpPr>
            <a:spLocks noGrp="1"/>
          </p:cNvSpPr>
          <p:nvPr>
            <p:ph idx="1"/>
          </p:nvPr>
        </p:nvSpPr>
        <p:spPr/>
        <p:txBody>
          <a:bodyPr/>
          <a:lstStyle/>
          <a:p>
            <a:r>
              <a:rPr lang="en-US" b="1" dirty="0">
                <a:solidFill>
                  <a:schemeClr val="accent1"/>
                </a:solidFill>
                <a:latin typeface="Bookman Old Style" panose="02050604050505020204" pitchFamily="18" charset="0"/>
              </a:rPr>
              <a:t>Christopher Ochoa, Travis County</a:t>
            </a:r>
          </a:p>
          <a:p>
            <a:r>
              <a:rPr lang="en-US" b="1" dirty="0">
                <a:latin typeface="Bookman Old Style" panose="02050604050505020204" pitchFamily="18" charset="0"/>
              </a:rPr>
              <a:t>Sexual Assault and Murder in Austin</a:t>
            </a:r>
          </a:p>
          <a:p>
            <a:r>
              <a:rPr lang="en-US" b="1" dirty="0">
                <a:latin typeface="Bookman Old Style" panose="02050604050505020204" pitchFamily="18" charset="0"/>
              </a:rPr>
              <a:t>After lengthy interrogation, Ochoa confessed</a:t>
            </a:r>
          </a:p>
          <a:p>
            <a:r>
              <a:rPr lang="en-US" b="1" dirty="0">
                <a:latin typeface="Bookman Old Style" panose="02050604050505020204" pitchFamily="18" charset="0"/>
              </a:rPr>
              <a:t>Another man later confessed</a:t>
            </a:r>
          </a:p>
          <a:p>
            <a:r>
              <a:rPr lang="en-US" b="1" dirty="0">
                <a:latin typeface="Bookman Old Style" panose="02050604050505020204" pitchFamily="18" charset="0"/>
              </a:rPr>
              <a:t>DNA matched the other man</a:t>
            </a:r>
          </a:p>
        </p:txBody>
      </p:sp>
    </p:spTree>
    <p:extLst>
      <p:ext uri="{BB962C8B-B14F-4D97-AF65-F5344CB8AC3E}">
        <p14:creationId xmlns:p14="http://schemas.microsoft.com/office/powerpoint/2010/main" val="40519624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ookman Old Style" panose="02050604050505020204" pitchFamily="18" charset="0"/>
              </a:rPr>
              <a:t>FALSE CONFESSIONS</a:t>
            </a:r>
          </a:p>
        </p:txBody>
      </p:sp>
      <p:sp>
        <p:nvSpPr>
          <p:cNvPr id="3" name="Content Placeholder 2"/>
          <p:cNvSpPr>
            <a:spLocks noGrp="1"/>
          </p:cNvSpPr>
          <p:nvPr>
            <p:ph idx="1"/>
          </p:nvPr>
        </p:nvSpPr>
        <p:spPr/>
        <p:txBody>
          <a:bodyPr>
            <a:normAutofit fontScale="85000" lnSpcReduction="10000"/>
          </a:bodyPr>
          <a:lstStyle/>
          <a:p>
            <a:r>
              <a:rPr lang="en-US" b="1" dirty="0">
                <a:solidFill>
                  <a:schemeClr val="accent1"/>
                </a:solidFill>
                <a:latin typeface="Bookman Old Style" panose="02050604050505020204" pitchFamily="18" charset="0"/>
              </a:rPr>
              <a:t>Stephen Brodie, Dallas County</a:t>
            </a:r>
          </a:p>
          <a:p>
            <a:r>
              <a:rPr lang="en-US" b="1" dirty="0">
                <a:latin typeface="Bookman Old Style" panose="02050604050505020204" pitchFamily="18" charset="0"/>
              </a:rPr>
              <a:t>Five year old girl abducted from her home and molested</a:t>
            </a:r>
          </a:p>
          <a:p>
            <a:r>
              <a:rPr lang="en-US" b="1" dirty="0">
                <a:latin typeface="Bookman Old Style" panose="02050604050505020204" pitchFamily="18" charset="0"/>
              </a:rPr>
              <a:t>Brodie, who was deaf, was interrogated, without a sign language interpreter, for 18 hours over 8 days and confessed</a:t>
            </a:r>
          </a:p>
          <a:p>
            <a:r>
              <a:rPr lang="en-US" b="1" dirty="0">
                <a:latin typeface="Bookman Old Style" panose="02050604050505020204" pitchFamily="18" charset="0"/>
              </a:rPr>
              <a:t>Fingerprint found on the window screen matched a convicted child rapist who was suspected in similar assaults</a:t>
            </a:r>
          </a:p>
          <a:p>
            <a:r>
              <a:rPr lang="en-US" b="1" dirty="0">
                <a:latin typeface="Bookman Old Style" panose="02050604050505020204" pitchFamily="18" charset="0"/>
              </a:rPr>
              <a:t>Dallas County Conviction Integrity Unit agreed Brodie was innocent and conviction vacated</a:t>
            </a:r>
          </a:p>
        </p:txBody>
      </p:sp>
    </p:spTree>
    <p:extLst>
      <p:ext uri="{BB962C8B-B14F-4D97-AF65-F5344CB8AC3E}">
        <p14:creationId xmlns:p14="http://schemas.microsoft.com/office/powerpoint/2010/main" val="37408013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C71DD-8DD9-45CE-A59F-66A0D21D455C}"/>
              </a:ext>
            </a:extLst>
          </p:cNvPr>
          <p:cNvSpPr>
            <a:spLocks noGrp="1"/>
          </p:cNvSpPr>
          <p:nvPr>
            <p:ph type="title"/>
          </p:nvPr>
        </p:nvSpPr>
        <p:spPr/>
        <p:txBody>
          <a:bodyPr/>
          <a:lstStyle/>
          <a:p>
            <a:pPr algn="ctr"/>
            <a:r>
              <a:rPr lang="en-US" dirty="0">
                <a:latin typeface="Bookman Old Style" panose="02050604050505020204" pitchFamily="18" charset="0"/>
              </a:rPr>
              <a:t>ART. 2.32, </a:t>
            </a:r>
            <a:r>
              <a:rPr lang="en-US" dirty="0" err="1">
                <a:latin typeface="Bookman Old Style" panose="02050604050505020204" pitchFamily="18" charset="0"/>
              </a:rPr>
              <a:t>C.C.P</a:t>
            </a:r>
            <a:r>
              <a:rPr lang="en-US" dirty="0">
                <a:latin typeface="Bookman Old Style" panose="02050604050505020204" pitchFamily="18" charset="0"/>
              </a:rPr>
              <a:t>.</a:t>
            </a:r>
          </a:p>
        </p:txBody>
      </p:sp>
      <p:sp>
        <p:nvSpPr>
          <p:cNvPr id="3" name="Content Placeholder 2">
            <a:extLst>
              <a:ext uri="{FF2B5EF4-FFF2-40B4-BE49-F238E27FC236}">
                <a16:creationId xmlns:a16="http://schemas.microsoft.com/office/drawing/2014/main" id="{5A21AD59-D0BB-41C5-BC3A-327A016D9EC6}"/>
              </a:ext>
            </a:extLst>
          </p:cNvPr>
          <p:cNvSpPr>
            <a:spLocks noGrp="1"/>
          </p:cNvSpPr>
          <p:nvPr>
            <p:ph idx="1"/>
          </p:nvPr>
        </p:nvSpPr>
        <p:spPr/>
        <p:txBody>
          <a:bodyPr/>
          <a:lstStyle/>
          <a:p>
            <a:pPr marL="118872" indent="0" algn="ctr">
              <a:buNone/>
            </a:pPr>
            <a:r>
              <a:rPr lang="en-US" b="1" dirty="0">
                <a:latin typeface="Bookman Old Style" panose="02050604050505020204" pitchFamily="18" charset="0"/>
              </a:rPr>
              <a:t>Electronic Recording of Custodial Interrogations</a:t>
            </a:r>
          </a:p>
          <a:p>
            <a:pPr marL="118872" indent="0" algn="ctr">
              <a:buNone/>
            </a:pPr>
            <a:endParaRPr lang="en-US" b="1" dirty="0">
              <a:latin typeface="Bookman Old Style" panose="02050604050505020204" pitchFamily="18" charset="0"/>
            </a:endParaRPr>
          </a:p>
          <a:p>
            <a:pPr marL="118872" indent="0">
              <a:buNone/>
            </a:pPr>
            <a:r>
              <a:rPr lang="en-US" b="1" dirty="0">
                <a:latin typeface="Bookman Old Style" panose="02050604050505020204" pitchFamily="18" charset="0"/>
              </a:rPr>
              <a:t>Requires audio visual or audio recording if audio visual recording is unavailable of custodial interrogation of person suspected of committing certain serious offenses.</a:t>
            </a:r>
          </a:p>
        </p:txBody>
      </p:sp>
    </p:spTree>
    <p:extLst>
      <p:ext uri="{BB962C8B-B14F-4D97-AF65-F5344CB8AC3E}">
        <p14:creationId xmlns:p14="http://schemas.microsoft.com/office/powerpoint/2010/main" val="20289564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noAutofit/>
          </a:bodyPr>
          <a:lstStyle/>
          <a:p>
            <a:pPr algn="ctr"/>
            <a:br>
              <a:rPr lang="en-US" sz="4000" u="sng" dirty="0">
                <a:solidFill>
                  <a:schemeClr val="accent1"/>
                </a:solidFill>
                <a:latin typeface="Bookman Old Style" panose="02050604050505020204" pitchFamily="18" charset="0"/>
              </a:rPr>
            </a:br>
            <a:r>
              <a:rPr lang="en-US" sz="4000" u="sng" dirty="0">
                <a:solidFill>
                  <a:schemeClr val="accent1"/>
                </a:solidFill>
                <a:latin typeface="Bookman Old Style" panose="02050604050505020204" pitchFamily="18" charset="0"/>
              </a:rPr>
              <a:t>CHANGING SCIENTIFIC EVIDENCE </a:t>
            </a:r>
            <a:br>
              <a:rPr lang="en-US" sz="4000" dirty="0">
                <a:solidFill>
                  <a:schemeClr val="accent1"/>
                </a:solidFill>
                <a:latin typeface="Bookman Old Style" panose="02050604050505020204" pitchFamily="18" charset="0"/>
              </a:rPr>
            </a:br>
            <a:endParaRPr lang="en-US" sz="4000" dirty="0"/>
          </a:p>
        </p:txBody>
      </p:sp>
      <p:sp>
        <p:nvSpPr>
          <p:cNvPr id="3" name="Content Placeholder 2"/>
          <p:cNvSpPr>
            <a:spLocks noGrp="1"/>
          </p:cNvSpPr>
          <p:nvPr>
            <p:ph idx="1"/>
          </p:nvPr>
        </p:nvSpPr>
        <p:spPr/>
        <p:txBody>
          <a:bodyPr/>
          <a:lstStyle/>
          <a:p>
            <a:pPr marL="118872" indent="0">
              <a:buNone/>
            </a:pPr>
            <a:r>
              <a:rPr lang="en-US" sz="4000" b="1" dirty="0">
                <a:latin typeface="Bookman Old Style" panose="02050604050505020204" pitchFamily="18" charset="0"/>
              </a:rPr>
              <a:t>QUESTION: HOW SHOULD COURTS RESPOND TO CHANGES IN SCIENCE UNDERLYING CONVICTIONS</a:t>
            </a:r>
          </a:p>
          <a:p>
            <a:pPr marL="118872" indent="0">
              <a:buNone/>
            </a:pPr>
            <a:endParaRPr lang="en-US" dirty="0">
              <a:latin typeface="Bookman Old Style" panose="02050604050505020204" pitchFamily="18" charset="0"/>
            </a:endParaRPr>
          </a:p>
        </p:txBody>
      </p:sp>
    </p:spTree>
    <p:extLst>
      <p:ext uri="{BB962C8B-B14F-4D97-AF65-F5344CB8AC3E}">
        <p14:creationId xmlns:p14="http://schemas.microsoft.com/office/powerpoint/2010/main" val="1338648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A47A90-3089-4CAB-8E8F-AAADDAB2FD4F}"/>
              </a:ext>
            </a:extLst>
          </p:cNvPr>
          <p:cNvPicPr>
            <a:picLocks noGrp="1" noChangeAspect="1"/>
          </p:cNvPicPr>
          <p:nvPr>
            <p:ph idx="1"/>
          </p:nvPr>
        </p:nvPicPr>
        <p:blipFill>
          <a:blip r:embed="rId3"/>
          <a:stretch>
            <a:fillRect/>
          </a:stretch>
        </p:blipFill>
        <p:spPr>
          <a:xfrm>
            <a:off x="1926839" y="546367"/>
            <a:ext cx="5290322" cy="5765265"/>
          </a:xfrm>
        </p:spPr>
      </p:pic>
    </p:spTree>
    <p:extLst>
      <p:ext uri="{BB962C8B-B14F-4D97-AF65-F5344CB8AC3E}">
        <p14:creationId xmlns:p14="http://schemas.microsoft.com/office/powerpoint/2010/main" val="7749683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a:solidFill>
                  <a:schemeClr val="accent1"/>
                </a:solidFill>
                <a:latin typeface="Bookman Old Style" panose="02050604050505020204" pitchFamily="18" charset="0"/>
              </a:rPr>
              <a:t>NEW STATUTE CONCERNING WRITS BASED ON NEW SCIENTIFIC EVIDENCE</a:t>
            </a:r>
            <a:endParaRPr lang="en-US" sz="3200" dirty="0"/>
          </a:p>
        </p:txBody>
      </p:sp>
      <p:sp>
        <p:nvSpPr>
          <p:cNvPr id="3" name="Content Placeholder 2"/>
          <p:cNvSpPr>
            <a:spLocks noGrp="1"/>
          </p:cNvSpPr>
          <p:nvPr>
            <p:ph idx="1"/>
          </p:nvPr>
        </p:nvSpPr>
        <p:spPr/>
        <p:txBody>
          <a:bodyPr/>
          <a:lstStyle/>
          <a:p>
            <a:r>
              <a:rPr lang="en-US" sz="2400" b="1" dirty="0">
                <a:latin typeface="Bookman Old Style" panose="02050604050505020204" pitchFamily="18" charset="0"/>
              </a:rPr>
              <a:t>Art. 11.073.  Procedure Related to Certain Scientific Evidence.</a:t>
            </a:r>
          </a:p>
          <a:p>
            <a:pPr>
              <a:buNone/>
            </a:pPr>
            <a:r>
              <a:rPr lang="en-US" sz="1800" b="1" dirty="0">
                <a:latin typeface="Bookman Old Style" panose="02050604050505020204" pitchFamily="18" charset="0"/>
              </a:rPr>
              <a:t>	(a)	This article applies to relevant scientific evidence that:</a:t>
            </a:r>
          </a:p>
          <a:p>
            <a:pPr lvl="1">
              <a:buNone/>
            </a:pPr>
            <a:r>
              <a:rPr lang="en-US" sz="1800" b="1" dirty="0">
                <a:latin typeface="Bookman Old Style" panose="02050604050505020204" pitchFamily="18" charset="0"/>
              </a:rPr>
              <a:t>	(1)    was not available to be offered by a convicted person at the convicted person’s trial; or </a:t>
            </a:r>
          </a:p>
          <a:p>
            <a:pPr lvl="1">
              <a:buNone/>
            </a:pPr>
            <a:r>
              <a:rPr lang="en-US" sz="1800" b="1" dirty="0">
                <a:latin typeface="Bookman Old Style" panose="02050604050505020204" pitchFamily="18" charset="0"/>
              </a:rPr>
              <a:t>	(2)    contradicts scientific evidence relied on by the state at trial:</a:t>
            </a:r>
          </a:p>
          <a:p>
            <a:pPr lvl="1">
              <a:buNone/>
            </a:pPr>
            <a:r>
              <a:rPr lang="en-US" sz="1800" b="1" dirty="0">
                <a:latin typeface="Bookman Old Style" panose="02050604050505020204" pitchFamily="18" charset="0"/>
              </a:rPr>
              <a:t>(b)		A court may grant relief if . . . :</a:t>
            </a:r>
          </a:p>
          <a:p>
            <a:pPr lvl="1">
              <a:buNone/>
            </a:pPr>
            <a:r>
              <a:rPr lang="en-US" sz="1800" b="1" dirty="0">
                <a:latin typeface="Bookman Old Style" panose="02050604050505020204" pitchFamily="18" charset="0"/>
              </a:rPr>
              <a:t>			(A)	relevant scientific evidence is currently available  and was not available at the time of the convicted person’s trial because the evidence was not ascertainable through the exercise of reasonable diligence by the convicted person before the date of or during the convicted person’s trial; and</a:t>
            </a:r>
          </a:p>
          <a:p>
            <a:pPr marL="118872" indent="0">
              <a:buNone/>
            </a:pPr>
            <a:endParaRPr lang="en-US" dirty="0">
              <a:latin typeface="Bookman Old Style" panose="02050604050505020204" pitchFamily="18" charset="0"/>
            </a:endParaRPr>
          </a:p>
        </p:txBody>
      </p:sp>
    </p:spTree>
    <p:extLst>
      <p:ext uri="{BB962C8B-B14F-4D97-AF65-F5344CB8AC3E}">
        <p14:creationId xmlns:p14="http://schemas.microsoft.com/office/powerpoint/2010/main" val="15496262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None/>
            </a:pPr>
            <a:r>
              <a:rPr lang="en-US" dirty="0">
                <a:solidFill>
                  <a:schemeClr val="bg1"/>
                </a:solidFill>
              </a:rPr>
              <a:t>			</a:t>
            </a:r>
            <a:r>
              <a:rPr lang="en-US" b="1" dirty="0">
                <a:latin typeface="Bookman Old Style" panose="02050604050505020204" pitchFamily="18" charset="0"/>
              </a:rPr>
              <a:t>(B)  the scientific evidence would be admissible under the Texas Rules of Evidence . . . ; and</a:t>
            </a:r>
          </a:p>
          <a:p>
            <a:pPr>
              <a:buNone/>
            </a:pPr>
            <a:r>
              <a:rPr lang="en-US" b="1" dirty="0">
                <a:latin typeface="Bookman Old Style" panose="02050604050505020204" pitchFamily="18" charset="0"/>
              </a:rPr>
              <a:t>			(2)	the court . . . finds that, had the scientific  evidence been presented at trial, on the preponderance of the evidence the person would not have been convicted.</a:t>
            </a:r>
          </a:p>
          <a:p>
            <a:pPr>
              <a:buNone/>
            </a:pPr>
            <a:r>
              <a:rPr lang="en-US" b="1" dirty="0">
                <a:latin typeface="Bookman Old Style" panose="02050604050505020204" pitchFamily="18" charset="0"/>
              </a:rPr>
              <a:t>	(c)	For purposes of a subsequent writ, a claim or issue  could not have been presented in a previously considered application if the claim or issue is based on relevant scientific evidence that was not ascertainable through the exercise of reasonable diligence by the convicted person on or before the date on which the original application or a previously considered application , as applicable, was filed.</a:t>
            </a:r>
            <a:endParaRPr lang="en-US" dirty="0"/>
          </a:p>
        </p:txBody>
      </p:sp>
    </p:spTree>
    <p:extLst>
      <p:ext uri="{BB962C8B-B14F-4D97-AF65-F5344CB8AC3E}">
        <p14:creationId xmlns:p14="http://schemas.microsoft.com/office/powerpoint/2010/main" val="20684165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118872" indent="0">
              <a:buNone/>
            </a:pPr>
            <a:r>
              <a:rPr lang="en-US" dirty="0">
                <a:latin typeface="Bookman Old Style" panose="02050604050505020204" pitchFamily="18" charset="0"/>
              </a:rPr>
              <a:t>		</a:t>
            </a:r>
            <a:r>
              <a:rPr lang="en-US" b="1" dirty="0">
                <a:latin typeface="Bookman Old Style" panose="02050604050505020204" pitchFamily="18" charset="0"/>
              </a:rPr>
              <a:t>(d)	In making a finding as to whether relevant scientific evidence was not ascertainable through the exercise of reasonable diligence on or before a specific date, the court shall consider whether the field of scientific knowledge, a testifying expert’s scientific knowledge, or a scientific method on which the relevant scientific evidence is based has changed since . . . </a:t>
            </a:r>
            <a:endParaRPr lang="en-US" dirty="0">
              <a:latin typeface="Bookman Old Style" panose="02050604050505020204" pitchFamily="18" charset="0"/>
            </a:endParaRPr>
          </a:p>
          <a:p>
            <a:pPr marL="118872" indent="0">
              <a:buNone/>
            </a:pPr>
            <a:endParaRPr lang="en-US" dirty="0">
              <a:latin typeface="Bookman Old Style" panose="02050604050505020204" pitchFamily="18" charset="0"/>
            </a:endParaRPr>
          </a:p>
        </p:txBody>
      </p:sp>
    </p:spTree>
    <p:extLst>
      <p:ext uri="{BB962C8B-B14F-4D97-AF65-F5344CB8AC3E}">
        <p14:creationId xmlns:p14="http://schemas.microsoft.com/office/powerpoint/2010/main" val="42353622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57200"/>
            <a:ext cx="8229600" cy="1036638"/>
          </a:xfrm>
        </p:spPr>
        <p:txBody>
          <a:bodyPr>
            <a:noAutofit/>
          </a:bodyPr>
          <a:lstStyle/>
          <a:p>
            <a:pPr algn="ctr"/>
            <a:r>
              <a:rPr lang="en-US" sz="3600" b="1" dirty="0">
                <a:solidFill>
                  <a:schemeClr val="accent1"/>
                </a:solidFill>
                <a:latin typeface="Bookman Old Style" panose="02050604050505020204" pitchFamily="18" charset="0"/>
              </a:rPr>
              <a:t>CHANGING SCIENTIFIC EVIDENCE </a:t>
            </a:r>
            <a:br>
              <a:rPr lang="en-US" sz="3600" b="1" dirty="0">
                <a:solidFill>
                  <a:schemeClr val="accent1"/>
                </a:solidFill>
                <a:latin typeface="Bookman Old Style" panose="02050604050505020204" pitchFamily="18" charset="0"/>
              </a:rPr>
            </a:br>
            <a:endParaRPr lang="en-US" sz="3600" b="1" dirty="0">
              <a:solidFill>
                <a:schemeClr val="accent1"/>
              </a:solidFill>
              <a:latin typeface="Bookman Old Style" panose="02050604050505020204" pitchFamily="18" charset="0"/>
            </a:endParaRPr>
          </a:p>
        </p:txBody>
      </p:sp>
      <p:sp>
        <p:nvSpPr>
          <p:cNvPr id="3" name="Content Placeholder 2"/>
          <p:cNvSpPr>
            <a:spLocks noGrp="1"/>
          </p:cNvSpPr>
          <p:nvPr>
            <p:ph idx="1"/>
          </p:nvPr>
        </p:nvSpPr>
        <p:spPr>
          <a:xfrm>
            <a:off x="304800" y="1676400"/>
            <a:ext cx="8229600" cy="4572000"/>
          </a:xfrm>
        </p:spPr>
        <p:txBody>
          <a:bodyPr>
            <a:normAutofit/>
          </a:bodyPr>
          <a:lstStyle/>
          <a:p>
            <a:r>
              <a:rPr lang="en-US" b="1" i="1" dirty="0">
                <a:latin typeface="Bookman Old Style" panose="02050604050505020204" pitchFamily="18" charset="0"/>
              </a:rPr>
              <a:t>Ex parte Robbins</a:t>
            </a:r>
            <a:r>
              <a:rPr lang="en-US" b="1" dirty="0">
                <a:latin typeface="Bookman Old Style" panose="02050604050505020204" pitchFamily="18" charset="0"/>
              </a:rPr>
              <a:t>, 360 S.W.3d 446 (2011)</a:t>
            </a:r>
            <a:endParaRPr lang="en-US" sz="2000" dirty="0">
              <a:solidFill>
                <a:schemeClr val="bg1"/>
              </a:solidFill>
            </a:endParaRPr>
          </a:p>
          <a:p>
            <a:pPr marL="118872" indent="0">
              <a:buNone/>
            </a:pPr>
            <a:endParaRPr lang="en-US" sz="2000" b="1" dirty="0">
              <a:solidFill>
                <a:schemeClr val="bg1"/>
              </a:solidFill>
              <a:latin typeface="Bookman Old Style" panose="02050604050505020204" pitchFamily="18" charset="0"/>
            </a:endParaRPr>
          </a:p>
          <a:p>
            <a:pPr marL="118872" indent="0">
              <a:buNone/>
            </a:pPr>
            <a:r>
              <a:rPr lang="en-US" b="1" dirty="0">
                <a:latin typeface="Bookman Old Style" panose="02050604050505020204" pitchFamily="18" charset="0"/>
              </a:rPr>
              <a:t>Court concluded that Robbins “failed to prove that the new evidence unquestionably establishes his innocence.”  Actual innocence claim rejected</a:t>
            </a:r>
          </a:p>
        </p:txBody>
      </p:sp>
    </p:spTree>
    <p:extLst>
      <p:ext uri="{BB962C8B-B14F-4D97-AF65-F5344CB8AC3E}">
        <p14:creationId xmlns:p14="http://schemas.microsoft.com/office/powerpoint/2010/main" val="8928021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Bookman Old Style" panose="02050604050505020204" pitchFamily="18" charset="0"/>
              </a:rPr>
              <a:t>ROBBINS I MAJORITY</a:t>
            </a:r>
          </a:p>
        </p:txBody>
      </p:sp>
      <p:sp>
        <p:nvSpPr>
          <p:cNvPr id="3" name="Content Placeholder 2"/>
          <p:cNvSpPr>
            <a:spLocks noGrp="1"/>
          </p:cNvSpPr>
          <p:nvPr>
            <p:ph idx="1"/>
          </p:nvPr>
        </p:nvSpPr>
        <p:spPr/>
        <p:txBody>
          <a:bodyPr>
            <a:normAutofit fontScale="92500" lnSpcReduction="10000"/>
          </a:bodyPr>
          <a:lstStyle/>
          <a:p>
            <a:r>
              <a:rPr lang="en-US" b="1" dirty="0">
                <a:latin typeface="Bookman Old Style" panose="02050604050505020204" pitchFamily="18" charset="0"/>
              </a:rPr>
              <a:t>Despite all experts agreeing that Dr. Moore’s findings and testimony were incorrect, majority refused relief because none of the experts affirmatively proved that “Tristen could not have been intentionally asphyxiated.” Majority concluded Robbins did not “have a due process right to have a jury hear Moore’s re-evaluation.”</a:t>
            </a:r>
          </a:p>
          <a:p>
            <a:endParaRPr lang="en-US" dirty="0"/>
          </a:p>
        </p:txBody>
      </p:sp>
    </p:spTree>
    <p:extLst>
      <p:ext uri="{BB962C8B-B14F-4D97-AF65-F5344CB8AC3E}">
        <p14:creationId xmlns:p14="http://schemas.microsoft.com/office/powerpoint/2010/main" val="35331561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i="1" dirty="0">
                <a:solidFill>
                  <a:schemeClr val="accent1"/>
                </a:solidFill>
                <a:latin typeface="Bookman Old Style" panose="02050604050505020204" pitchFamily="18" charset="0"/>
              </a:rPr>
              <a:t>EX </a:t>
            </a:r>
            <a:r>
              <a:rPr lang="en-US" sz="3200" i="1" dirty="0" err="1">
                <a:solidFill>
                  <a:schemeClr val="accent1"/>
                </a:solidFill>
                <a:latin typeface="Bookman Old Style" panose="02050604050505020204" pitchFamily="18" charset="0"/>
              </a:rPr>
              <a:t>PARTE</a:t>
            </a:r>
            <a:r>
              <a:rPr lang="en-US" sz="3200" i="1" dirty="0">
                <a:solidFill>
                  <a:schemeClr val="accent1"/>
                </a:solidFill>
                <a:latin typeface="Bookman Old Style" panose="02050604050505020204" pitchFamily="18" charset="0"/>
              </a:rPr>
              <a:t> ROBBINS (ROBBINS II) </a:t>
            </a:r>
            <a:br>
              <a:rPr lang="en-US" sz="3200" dirty="0">
                <a:solidFill>
                  <a:schemeClr val="accent1"/>
                </a:solidFill>
                <a:latin typeface="Bookman Old Style" panose="02050604050505020204" pitchFamily="18" charset="0"/>
              </a:rPr>
            </a:br>
            <a:r>
              <a:rPr lang="en-US" sz="3200" dirty="0">
                <a:solidFill>
                  <a:schemeClr val="accent1"/>
                </a:solidFill>
                <a:latin typeface="Bookman Old Style" panose="02050604050505020204" pitchFamily="18" charset="0"/>
              </a:rPr>
              <a:t>478 </a:t>
            </a:r>
            <a:r>
              <a:rPr lang="en-US" sz="3200" dirty="0" err="1">
                <a:solidFill>
                  <a:schemeClr val="accent1"/>
                </a:solidFill>
                <a:latin typeface="Bookman Old Style" panose="02050604050505020204" pitchFamily="18" charset="0"/>
              </a:rPr>
              <a:t>S.W.3d</a:t>
            </a:r>
            <a:r>
              <a:rPr lang="en-US" sz="3200" dirty="0">
                <a:solidFill>
                  <a:schemeClr val="accent1"/>
                </a:solidFill>
                <a:latin typeface="Bookman Old Style" panose="02050604050505020204" pitchFamily="18" charset="0"/>
              </a:rPr>
              <a:t> 678 (2014) </a:t>
            </a:r>
            <a:br>
              <a:rPr lang="en-US" sz="3200" dirty="0">
                <a:solidFill>
                  <a:schemeClr val="accent1"/>
                </a:solidFill>
                <a:latin typeface="Bookman Old Style" panose="02050604050505020204" pitchFamily="18" charset="0"/>
              </a:rPr>
            </a:br>
            <a:r>
              <a:rPr lang="en-US" sz="3200" dirty="0">
                <a:solidFill>
                  <a:schemeClr val="accent1"/>
                </a:solidFill>
                <a:latin typeface="Bookman Old Style" panose="02050604050505020204" pitchFamily="18" charset="0"/>
              </a:rPr>
              <a:t>rehearing denied 2016</a:t>
            </a:r>
            <a:endParaRPr lang="en-US" sz="3200" dirty="0">
              <a:latin typeface="Bookman Old Style" panose="02050604050505020204" pitchFamily="18" charset="0"/>
            </a:endParaRPr>
          </a:p>
        </p:txBody>
      </p:sp>
      <p:sp>
        <p:nvSpPr>
          <p:cNvPr id="3" name="Content Placeholder 2"/>
          <p:cNvSpPr>
            <a:spLocks noGrp="1"/>
          </p:cNvSpPr>
          <p:nvPr>
            <p:ph idx="1"/>
          </p:nvPr>
        </p:nvSpPr>
        <p:spPr/>
        <p:txBody>
          <a:bodyPr/>
          <a:lstStyle/>
          <a:p>
            <a:r>
              <a:rPr lang="en-US" b="1" dirty="0">
                <a:latin typeface="Bookman Old Style" panose="02050604050505020204" pitchFamily="18" charset="0"/>
              </a:rPr>
              <a:t>Robbins case reconsidered under Art. 11.073 and relief granted</a:t>
            </a:r>
            <a:endParaRPr lang="en-US" b="1" dirty="0">
              <a:solidFill>
                <a:schemeClr val="bg1"/>
              </a:solidFill>
              <a:latin typeface="Bookman Old Style" panose="02050604050505020204" pitchFamily="18" charset="0"/>
            </a:endParaRPr>
          </a:p>
          <a:p>
            <a:endParaRPr lang="en-US" b="1" dirty="0">
              <a:solidFill>
                <a:schemeClr val="bg1"/>
              </a:solidFill>
              <a:latin typeface="Bookman Old Style" panose="02050604050505020204" pitchFamily="18" charset="0"/>
            </a:endParaRPr>
          </a:p>
          <a:p>
            <a:pPr marL="118872" indent="0">
              <a:buNone/>
            </a:pPr>
            <a:r>
              <a:rPr lang="en-US" b="1" dirty="0">
                <a:latin typeface="Bookman Old Style" panose="02050604050505020204" pitchFamily="18" charset="0"/>
              </a:rPr>
              <a:t>Medical Examiner’s reconsideration of her opinion was new scientific evidence that contradicted scientific evidence relied upon by the state at trial.</a:t>
            </a:r>
          </a:p>
          <a:p>
            <a:pPr marL="118872" indent="0">
              <a:buNone/>
            </a:pPr>
            <a:endParaRPr lang="en-US" dirty="0"/>
          </a:p>
        </p:txBody>
      </p:sp>
    </p:spTree>
    <p:extLst>
      <p:ext uri="{BB962C8B-B14F-4D97-AF65-F5344CB8AC3E}">
        <p14:creationId xmlns:p14="http://schemas.microsoft.com/office/powerpoint/2010/main" val="15589224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030D-32B1-44D4-BBBB-FDB107BD410B}"/>
              </a:ext>
            </a:extLst>
          </p:cNvPr>
          <p:cNvSpPr>
            <a:spLocks noGrp="1"/>
          </p:cNvSpPr>
          <p:nvPr>
            <p:ph type="title"/>
          </p:nvPr>
        </p:nvSpPr>
        <p:spPr/>
        <p:txBody>
          <a:bodyPr>
            <a:normAutofit fontScale="90000"/>
          </a:bodyPr>
          <a:lstStyle/>
          <a:p>
            <a:pPr algn="ctr"/>
            <a:r>
              <a:rPr lang="en-US" sz="3200" i="1" dirty="0">
                <a:solidFill>
                  <a:schemeClr val="accent1"/>
                </a:solidFill>
                <a:latin typeface="Bookman Old Style" panose="02050604050505020204" pitchFamily="18" charset="0"/>
              </a:rPr>
              <a:t>EX </a:t>
            </a:r>
            <a:r>
              <a:rPr lang="en-US" sz="3200" i="1" dirty="0" err="1">
                <a:solidFill>
                  <a:schemeClr val="accent1"/>
                </a:solidFill>
                <a:latin typeface="Bookman Old Style" panose="02050604050505020204" pitchFamily="18" charset="0"/>
              </a:rPr>
              <a:t>PARTE</a:t>
            </a:r>
            <a:r>
              <a:rPr lang="en-US" sz="3200" i="1" dirty="0">
                <a:solidFill>
                  <a:schemeClr val="accent1"/>
                </a:solidFill>
                <a:latin typeface="Bookman Old Style" panose="02050604050505020204" pitchFamily="18" charset="0"/>
              </a:rPr>
              <a:t> STEVEN MARK CHANEY,</a:t>
            </a:r>
            <a:br>
              <a:rPr lang="en-US" sz="3200" i="1" dirty="0">
                <a:solidFill>
                  <a:schemeClr val="accent1"/>
                </a:solidFill>
                <a:latin typeface="Bookman Old Style" panose="02050604050505020204" pitchFamily="18" charset="0"/>
              </a:rPr>
            </a:br>
            <a:r>
              <a:rPr lang="en-US" sz="3200" dirty="0">
                <a:solidFill>
                  <a:schemeClr val="accent1"/>
                </a:solidFill>
                <a:latin typeface="Bookman Old Style" panose="02050604050505020204" pitchFamily="18" charset="0"/>
              </a:rPr>
              <a:t>563 </a:t>
            </a:r>
            <a:r>
              <a:rPr lang="en-US" sz="3200" dirty="0" err="1">
                <a:solidFill>
                  <a:schemeClr val="accent1"/>
                </a:solidFill>
                <a:latin typeface="Bookman Old Style" panose="02050604050505020204" pitchFamily="18" charset="0"/>
              </a:rPr>
              <a:t>S.W.3d</a:t>
            </a:r>
            <a:r>
              <a:rPr lang="en-US" sz="3200" dirty="0">
                <a:solidFill>
                  <a:schemeClr val="accent1"/>
                </a:solidFill>
                <a:latin typeface="Bookman Old Style" panose="02050604050505020204" pitchFamily="18" charset="0"/>
              </a:rPr>
              <a:t> 239 (Tex. Crim. App. 2018)</a:t>
            </a:r>
            <a:endParaRPr lang="en-US" sz="3200" dirty="0"/>
          </a:p>
        </p:txBody>
      </p:sp>
      <p:sp>
        <p:nvSpPr>
          <p:cNvPr id="3" name="Content Placeholder 2">
            <a:extLst>
              <a:ext uri="{FF2B5EF4-FFF2-40B4-BE49-F238E27FC236}">
                <a16:creationId xmlns:a16="http://schemas.microsoft.com/office/drawing/2014/main" id="{0CCED5B8-7D96-46BF-8545-8AAA01E70DC0}"/>
              </a:ext>
            </a:extLst>
          </p:cNvPr>
          <p:cNvSpPr>
            <a:spLocks noGrp="1"/>
          </p:cNvSpPr>
          <p:nvPr>
            <p:ph idx="1"/>
          </p:nvPr>
        </p:nvSpPr>
        <p:spPr/>
        <p:txBody>
          <a:bodyPr>
            <a:normAutofit lnSpcReduction="10000"/>
          </a:bodyPr>
          <a:lstStyle/>
          <a:p>
            <a:pPr>
              <a:buFont typeface="Arial" panose="020B0604020202020204" pitchFamily="34" charset="0"/>
              <a:buChar char="•"/>
            </a:pPr>
            <a:r>
              <a:rPr lang="en-US" b="1" dirty="0">
                <a:latin typeface="Bookman Old Style" panose="02050604050505020204" pitchFamily="18" charset="0"/>
              </a:rPr>
              <a:t>Relief granted under 11.073 on murder case based on change in body of scientific knowledge in field of bitemark comparisons</a:t>
            </a:r>
          </a:p>
          <a:p>
            <a:pPr>
              <a:buFont typeface="Arial" panose="020B0604020202020204" pitchFamily="34" charset="0"/>
              <a:buChar char="•"/>
            </a:pPr>
            <a:endParaRPr lang="en-US" b="1" dirty="0">
              <a:latin typeface="Bookman Old Style" panose="02050604050505020204" pitchFamily="18" charset="0"/>
            </a:endParaRPr>
          </a:p>
          <a:p>
            <a:pPr>
              <a:buFont typeface="Arial" panose="020B0604020202020204" pitchFamily="34" charset="0"/>
              <a:buChar char="•"/>
            </a:pPr>
            <a:r>
              <a:rPr lang="en-US" b="1" dirty="0">
                <a:latin typeface="Bookman Old Style" panose="02050604050505020204" pitchFamily="18" charset="0"/>
              </a:rPr>
              <a:t>Experts opinions that human bitemarks were unique and an individual could be identified as source of bitemark discredited by new science.</a:t>
            </a:r>
            <a:endParaRPr lang="en-US" dirty="0"/>
          </a:p>
        </p:txBody>
      </p:sp>
    </p:spTree>
    <p:extLst>
      <p:ext uri="{BB962C8B-B14F-4D97-AF65-F5344CB8AC3E}">
        <p14:creationId xmlns:p14="http://schemas.microsoft.com/office/powerpoint/2010/main" val="8076426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D71C-7796-4F33-82BE-48794A6DED61}"/>
              </a:ext>
            </a:extLst>
          </p:cNvPr>
          <p:cNvSpPr>
            <a:spLocks noGrp="1"/>
          </p:cNvSpPr>
          <p:nvPr>
            <p:ph type="title"/>
          </p:nvPr>
        </p:nvSpPr>
        <p:spPr/>
        <p:txBody>
          <a:bodyPr>
            <a:noAutofit/>
          </a:bodyPr>
          <a:lstStyle/>
          <a:p>
            <a:pPr algn="ctr"/>
            <a:r>
              <a:rPr lang="en-US" sz="2800" dirty="0">
                <a:solidFill>
                  <a:schemeClr val="accent1"/>
                </a:solidFill>
                <a:latin typeface="Bookman Old Style" panose="02050604050505020204" pitchFamily="18" charset="0"/>
              </a:rPr>
              <a:t>EX </a:t>
            </a:r>
            <a:r>
              <a:rPr lang="en-US" sz="2800" dirty="0" err="1">
                <a:solidFill>
                  <a:schemeClr val="accent1"/>
                </a:solidFill>
                <a:latin typeface="Bookman Old Style" panose="02050604050505020204" pitchFamily="18" charset="0"/>
              </a:rPr>
              <a:t>PARTE</a:t>
            </a:r>
            <a:r>
              <a:rPr lang="en-US" sz="2800" dirty="0">
                <a:solidFill>
                  <a:schemeClr val="accent1"/>
                </a:solidFill>
                <a:latin typeface="Bookman Old Style" panose="02050604050505020204" pitchFamily="18" charset="0"/>
              </a:rPr>
              <a:t> RICHARD BRYAN </a:t>
            </a:r>
            <a:r>
              <a:rPr lang="en-US" sz="2800" dirty="0" err="1">
                <a:solidFill>
                  <a:schemeClr val="accent1"/>
                </a:solidFill>
                <a:latin typeface="Bookman Old Style" panose="02050604050505020204" pitchFamily="18" charset="0"/>
              </a:rPr>
              <a:t>KUSSMAUL</a:t>
            </a:r>
            <a:r>
              <a:rPr lang="en-US" sz="2800" dirty="0">
                <a:solidFill>
                  <a:schemeClr val="accent1"/>
                </a:solidFill>
                <a:latin typeface="Bookman Old Style" panose="02050604050505020204" pitchFamily="18" charset="0"/>
              </a:rPr>
              <a:t>, ET AL,</a:t>
            </a:r>
            <a:br>
              <a:rPr lang="en-US" sz="2800" dirty="0">
                <a:solidFill>
                  <a:schemeClr val="accent1"/>
                </a:solidFill>
                <a:latin typeface="Bookman Old Style" panose="02050604050505020204" pitchFamily="18" charset="0"/>
              </a:rPr>
            </a:br>
            <a:r>
              <a:rPr lang="en-US" sz="2800" dirty="0">
                <a:solidFill>
                  <a:schemeClr val="accent1"/>
                </a:solidFill>
                <a:latin typeface="Bookman Old Style" panose="02050604050505020204" pitchFamily="18" charset="0"/>
              </a:rPr>
              <a:t>548 </a:t>
            </a:r>
            <a:r>
              <a:rPr lang="en-US" sz="2800" dirty="0" err="1">
                <a:solidFill>
                  <a:schemeClr val="accent1"/>
                </a:solidFill>
                <a:latin typeface="Bookman Old Style" panose="02050604050505020204" pitchFamily="18" charset="0"/>
              </a:rPr>
              <a:t>S.W.3d</a:t>
            </a:r>
            <a:r>
              <a:rPr lang="en-US" sz="2800" dirty="0">
                <a:solidFill>
                  <a:schemeClr val="accent1"/>
                </a:solidFill>
                <a:latin typeface="Bookman Old Style" panose="02050604050505020204" pitchFamily="18" charset="0"/>
              </a:rPr>
              <a:t> 606 (Tex. Crim. App. 2018)</a:t>
            </a:r>
            <a:endParaRPr lang="en-US" sz="2800" dirty="0"/>
          </a:p>
        </p:txBody>
      </p:sp>
      <p:sp>
        <p:nvSpPr>
          <p:cNvPr id="3" name="Content Placeholder 2">
            <a:extLst>
              <a:ext uri="{FF2B5EF4-FFF2-40B4-BE49-F238E27FC236}">
                <a16:creationId xmlns:a16="http://schemas.microsoft.com/office/drawing/2014/main" id="{212B8CC5-A563-4DB8-B1F0-38030EAE8A5B}"/>
              </a:ext>
            </a:extLst>
          </p:cNvPr>
          <p:cNvSpPr>
            <a:spLocks noGrp="1"/>
          </p:cNvSpPr>
          <p:nvPr>
            <p:ph idx="1"/>
          </p:nvPr>
        </p:nvSpPr>
        <p:spPr/>
        <p:txBody>
          <a:bodyPr/>
          <a:lstStyle/>
          <a:p>
            <a:pPr>
              <a:buFont typeface="Arial" panose="020B0604020202020204" pitchFamily="34" charset="0"/>
              <a:buChar char="•"/>
            </a:pPr>
            <a:r>
              <a:rPr lang="en-US" b="1" dirty="0">
                <a:latin typeface="Bookman Old Style" panose="02050604050505020204" pitchFamily="18" charset="0"/>
              </a:rPr>
              <a:t>Relief granted under 11.073 to four defendants, three who pled guilty to sexual assault, and one who was convicted of capital murder</a:t>
            </a:r>
          </a:p>
          <a:p>
            <a:pPr marL="118872" indent="0">
              <a:buNone/>
            </a:pPr>
            <a:endParaRPr lang="en-US" b="1" dirty="0">
              <a:latin typeface="Bookman Old Style" panose="02050604050505020204" pitchFamily="18" charset="0"/>
            </a:endParaRPr>
          </a:p>
          <a:p>
            <a:pPr>
              <a:buFont typeface="Arial" panose="020B0604020202020204" pitchFamily="34" charset="0"/>
              <a:buChar char="•"/>
            </a:pPr>
            <a:r>
              <a:rPr lang="en-US" b="1" dirty="0">
                <a:latin typeface="Bookman Old Style" panose="02050604050505020204" pitchFamily="18" charset="0"/>
              </a:rPr>
              <a:t>Y-STR DNA testing results were exculpatory to all four defendants and constitute new </a:t>
            </a:r>
            <a:r>
              <a:rPr lang="en-US" b="1">
                <a:latin typeface="Bookman Old Style" panose="02050604050505020204" pitchFamily="18" charset="0"/>
              </a:rPr>
              <a:t>scientific evidence</a:t>
            </a:r>
            <a:endParaRPr lang="en-US" b="1" dirty="0">
              <a:latin typeface="Bookman Old Style" panose="02050604050505020204" pitchFamily="18" charset="0"/>
            </a:endParaRPr>
          </a:p>
        </p:txBody>
      </p:sp>
    </p:spTree>
    <p:extLst>
      <p:ext uri="{BB962C8B-B14F-4D97-AF65-F5344CB8AC3E}">
        <p14:creationId xmlns:p14="http://schemas.microsoft.com/office/powerpoint/2010/main" val="24474597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0855-4122-4759-BD9A-4337C9A2B804}"/>
              </a:ext>
            </a:extLst>
          </p:cNvPr>
          <p:cNvSpPr>
            <a:spLocks noGrp="1"/>
          </p:cNvSpPr>
          <p:nvPr>
            <p:ph type="title"/>
          </p:nvPr>
        </p:nvSpPr>
        <p:spPr/>
        <p:txBody>
          <a:bodyPr>
            <a:noAutofit/>
          </a:bodyPr>
          <a:lstStyle/>
          <a:p>
            <a:pPr algn="ctr"/>
            <a:r>
              <a:rPr lang="en-US" sz="2800" dirty="0">
                <a:solidFill>
                  <a:schemeClr val="accent1"/>
                </a:solidFill>
                <a:latin typeface="Bookman Old Style" panose="02050604050505020204" pitchFamily="18" charset="0"/>
              </a:rPr>
              <a:t>EX </a:t>
            </a:r>
            <a:r>
              <a:rPr lang="en-US" sz="2800" dirty="0" err="1">
                <a:solidFill>
                  <a:schemeClr val="accent1"/>
                </a:solidFill>
                <a:latin typeface="Bookman Old Style" panose="02050604050505020204" pitchFamily="18" charset="0"/>
              </a:rPr>
              <a:t>PARTE</a:t>
            </a:r>
            <a:r>
              <a:rPr lang="en-US" sz="2800" dirty="0">
                <a:solidFill>
                  <a:schemeClr val="accent1"/>
                </a:solidFill>
                <a:latin typeface="Bookman Old Style" panose="02050604050505020204" pitchFamily="18" charset="0"/>
              </a:rPr>
              <a:t> RICHARD BRYAN </a:t>
            </a:r>
            <a:r>
              <a:rPr lang="en-US" sz="2800" dirty="0" err="1">
                <a:solidFill>
                  <a:schemeClr val="accent1"/>
                </a:solidFill>
                <a:latin typeface="Bookman Old Style" panose="02050604050505020204" pitchFamily="18" charset="0"/>
              </a:rPr>
              <a:t>KUSSMAUL</a:t>
            </a:r>
            <a:r>
              <a:rPr lang="en-US" sz="2800" dirty="0">
                <a:solidFill>
                  <a:schemeClr val="accent1"/>
                </a:solidFill>
                <a:latin typeface="Bookman Old Style" panose="02050604050505020204" pitchFamily="18" charset="0"/>
              </a:rPr>
              <a:t>, ET AL</a:t>
            </a:r>
            <a:br>
              <a:rPr lang="en-US" sz="2800" dirty="0">
                <a:solidFill>
                  <a:schemeClr val="accent1"/>
                </a:solidFill>
                <a:latin typeface="Bookman Old Style" panose="02050604050505020204" pitchFamily="18" charset="0"/>
              </a:rPr>
            </a:br>
            <a:r>
              <a:rPr lang="en-US" sz="2800" dirty="0" err="1">
                <a:solidFill>
                  <a:schemeClr val="accent1"/>
                </a:solidFill>
                <a:latin typeface="Bookman Old Style" panose="02050604050505020204" pitchFamily="18" charset="0"/>
              </a:rPr>
              <a:t>WR</a:t>
            </a:r>
            <a:r>
              <a:rPr lang="en-US" sz="2800" dirty="0">
                <a:solidFill>
                  <a:schemeClr val="accent1"/>
                </a:solidFill>
                <a:latin typeface="Bookman Old Style" panose="02050604050505020204" pitchFamily="18" charset="0"/>
              </a:rPr>
              <a:t>-28,586-09</a:t>
            </a:r>
            <a:endParaRPr lang="en-US" sz="2800" dirty="0"/>
          </a:p>
        </p:txBody>
      </p:sp>
      <p:sp>
        <p:nvSpPr>
          <p:cNvPr id="3" name="Content Placeholder 2">
            <a:extLst>
              <a:ext uri="{FF2B5EF4-FFF2-40B4-BE49-F238E27FC236}">
                <a16:creationId xmlns:a16="http://schemas.microsoft.com/office/drawing/2014/main" id="{1FD319A0-B56B-4118-9C5C-3D24776954F1}"/>
              </a:ext>
            </a:extLst>
          </p:cNvPr>
          <p:cNvSpPr>
            <a:spLocks noGrp="1"/>
          </p:cNvSpPr>
          <p:nvPr>
            <p:ph idx="1"/>
          </p:nvPr>
        </p:nvSpPr>
        <p:spPr/>
        <p:txBody>
          <a:bodyPr>
            <a:normAutofit lnSpcReduction="10000"/>
          </a:bodyPr>
          <a:lstStyle/>
          <a:p>
            <a:pPr marL="118872" indent="0">
              <a:buNone/>
            </a:pPr>
            <a:r>
              <a:rPr lang="en-US" b="1" dirty="0">
                <a:latin typeface="Bookman Old Style" panose="02050604050505020204" pitchFamily="18" charset="0"/>
              </a:rPr>
              <a:t>A showing by a mere preponderance of the evidence that an applicant would not have been convicted if exculpatory DNA results are obtained is not sufficient to warrant relief on the basis of actual innocence, but statute governing procedure on new scientific evidence (Art. 11.073) affords an avenue for relief under the </a:t>
            </a:r>
            <a:r>
              <a:rPr lang="en-US" b="1">
                <a:latin typeface="Bookman Old Style" panose="02050604050505020204" pitchFamily="18" charset="0"/>
              </a:rPr>
              <a:t>preponderance standard.  </a:t>
            </a:r>
            <a:endParaRPr lang="en-US" b="1" dirty="0">
              <a:latin typeface="Bookman Old Style" panose="02050604050505020204" pitchFamily="18" charset="0"/>
            </a:endParaRPr>
          </a:p>
        </p:txBody>
      </p:sp>
    </p:spTree>
    <p:extLst>
      <p:ext uri="{BB962C8B-B14F-4D97-AF65-F5344CB8AC3E}">
        <p14:creationId xmlns:p14="http://schemas.microsoft.com/office/powerpoint/2010/main" val="12034315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ctr"/>
            <a:r>
              <a:rPr lang="en-US" sz="3200" b="1" i="1" dirty="0">
                <a:solidFill>
                  <a:schemeClr val="accent1"/>
                </a:solidFill>
                <a:latin typeface="Bookman Old Style" panose="02050604050505020204" pitchFamily="18" charset="0"/>
              </a:rPr>
              <a:t>EX </a:t>
            </a:r>
            <a:r>
              <a:rPr lang="en-US" sz="3200" b="1" i="1" dirty="0" err="1">
                <a:solidFill>
                  <a:schemeClr val="accent1"/>
                </a:solidFill>
                <a:latin typeface="Bookman Old Style" panose="02050604050505020204" pitchFamily="18" charset="0"/>
              </a:rPr>
              <a:t>PARTE</a:t>
            </a:r>
            <a:r>
              <a:rPr lang="en-US" sz="3200" b="1" i="1" dirty="0">
                <a:solidFill>
                  <a:schemeClr val="accent1"/>
                </a:solidFill>
                <a:latin typeface="Bookman Old Style" panose="02050604050505020204" pitchFamily="18" charset="0"/>
              </a:rPr>
              <a:t> HENDERSON</a:t>
            </a:r>
            <a:r>
              <a:rPr lang="en-US" sz="3200" b="1" dirty="0">
                <a:solidFill>
                  <a:schemeClr val="accent1"/>
                </a:solidFill>
                <a:latin typeface="Bookman Old Style" panose="02050604050505020204" pitchFamily="18" charset="0"/>
              </a:rPr>
              <a:t>, </a:t>
            </a:r>
            <a:br>
              <a:rPr lang="en-US" sz="3200" b="1" dirty="0">
                <a:solidFill>
                  <a:schemeClr val="accent1"/>
                </a:solidFill>
                <a:latin typeface="Bookman Old Style" panose="02050604050505020204" pitchFamily="18" charset="0"/>
              </a:rPr>
            </a:br>
            <a:r>
              <a:rPr lang="en-US" sz="3200" b="1" dirty="0">
                <a:solidFill>
                  <a:schemeClr val="accent1"/>
                </a:solidFill>
                <a:latin typeface="Bookman Old Style" panose="02050604050505020204" pitchFamily="18" charset="0"/>
              </a:rPr>
              <a:t>384 </a:t>
            </a:r>
            <a:r>
              <a:rPr lang="en-US" sz="3200" b="1" dirty="0" err="1">
                <a:solidFill>
                  <a:schemeClr val="accent1"/>
                </a:solidFill>
                <a:latin typeface="Bookman Old Style" panose="02050604050505020204" pitchFamily="18" charset="0"/>
              </a:rPr>
              <a:t>S.W.3d</a:t>
            </a:r>
            <a:r>
              <a:rPr lang="en-US" sz="3200" b="1" dirty="0">
                <a:solidFill>
                  <a:schemeClr val="accent1"/>
                </a:solidFill>
                <a:latin typeface="Bookman Old Style" panose="02050604050505020204" pitchFamily="18" charset="0"/>
              </a:rPr>
              <a:t> 833 (2012)</a:t>
            </a:r>
          </a:p>
        </p:txBody>
      </p:sp>
      <p:sp>
        <p:nvSpPr>
          <p:cNvPr id="3" name="Content Placeholder 2"/>
          <p:cNvSpPr>
            <a:spLocks noGrp="1"/>
          </p:cNvSpPr>
          <p:nvPr>
            <p:ph idx="1"/>
          </p:nvPr>
        </p:nvSpPr>
        <p:spPr>
          <a:xfrm>
            <a:off x="457200" y="1676400"/>
            <a:ext cx="8229600" cy="4525963"/>
          </a:xfrm>
        </p:spPr>
        <p:txBody>
          <a:bodyPr>
            <a:normAutofit fontScale="92500" lnSpcReduction="10000"/>
          </a:bodyPr>
          <a:lstStyle/>
          <a:p>
            <a:r>
              <a:rPr lang="en-US" b="1" dirty="0">
                <a:latin typeface="Bookman Old Style" panose="02050604050505020204" pitchFamily="18" charset="0"/>
              </a:rPr>
              <a:t>Child dies of head injury.</a:t>
            </a:r>
          </a:p>
          <a:p>
            <a:endParaRPr lang="en-US" b="1" dirty="0">
              <a:latin typeface="Bookman Old Style" panose="02050604050505020204" pitchFamily="18" charset="0"/>
            </a:endParaRPr>
          </a:p>
          <a:p>
            <a:r>
              <a:rPr lang="en-US" b="1" dirty="0">
                <a:latin typeface="Bookman Old Style" panose="02050604050505020204" pitchFamily="18" charset="0"/>
              </a:rPr>
              <a:t>Henderson says she dropped child. </a:t>
            </a:r>
          </a:p>
          <a:p>
            <a:endParaRPr lang="en-US" b="1" dirty="0">
              <a:latin typeface="Bookman Old Style" panose="02050604050505020204" pitchFamily="18" charset="0"/>
            </a:endParaRPr>
          </a:p>
          <a:p>
            <a:r>
              <a:rPr lang="en-US" b="1" dirty="0">
                <a:latin typeface="Bookman Old Style" panose="02050604050505020204" pitchFamily="18" charset="0"/>
              </a:rPr>
              <a:t>Medical Examiner testified that it was impossible for child’s brain injuries to have occurred in the way Henderson stated.  Medical Examiner says child’s injuries resulted from a blow intentionally struck by Henderson.</a:t>
            </a:r>
          </a:p>
          <a:p>
            <a:endParaRPr lang="en-US" dirty="0"/>
          </a:p>
        </p:txBody>
      </p:sp>
    </p:spTree>
    <p:extLst>
      <p:ext uri="{BB962C8B-B14F-4D97-AF65-F5344CB8AC3E}">
        <p14:creationId xmlns:p14="http://schemas.microsoft.com/office/powerpoint/2010/main" val="1172669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A78FEE0-9481-484B-A2E4-37E3E25F9A70}"/>
              </a:ext>
            </a:extLst>
          </p:cNvPr>
          <p:cNvPicPr>
            <a:picLocks noGrp="1" noChangeAspect="1"/>
          </p:cNvPicPr>
          <p:nvPr>
            <p:ph idx="1"/>
          </p:nvPr>
        </p:nvPicPr>
        <p:blipFill>
          <a:blip r:embed="rId3"/>
          <a:stretch>
            <a:fillRect/>
          </a:stretch>
        </p:blipFill>
        <p:spPr>
          <a:xfrm>
            <a:off x="1921275" y="613018"/>
            <a:ext cx="5301449" cy="5631964"/>
          </a:xfrm>
        </p:spPr>
      </p:pic>
    </p:spTree>
    <p:extLst>
      <p:ext uri="{BB962C8B-B14F-4D97-AF65-F5344CB8AC3E}">
        <p14:creationId xmlns:p14="http://schemas.microsoft.com/office/powerpoint/2010/main" val="2031589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latin typeface="Bookman Old Style" panose="02050604050505020204" pitchFamily="18" charset="0"/>
              </a:rPr>
              <a:t>EX </a:t>
            </a:r>
            <a:r>
              <a:rPr lang="en-US" i="1" dirty="0" err="1">
                <a:latin typeface="Bookman Old Style" panose="02050604050505020204" pitchFamily="18" charset="0"/>
              </a:rPr>
              <a:t>PARTE</a:t>
            </a:r>
            <a:r>
              <a:rPr lang="en-US" i="1" dirty="0">
                <a:latin typeface="Bookman Old Style" panose="02050604050505020204" pitchFamily="18" charset="0"/>
              </a:rPr>
              <a:t> HENDERSON</a:t>
            </a:r>
          </a:p>
        </p:txBody>
      </p:sp>
      <p:sp>
        <p:nvSpPr>
          <p:cNvPr id="3" name="Content Placeholder 2"/>
          <p:cNvSpPr>
            <a:spLocks noGrp="1"/>
          </p:cNvSpPr>
          <p:nvPr>
            <p:ph idx="1"/>
          </p:nvPr>
        </p:nvSpPr>
        <p:spPr/>
        <p:txBody>
          <a:bodyPr>
            <a:normAutofit/>
          </a:bodyPr>
          <a:lstStyle/>
          <a:p>
            <a:r>
              <a:rPr lang="en-US" b="1" dirty="0">
                <a:latin typeface="Bookman Old Style" panose="02050604050505020204" pitchFamily="18" charset="0"/>
              </a:rPr>
              <a:t>Henderson submits evidence that recent advances in biomechanics suggest that it is possible that child’s head injuries could have been caused by an accidental short-distance fall. Additionally, Medical Examiner submitted an affidavit which recanted his testimony. </a:t>
            </a:r>
          </a:p>
          <a:p>
            <a:pPr>
              <a:buNone/>
            </a:pPr>
            <a:r>
              <a:rPr lang="en-US" b="1" dirty="0">
                <a:latin typeface="Bookman Old Style" panose="02050604050505020204" pitchFamily="18" charset="0"/>
              </a:rPr>
              <a:t> </a:t>
            </a:r>
          </a:p>
          <a:p>
            <a:pPr marL="118872" indent="0">
              <a:buNone/>
            </a:pPr>
            <a:endParaRPr lang="en-US" dirty="0"/>
          </a:p>
        </p:txBody>
      </p:sp>
    </p:spTree>
    <p:extLst>
      <p:ext uri="{BB962C8B-B14F-4D97-AF65-F5344CB8AC3E}">
        <p14:creationId xmlns:p14="http://schemas.microsoft.com/office/powerpoint/2010/main" val="41307197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Autofit/>
          </a:bodyPr>
          <a:lstStyle/>
          <a:p>
            <a:pPr algn="ctr"/>
            <a:r>
              <a:rPr lang="en-US" sz="4000" b="1" i="1" dirty="0">
                <a:solidFill>
                  <a:schemeClr val="accent1"/>
                </a:solidFill>
                <a:latin typeface="Bookman Old Style" panose="02050604050505020204" pitchFamily="18" charset="0"/>
              </a:rPr>
              <a:t>EX </a:t>
            </a:r>
            <a:r>
              <a:rPr lang="en-US" sz="4000" b="1" i="1" dirty="0" err="1">
                <a:solidFill>
                  <a:schemeClr val="accent1"/>
                </a:solidFill>
                <a:latin typeface="Bookman Old Style" panose="02050604050505020204" pitchFamily="18" charset="0"/>
              </a:rPr>
              <a:t>PARTE</a:t>
            </a:r>
            <a:r>
              <a:rPr lang="en-US" sz="4000" b="1" i="1" dirty="0">
                <a:solidFill>
                  <a:schemeClr val="accent1"/>
                </a:solidFill>
                <a:latin typeface="Bookman Old Style" panose="02050604050505020204" pitchFamily="18" charset="0"/>
              </a:rPr>
              <a:t> HENDERSON</a:t>
            </a:r>
            <a:endParaRPr lang="en-US" sz="4000" b="1" dirty="0">
              <a:solidFill>
                <a:schemeClr val="accent1"/>
              </a:solidFill>
              <a:latin typeface="Bookman Old Style" panose="02050604050505020204" pitchFamily="18" charset="0"/>
            </a:endParaRPr>
          </a:p>
        </p:txBody>
      </p:sp>
      <p:sp>
        <p:nvSpPr>
          <p:cNvPr id="3" name="Content Placeholder 2"/>
          <p:cNvSpPr>
            <a:spLocks noGrp="1"/>
          </p:cNvSpPr>
          <p:nvPr>
            <p:ph idx="1"/>
          </p:nvPr>
        </p:nvSpPr>
        <p:spPr>
          <a:xfrm>
            <a:off x="457200" y="1752600"/>
            <a:ext cx="8229600" cy="4525963"/>
          </a:xfrm>
        </p:spPr>
        <p:txBody>
          <a:bodyPr>
            <a:normAutofit lnSpcReduction="10000"/>
          </a:bodyPr>
          <a:lstStyle/>
          <a:p>
            <a:r>
              <a:rPr lang="en-US" b="1" dirty="0">
                <a:latin typeface="Bookman Old Style" panose="02050604050505020204" pitchFamily="18" charset="0"/>
              </a:rPr>
              <a:t>Court finds new scientific evidence shows that a short distance fall could have caused the head injury.</a:t>
            </a:r>
          </a:p>
          <a:p>
            <a:pPr marL="118872" indent="0">
              <a:buNone/>
            </a:pPr>
            <a:endParaRPr lang="en-US" b="1" dirty="0">
              <a:latin typeface="Bookman Old Style" panose="02050604050505020204" pitchFamily="18" charset="0"/>
            </a:endParaRPr>
          </a:p>
          <a:p>
            <a:r>
              <a:rPr lang="en-US" b="1" dirty="0">
                <a:latin typeface="Bookman Old Style" panose="02050604050505020204" pitchFamily="18" charset="0"/>
              </a:rPr>
              <a:t>Court finds new scientific evidence did not establish that Henderson was actually innocent but that it did establish a due process violation.  </a:t>
            </a:r>
          </a:p>
          <a:p>
            <a:endParaRPr lang="en-US" dirty="0"/>
          </a:p>
        </p:txBody>
      </p:sp>
    </p:spTree>
    <p:extLst>
      <p:ext uri="{BB962C8B-B14F-4D97-AF65-F5344CB8AC3E}">
        <p14:creationId xmlns:p14="http://schemas.microsoft.com/office/powerpoint/2010/main" val="33172996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28600"/>
            <a:ext cx="8229600" cy="1143000"/>
          </a:xfrm>
        </p:spPr>
        <p:txBody>
          <a:bodyPr>
            <a:noAutofit/>
          </a:bodyPr>
          <a:lstStyle/>
          <a:p>
            <a:pPr algn="ctr"/>
            <a:r>
              <a:rPr lang="pt-BR" sz="3200" b="1" i="1" dirty="0">
                <a:solidFill>
                  <a:schemeClr val="accent1"/>
                </a:solidFill>
                <a:latin typeface="Bookman Old Style" panose="02050604050505020204" pitchFamily="18" charset="0"/>
              </a:rPr>
              <a:t>EX PARTE SPENCER</a:t>
            </a:r>
            <a:r>
              <a:rPr lang="pt-BR" sz="3200" b="1" dirty="0">
                <a:solidFill>
                  <a:schemeClr val="accent1"/>
                </a:solidFill>
                <a:latin typeface="Bookman Old Style" panose="02050604050505020204" pitchFamily="18" charset="0"/>
              </a:rPr>
              <a:t>, </a:t>
            </a:r>
            <a:br>
              <a:rPr lang="pt-BR" sz="3200" b="1" dirty="0">
                <a:solidFill>
                  <a:schemeClr val="accent1"/>
                </a:solidFill>
                <a:latin typeface="Bookman Old Style" panose="02050604050505020204" pitchFamily="18" charset="0"/>
              </a:rPr>
            </a:br>
            <a:r>
              <a:rPr lang="pt-BR" sz="3200" b="1" dirty="0">
                <a:solidFill>
                  <a:schemeClr val="accent1"/>
                </a:solidFill>
                <a:latin typeface="Bookman Old Style" panose="02050604050505020204" pitchFamily="18" charset="0"/>
              </a:rPr>
              <a:t>337 S.W.3d 869 (2011)</a:t>
            </a:r>
            <a:endParaRPr lang="en-US" sz="3200" b="1" dirty="0">
              <a:solidFill>
                <a:schemeClr val="accent1"/>
              </a:solidFill>
              <a:latin typeface="Bookman Old Style" panose="02050604050505020204" pitchFamily="18" charset="0"/>
            </a:endParaRPr>
          </a:p>
        </p:txBody>
      </p:sp>
      <p:sp>
        <p:nvSpPr>
          <p:cNvPr id="3" name="Content Placeholder 2"/>
          <p:cNvSpPr>
            <a:spLocks noGrp="1"/>
          </p:cNvSpPr>
          <p:nvPr>
            <p:ph idx="1"/>
          </p:nvPr>
        </p:nvSpPr>
        <p:spPr>
          <a:xfrm>
            <a:off x="393700" y="1828800"/>
            <a:ext cx="8229600" cy="4525963"/>
          </a:xfrm>
        </p:spPr>
        <p:txBody>
          <a:bodyPr>
            <a:normAutofit/>
          </a:bodyPr>
          <a:lstStyle/>
          <a:p>
            <a:r>
              <a:rPr lang="en-US" sz="2400" b="1" dirty="0">
                <a:latin typeface="Bookman Old Style" panose="02050604050505020204" pitchFamily="18" charset="0"/>
              </a:rPr>
              <a:t>“We will consider advances in science and technology when determining whether evidence is newly discovered or newly available, but only if the evidence being tested is the same as it was at the time of the offense. Thus, the science or the method of testing can be new, but the evidence must be able to be tested in the same state as it was at the time of the offense.”</a:t>
            </a:r>
          </a:p>
          <a:p>
            <a:endParaRPr lang="en-US" sz="2400" dirty="0"/>
          </a:p>
        </p:txBody>
      </p:sp>
    </p:spTree>
    <p:extLst>
      <p:ext uri="{BB962C8B-B14F-4D97-AF65-F5344CB8AC3E}">
        <p14:creationId xmlns:p14="http://schemas.microsoft.com/office/powerpoint/2010/main" val="22976156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latin typeface="Bookman Old Style" panose="02050604050505020204" pitchFamily="18" charset="0"/>
              </a:rPr>
              <a:t>DOG SCENT DISCRIMINATION</a:t>
            </a:r>
            <a:br>
              <a:rPr lang="en-US" sz="3200" dirty="0">
                <a:latin typeface="Bookman Old Style" panose="02050604050505020204" pitchFamily="18" charset="0"/>
              </a:rPr>
            </a:br>
            <a:r>
              <a:rPr lang="en-US" sz="3200" i="1" dirty="0">
                <a:latin typeface="Bookman Old Style" panose="02050604050505020204" pitchFamily="18" charset="0"/>
              </a:rPr>
              <a:t>WINFREY V. STATE, </a:t>
            </a:r>
            <a:br>
              <a:rPr lang="en-US" sz="3200" i="1" dirty="0">
                <a:latin typeface="Bookman Old Style" panose="02050604050505020204" pitchFamily="18" charset="0"/>
              </a:rPr>
            </a:br>
            <a:r>
              <a:rPr lang="en-US" sz="3200" dirty="0">
                <a:latin typeface="Bookman Old Style" panose="02050604050505020204" pitchFamily="18" charset="0"/>
              </a:rPr>
              <a:t>323 S.W.3d 875 (2010)</a:t>
            </a:r>
          </a:p>
        </p:txBody>
      </p:sp>
      <p:sp>
        <p:nvSpPr>
          <p:cNvPr id="3" name="Content Placeholder 2"/>
          <p:cNvSpPr>
            <a:spLocks noGrp="1"/>
          </p:cNvSpPr>
          <p:nvPr>
            <p:ph idx="1"/>
          </p:nvPr>
        </p:nvSpPr>
        <p:spPr/>
        <p:txBody>
          <a:bodyPr/>
          <a:lstStyle/>
          <a:p>
            <a:pPr>
              <a:buNone/>
            </a:pPr>
            <a:r>
              <a:rPr lang="en-US" b="1" dirty="0">
                <a:latin typeface="Bookman Old Style" panose="02050604050505020204" pitchFamily="18" charset="0"/>
              </a:rPr>
              <a:t>“. . . scent-discrimination lineups, when used alone or as primary evidence, are legally insufficient to support a conviction.”</a:t>
            </a:r>
          </a:p>
          <a:p>
            <a:pPr>
              <a:buNone/>
            </a:pPr>
            <a:endParaRPr lang="en-US" b="1" dirty="0">
              <a:latin typeface="Bookman Old Style" panose="02050604050505020204" pitchFamily="18" charset="0"/>
            </a:endParaRPr>
          </a:p>
          <a:p>
            <a:pPr algn="ctr">
              <a:buNone/>
            </a:pPr>
            <a:r>
              <a:rPr lang="en-US" b="1" dirty="0">
                <a:latin typeface="Bookman Old Style" panose="02050604050505020204" pitchFamily="18" charset="0"/>
              </a:rPr>
              <a:t>“. . .dangers inherent in the use of dog tracking evidence can only be alleviated by the presence of corroborating evidence.” </a:t>
            </a:r>
          </a:p>
          <a:p>
            <a:pPr marL="118872" indent="0">
              <a:buNone/>
            </a:pPr>
            <a:endParaRPr lang="en-US" dirty="0">
              <a:latin typeface="Bookman Old Style" panose="02050604050505020204" pitchFamily="18" charset="0"/>
            </a:endParaRPr>
          </a:p>
        </p:txBody>
      </p:sp>
    </p:spTree>
    <p:extLst>
      <p:ext uri="{BB962C8B-B14F-4D97-AF65-F5344CB8AC3E}">
        <p14:creationId xmlns:p14="http://schemas.microsoft.com/office/powerpoint/2010/main" val="27433361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a:latin typeface="Bookman Old Style" panose="02050604050505020204" pitchFamily="18" charset="0"/>
              </a:rPr>
              <a:t>FALSE TESTIMONY ON TESTING REGARDING SEXUAL ATTRACTION TO CHILDREN</a:t>
            </a:r>
          </a:p>
        </p:txBody>
      </p:sp>
      <p:sp>
        <p:nvSpPr>
          <p:cNvPr id="3" name="Content Placeholder 2"/>
          <p:cNvSpPr>
            <a:spLocks noGrp="1"/>
          </p:cNvSpPr>
          <p:nvPr>
            <p:ph idx="1"/>
          </p:nvPr>
        </p:nvSpPr>
        <p:spPr/>
        <p:txBody>
          <a:bodyPr/>
          <a:lstStyle/>
          <a:p>
            <a:pPr marL="118872" indent="0" algn="ctr">
              <a:buNone/>
            </a:pPr>
            <a:r>
              <a:rPr lang="en-US" b="1" i="1" dirty="0">
                <a:latin typeface="Bookman Old Style" panose="02050604050505020204" pitchFamily="18" charset="0"/>
              </a:rPr>
              <a:t>In the Matter of M.P.A.</a:t>
            </a:r>
            <a:r>
              <a:rPr lang="en-US" b="1" dirty="0">
                <a:latin typeface="Bookman Old Style" panose="02050604050505020204" pitchFamily="18" charset="0"/>
              </a:rPr>
              <a:t>,</a:t>
            </a:r>
          </a:p>
          <a:p>
            <a:pPr marL="118872" indent="0" algn="ctr">
              <a:buNone/>
            </a:pPr>
            <a:r>
              <a:rPr lang="en-US" b="1" dirty="0">
                <a:latin typeface="Bookman Old Style" panose="02050604050505020204" pitchFamily="18" charset="0"/>
              </a:rPr>
              <a:t>364 S.W.3d 277 (Tex. 2012)</a:t>
            </a:r>
          </a:p>
          <a:p>
            <a:pPr marL="118872" indent="0" algn="ctr">
              <a:buNone/>
            </a:pPr>
            <a:endParaRPr lang="en-US" b="1" dirty="0">
              <a:latin typeface="Bookman Old Style" panose="02050604050505020204" pitchFamily="18" charset="0"/>
            </a:endParaRPr>
          </a:p>
          <a:p>
            <a:pPr marL="118872" indent="0" algn="ctr">
              <a:buNone/>
            </a:pPr>
            <a:endParaRPr lang="en-US" b="1" dirty="0">
              <a:latin typeface="Bookman Old Style" panose="02050604050505020204" pitchFamily="18" charset="0"/>
            </a:endParaRPr>
          </a:p>
          <a:p>
            <a:pPr marL="118872" indent="0" algn="ctr">
              <a:buNone/>
            </a:pPr>
            <a:r>
              <a:rPr lang="en-US" b="1" dirty="0">
                <a:latin typeface="Bookman Old Style" panose="02050604050505020204" pitchFamily="18" charset="0"/>
              </a:rPr>
              <a:t>65% accuracy rate not sufficient reliability for admission in evidence.</a:t>
            </a:r>
          </a:p>
          <a:p>
            <a:pPr marL="118872" indent="0" algn="ctr">
              <a:buNone/>
            </a:pPr>
            <a:endParaRPr lang="en-US" b="1" dirty="0">
              <a:latin typeface="Bookman Old Style" panose="02050604050505020204" pitchFamily="18" charset="0"/>
            </a:endParaRPr>
          </a:p>
        </p:txBody>
      </p:sp>
    </p:spTree>
    <p:extLst>
      <p:ext uri="{BB962C8B-B14F-4D97-AF65-F5344CB8AC3E}">
        <p14:creationId xmlns:p14="http://schemas.microsoft.com/office/powerpoint/2010/main" val="25238983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b="1" dirty="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INEFFECTIVE ASSISTANCE </a:t>
            </a:r>
            <a:br>
              <a:rPr lang="en-US" b="1" dirty="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br>
            <a:r>
              <a:rPr lang="en-US" b="1" dirty="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OF COUNSEL</a:t>
            </a:r>
            <a:endParaRPr lang="en-US" dirty="0">
              <a:solidFill>
                <a:schemeClr val="accent1"/>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a:xfrm>
            <a:off x="457200" y="1905000"/>
            <a:ext cx="8229600" cy="4267200"/>
          </a:xfrm>
        </p:spPr>
        <p:txBody>
          <a:bodyPr>
            <a:normAutofit fontScale="92500"/>
          </a:bodyPr>
          <a:lstStyle/>
          <a:p>
            <a:r>
              <a:rPr lang="en-US" sz="2800" b="1" i="1" dirty="0">
                <a:latin typeface="Bookman Old Style" pitchFamily="18" charset="0"/>
                <a:cs typeface="Mongolian Baiti" pitchFamily="66" charset="0"/>
              </a:rPr>
              <a:t>Strickland v. Washington</a:t>
            </a:r>
            <a:r>
              <a:rPr lang="en-US" sz="2800" b="1" dirty="0">
                <a:latin typeface="Bookman Old Style" pitchFamily="18" charset="0"/>
                <a:cs typeface="Mongolian Baiti" pitchFamily="66" charset="0"/>
              </a:rPr>
              <a:t>, 466 U.S. 668 (1984), test requires Applicant to show:</a:t>
            </a:r>
          </a:p>
          <a:p>
            <a:pPr marL="800100" lvl="2" indent="0">
              <a:lnSpc>
                <a:spcPts val="3500"/>
              </a:lnSpc>
              <a:buNone/>
            </a:pPr>
            <a:r>
              <a:rPr lang="en-US" sz="2800" b="1" dirty="0">
                <a:latin typeface="Bookman Old Style" pitchFamily="18" charset="0"/>
                <a:cs typeface="Mongolian Baiti" pitchFamily="66" charset="0"/>
              </a:rPr>
              <a:t>1.	Counsel’s performance was deficient. Requires showing that counsel made errors so serious that counsel was not functioning as the counsel guaranteed by the Sixth Amendment.</a:t>
            </a:r>
          </a:p>
          <a:p>
            <a:pPr marL="800100" lvl="2" indent="0">
              <a:lnSpc>
                <a:spcPts val="3500"/>
              </a:lnSpc>
              <a:buNone/>
            </a:pPr>
            <a:r>
              <a:rPr lang="en-US" sz="2800" b="1" dirty="0">
                <a:latin typeface="Bookman Old Style" pitchFamily="18" charset="0"/>
                <a:cs typeface="Mongolian Baiti" pitchFamily="66" charset="0"/>
              </a:rPr>
              <a:t>2.	The deficient performance prejudiced the defendant.</a:t>
            </a:r>
          </a:p>
          <a:p>
            <a:endParaRPr lang="en-US" dirty="0"/>
          </a:p>
        </p:txBody>
      </p:sp>
    </p:spTree>
    <p:extLst>
      <p:ext uri="{BB962C8B-B14F-4D97-AF65-F5344CB8AC3E}">
        <p14:creationId xmlns:p14="http://schemas.microsoft.com/office/powerpoint/2010/main" val="40559013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Bookman Old Style" panose="02050604050505020204" pitchFamily="18" charset="0"/>
              </a:rPr>
              <a:t>PRESENTATION OF PERJURED TESTIMONY</a:t>
            </a:r>
          </a:p>
        </p:txBody>
      </p:sp>
      <p:sp>
        <p:nvSpPr>
          <p:cNvPr id="3" name="Content Placeholder 2"/>
          <p:cNvSpPr>
            <a:spLocks noGrp="1"/>
          </p:cNvSpPr>
          <p:nvPr>
            <p:ph idx="1"/>
          </p:nvPr>
        </p:nvSpPr>
        <p:spPr/>
        <p:txBody>
          <a:bodyPr/>
          <a:lstStyle/>
          <a:p>
            <a:r>
              <a:rPr lang="en-US" b="1" dirty="0">
                <a:latin typeface="Bookman Old Style" panose="02050604050505020204" pitchFamily="18" charset="0"/>
              </a:rPr>
              <a:t>Due process violated by state’s unknowing presentation of perjured testimony in murder prosecution.</a:t>
            </a:r>
          </a:p>
          <a:p>
            <a:endParaRPr lang="en-US" b="1" dirty="0">
              <a:latin typeface="Bookman Old Style" panose="02050604050505020204" pitchFamily="18" charset="0"/>
            </a:endParaRPr>
          </a:p>
          <a:p>
            <a:pPr marL="118872" indent="0" algn="ctr">
              <a:buNone/>
            </a:pPr>
            <a:r>
              <a:rPr lang="en-US" b="1" i="1" dirty="0">
                <a:latin typeface="Bookman Old Style" panose="02050604050505020204" pitchFamily="18" charset="0"/>
              </a:rPr>
              <a:t>Ex </a:t>
            </a:r>
            <a:r>
              <a:rPr lang="en-US" b="1" i="1" dirty="0" err="1">
                <a:latin typeface="Bookman Old Style" panose="02050604050505020204" pitchFamily="18" charset="0"/>
              </a:rPr>
              <a:t>Parte</a:t>
            </a:r>
            <a:r>
              <a:rPr lang="en-US" b="1" i="1" dirty="0">
                <a:latin typeface="Bookman Old Style" panose="02050604050505020204" pitchFamily="18" charset="0"/>
              </a:rPr>
              <a:t> Chabot</a:t>
            </a:r>
            <a:r>
              <a:rPr lang="en-US" b="1" dirty="0">
                <a:latin typeface="Bookman Old Style" panose="02050604050505020204" pitchFamily="18" charset="0"/>
              </a:rPr>
              <a:t>, 300 </a:t>
            </a:r>
            <a:r>
              <a:rPr lang="en-US" b="1" dirty="0" err="1">
                <a:latin typeface="Bookman Old Style" panose="02050604050505020204" pitchFamily="18" charset="0"/>
              </a:rPr>
              <a:t>S.W.3d</a:t>
            </a:r>
            <a:r>
              <a:rPr lang="en-US" b="1" dirty="0">
                <a:latin typeface="Bookman Old Style" panose="02050604050505020204" pitchFamily="18" charset="0"/>
              </a:rPr>
              <a:t> 768 (2009)</a:t>
            </a:r>
          </a:p>
        </p:txBody>
      </p:sp>
    </p:spTree>
    <p:extLst>
      <p:ext uri="{BB962C8B-B14F-4D97-AF65-F5344CB8AC3E}">
        <p14:creationId xmlns:p14="http://schemas.microsoft.com/office/powerpoint/2010/main" val="33774061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FD80-3701-4E72-B90E-692E6312E072}"/>
              </a:ext>
            </a:extLst>
          </p:cNvPr>
          <p:cNvSpPr>
            <a:spLocks noGrp="1"/>
          </p:cNvSpPr>
          <p:nvPr>
            <p:ph type="title"/>
          </p:nvPr>
        </p:nvSpPr>
        <p:spPr/>
        <p:txBody>
          <a:bodyPr>
            <a:noAutofit/>
          </a:bodyPr>
          <a:lstStyle/>
          <a:p>
            <a:pPr algn="ctr"/>
            <a:r>
              <a:rPr lang="en-US" sz="3200" i="1" dirty="0">
                <a:latin typeface="Bookman Old Style" panose="02050604050505020204" pitchFamily="18" charset="0"/>
              </a:rPr>
              <a:t>EX </a:t>
            </a:r>
            <a:r>
              <a:rPr lang="en-US" sz="3200" i="1" dirty="0" err="1">
                <a:latin typeface="Bookman Old Style" panose="02050604050505020204" pitchFamily="18" charset="0"/>
              </a:rPr>
              <a:t>PARTE</a:t>
            </a:r>
            <a:r>
              <a:rPr lang="en-US" sz="3200" i="1" dirty="0">
                <a:latin typeface="Bookman Old Style" panose="02050604050505020204" pitchFamily="18" charset="0"/>
              </a:rPr>
              <a:t> STEVEN MARK CHANEY</a:t>
            </a:r>
            <a:r>
              <a:rPr lang="en-US" sz="3200" dirty="0">
                <a:latin typeface="Bookman Old Style" panose="02050604050505020204" pitchFamily="18" charset="0"/>
              </a:rPr>
              <a:t>, 2018 WL 6710279 </a:t>
            </a:r>
            <a:br>
              <a:rPr lang="en-US" sz="3200" dirty="0">
                <a:latin typeface="Bookman Old Style" panose="02050604050505020204" pitchFamily="18" charset="0"/>
              </a:rPr>
            </a:br>
            <a:r>
              <a:rPr lang="en-US" sz="3200" dirty="0">
                <a:latin typeface="Bookman Old Style" panose="02050604050505020204" pitchFamily="18" charset="0"/>
              </a:rPr>
              <a:t>(December 19, 2018)</a:t>
            </a:r>
            <a:endParaRPr lang="en-US" sz="3200" i="1" dirty="0"/>
          </a:p>
        </p:txBody>
      </p:sp>
      <p:sp>
        <p:nvSpPr>
          <p:cNvPr id="3" name="Content Placeholder 2">
            <a:extLst>
              <a:ext uri="{FF2B5EF4-FFF2-40B4-BE49-F238E27FC236}">
                <a16:creationId xmlns:a16="http://schemas.microsoft.com/office/drawing/2014/main" id="{8767CDB4-A9F5-4419-BE71-94A206F742D0}"/>
              </a:ext>
            </a:extLst>
          </p:cNvPr>
          <p:cNvSpPr>
            <a:spLocks noGrp="1"/>
          </p:cNvSpPr>
          <p:nvPr>
            <p:ph idx="1"/>
          </p:nvPr>
        </p:nvSpPr>
        <p:spPr/>
        <p:txBody>
          <a:bodyPr/>
          <a:lstStyle/>
          <a:p>
            <a:pPr marL="118872" indent="0">
              <a:buNone/>
            </a:pPr>
            <a:r>
              <a:rPr lang="en-US" b="1" dirty="0">
                <a:latin typeface="Bookman Old Style" panose="02050604050505020204" pitchFamily="18" charset="0"/>
              </a:rPr>
              <a:t>Expert testimony that there was only one to a million chance that someone other than defendant was source of bitemark on victim’s forearm was false.</a:t>
            </a:r>
            <a:endParaRPr lang="en-US" dirty="0"/>
          </a:p>
        </p:txBody>
      </p:sp>
    </p:spTree>
    <p:extLst>
      <p:ext uri="{BB962C8B-B14F-4D97-AF65-F5344CB8AC3E}">
        <p14:creationId xmlns:p14="http://schemas.microsoft.com/office/powerpoint/2010/main" val="1021544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793C-F74D-4E89-962F-FE411C706804}"/>
              </a:ext>
            </a:extLst>
          </p:cNvPr>
          <p:cNvSpPr>
            <a:spLocks noGrp="1"/>
          </p:cNvSpPr>
          <p:nvPr>
            <p:ph type="title"/>
          </p:nvPr>
        </p:nvSpPr>
        <p:spPr/>
        <p:txBody>
          <a:bodyPr>
            <a:normAutofit/>
          </a:bodyPr>
          <a:lstStyle/>
          <a:p>
            <a:pPr algn="ctr"/>
            <a:r>
              <a:rPr lang="en-US" sz="3600" dirty="0">
                <a:latin typeface="Bookman Old Style" panose="02050604050505020204" pitchFamily="18" charset="0"/>
              </a:rPr>
              <a:t>STANDARD FOR RELIEF BASED ON FALSE EVIDENCE</a:t>
            </a:r>
            <a:endParaRPr lang="en-US" sz="3600" dirty="0"/>
          </a:p>
        </p:txBody>
      </p:sp>
      <p:sp>
        <p:nvSpPr>
          <p:cNvPr id="3" name="Content Placeholder 2">
            <a:extLst>
              <a:ext uri="{FF2B5EF4-FFF2-40B4-BE49-F238E27FC236}">
                <a16:creationId xmlns:a16="http://schemas.microsoft.com/office/drawing/2014/main" id="{40847C00-BB5E-488D-83B4-6FBD4CA3C9D8}"/>
              </a:ext>
            </a:extLst>
          </p:cNvPr>
          <p:cNvSpPr>
            <a:spLocks noGrp="1"/>
          </p:cNvSpPr>
          <p:nvPr>
            <p:ph idx="1"/>
          </p:nvPr>
        </p:nvSpPr>
        <p:spPr/>
        <p:txBody>
          <a:bodyPr/>
          <a:lstStyle/>
          <a:p>
            <a:pPr marL="118872" indent="0">
              <a:buNone/>
            </a:pPr>
            <a:r>
              <a:rPr lang="en-US" b="1">
                <a:latin typeface="Bookman Old Style" panose="02050604050505020204" pitchFamily="18" charset="0"/>
              </a:rPr>
              <a:t>1.	Evidence </a:t>
            </a:r>
            <a:r>
              <a:rPr lang="en-US" b="1" dirty="0">
                <a:latin typeface="Bookman Old Style" panose="02050604050505020204" pitchFamily="18" charset="0"/>
              </a:rPr>
              <a:t>was false.</a:t>
            </a:r>
          </a:p>
          <a:p>
            <a:pPr marL="633222" indent="-514350">
              <a:buAutoNum type="arabicPeriod"/>
            </a:pPr>
            <a:endParaRPr lang="en-US" b="1" dirty="0">
              <a:latin typeface="Bookman Old Style" panose="02050604050505020204" pitchFamily="18" charset="0"/>
            </a:endParaRPr>
          </a:p>
          <a:p>
            <a:pPr marL="118872" indent="0">
              <a:buNone/>
            </a:pPr>
            <a:r>
              <a:rPr lang="en-US" b="1" dirty="0">
                <a:latin typeface="Bookman Old Style" panose="02050604050505020204" pitchFamily="18" charset="0"/>
              </a:rPr>
              <a:t>2.	False evidence was material to conviction.</a:t>
            </a:r>
            <a:endParaRPr lang="en-US" dirty="0"/>
          </a:p>
        </p:txBody>
      </p:sp>
    </p:spTree>
    <p:extLst>
      <p:ext uri="{BB962C8B-B14F-4D97-AF65-F5344CB8AC3E}">
        <p14:creationId xmlns:p14="http://schemas.microsoft.com/office/powerpoint/2010/main" val="29657099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58182F-EF44-4FE6-BEE5-8EBA0872D051}"/>
              </a:ext>
            </a:extLst>
          </p:cNvPr>
          <p:cNvSpPr>
            <a:spLocks noGrp="1"/>
          </p:cNvSpPr>
          <p:nvPr>
            <p:ph idx="1"/>
          </p:nvPr>
        </p:nvSpPr>
        <p:spPr/>
        <p:txBody>
          <a:bodyPr>
            <a:normAutofit fontScale="85000" lnSpcReduction="20000"/>
          </a:bodyPr>
          <a:lstStyle/>
          <a:p>
            <a:pPr marL="118872" indent="0" algn="ctr">
              <a:buNone/>
            </a:pPr>
            <a:r>
              <a:rPr lang="en-US" b="1" u="sng" dirty="0">
                <a:latin typeface="Bookman Old Style" panose="02050604050505020204" pitchFamily="18" charset="0"/>
              </a:rPr>
              <a:t>Texas Leads the Country </a:t>
            </a:r>
          </a:p>
          <a:p>
            <a:pPr marL="118872" indent="0" algn="ctr">
              <a:buNone/>
            </a:pPr>
            <a:r>
              <a:rPr lang="en-US" b="1" u="sng" dirty="0">
                <a:latin typeface="Bookman Old Style" panose="02050604050505020204" pitchFamily="18" charset="0"/>
              </a:rPr>
              <a:t>Legislative Actions</a:t>
            </a:r>
          </a:p>
          <a:p>
            <a:pPr marL="118872" indent="0" algn="ctr">
              <a:buNone/>
            </a:pPr>
            <a:endParaRPr lang="en-US" b="1" u="sng" dirty="0">
              <a:latin typeface="Bookman Old Style" panose="02050604050505020204" pitchFamily="18" charset="0"/>
            </a:endParaRPr>
          </a:p>
          <a:p>
            <a:pPr algn="just">
              <a:buFont typeface="Arial" panose="020B0604020202020204" pitchFamily="34" charset="0"/>
              <a:buChar char="•"/>
            </a:pPr>
            <a:r>
              <a:rPr lang="en-US" b="1" dirty="0">
                <a:latin typeface="Bookman Old Style" panose="02050604050505020204" pitchFamily="18" charset="0"/>
              </a:rPr>
              <a:t>Art. 2.023 – Tracking of Jailhouse Informants</a:t>
            </a:r>
          </a:p>
          <a:p>
            <a:pPr algn="just">
              <a:buFont typeface="Arial" panose="020B0604020202020204" pitchFamily="34" charset="0"/>
              <a:buChar char="•"/>
            </a:pPr>
            <a:r>
              <a:rPr lang="en-US" b="1" dirty="0">
                <a:latin typeface="Bookman Old Style" panose="02050604050505020204" pitchFamily="18" charset="0"/>
              </a:rPr>
              <a:t>Art. 38.075 - Corroboration of Jailhouse Informants</a:t>
            </a:r>
          </a:p>
          <a:p>
            <a:pPr algn="just">
              <a:buFont typeface="Arial" panose="020B0604020202020204" pitchFamily="34" charset="0"/>
              <a:buChar char="•"/>
            </a:pPr>
            <a:r>
              <a:rPr lang="en-US" b="1" dirty="0">
                <a:latin typeface="Bookman Old Style" panose="02050604050505020204" pitchFamily="18" charset="0"/>
              </a:rPr>
              <a:t>Art. 38.075 – Impeachment Testimony Regarding Jailhouse Informants</a:t>
            </a:r>
          </a:p>
          <a:p>
            <a:pPr algn="just">
              <a:buFont typeface="Arial" panose="020B0604020202020204" pitchFamily="34" charset="0"/>
              <a:buChar char="•"/>
            </a:pPr>
            <a:r>
              <a:rPr lang="en-US" b="1" dirty="0">
                <a:latin typeface="Bookman Old Style" panose="02050604050505020204" pitchFamily="18" charset="0"/>
              </a:rPr>
              <a:t>Art. 2.32 – Electronic Recording of Custodial Interrogations</a:t>
            </a:r>
          </a:p>
          <a:p>
            <a:pPr algn="just">
              <a:buSzPct val="100000"/>
              <a:buFont typeface="Arial" panose="020B0604020202020204" pitchFamily="34" charset="0"/>
              <a:buChar char="•"/>
            </a:pPr>
            <a:r>
              <a:rPr lang="en-US" b="1" dirty="0">
                <a:latin typeface="Bookman Old Style" panose="02050604050505020204" pitchFamily="18" charset="0"/>
              </a:rPr>
              <a:t>Chapter 64 – DNA Testing</a:t>
            </a:r>
          </a:p>
          <a:p>
            <a:pPr algn="just">
              <a:buSzPct val="100000"/>
              <a:buFont typeface="Arial" panose="020B0604020202020204" pitchFamily="34" charset="0"/>
              <a:buChar char="•"/>
            </a:pPr>
            <a:r>
              <a:rPr lang="en-US" b="1" dirty="0">
                <a:latin typeface="Bookman Old Style" panose="02050604050505020204" pitchFamily="18" charset="0"/>
              </a:rPr>
              <a:t>Art. 39.14 – Michael Morton Act</a:t>
            </a:r>
          </a:p>
          <a:p>
            <a:pPr marL="118872" indent="0" algn="just">
              <a:buNone/>
            </a:pPr>
            <a:endParaRPr lang="en-US" b="1" dirty="0">
              <a:latin typeface="Bookman Old Style" panose="02050604050505020204" pitchFamily="18" charset="0"/>
            </a:endParaRPr>
          </a:p>
        </p:txBody>
      </p:sp>
      <p:pic>
        <p:nvPicPr>
          <p:cNvPr id="4" name="Picture 3">
            <a:extLst>
              <a:ext uri="{FF2B5EF4-FFF2-40B4-BE49-F238E27FC236}">
                <a16:creationId xmlns:a16="http://schemas.microsoft.com/office/drawing/2014/main" id="{F40C1574-89B0-49C6-BAE1-49D52EC6F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9062" y="282519"/>
            <a:ext cx="1285875" cy="857250"/>
          </a:xfrm>
          <a:prstGeom prst="rect">
            <a:avLst/>
          </a:prstGeom>
        </p:spPr>
      </p:pic>
    </p:spTree>
    <p:extLst>
      <p:ext uri="{BB962C8B-B14F-4D97-AF65-F5344CB8AC3E}">
        <p14:creationId xmlns:p14="http://schemas.microsoft.com/office/powerpoint/2010/main" val="3868760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8BBF43B-19A0-4F71-A9A2-7058DC55A683}"/>
              </a:ext>
            </a:extLst>
          </p:cNvPr>
          <p:cNvPicPr>
            <a:picLocks noGrp="1" noChangeAspect="1"/>
          </p:cNvPicPr>
          <p:nvPr>
            <p:ph idx="1"/>
          </p:nvPr>
        </p:nvPicPr>
        <p:blipFill>
          <a:blip r:embed="rId3"/>
          <a:stretch>
            <a:fillRect/>
          </a:stretch>
        </p:blipFill>
        <p:spPr>
          <a:xfrm>
            <a:off x="1902266" y="495300"/>
            <a:ext cx="5339467" cy="5867400"/>
          </a:xfrm>
        </p:spPr>
      </p:pic>
    </p:spTree>
    <p:extLst>
      <p:ext uri="{BB962C8B-B14F-4D97-AF65-F5344CB8AC3E}">
        <p14:creationId xmlns:p14="http://schemas.microsoft.com/office/powerpoint/2010/main" val="7138162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622" y="1447800"/>
            <a:ext cx="8229600" cy="4625609"/>
          </a:xfrm>
        </p:spPr>
        <p:txBody>
          <a:bodyPr>
            <a:normAutofit fontScale="85000" lnSpcReduction="20000"/>
          </a:bodyPr>
          <a:lstStyle/>
          <a:p>
            <a:pPr marL="118872" indent="0" algn="ctr">
              <a:buNone/>
            </a:pPr>
            <a:endParaRPr lang="en-US" b="1" u="sng" dirty="0">
              <a:latin typeface="Bookman Old Style" panose="02050604050505020204" pitchFamily="18" charset="0"/>
            </a:endParaRPr>
          </a:p>
          <a:p>
            <a:pPr marL="118872" indent="0" algn="ctr">
              <a:buNone/>
            </a:pPr>
            <a:r>
              <a:rPr lang="en-US" b="1" u="sng" dirty="0">
                <a:latin typeface="Bookman Old Style" panose="02050604050505020204" pitchFamily="18" charset="0"/>
              </a:rPr>
              <a:t>Texas Leads The Country</a:t>
            </a:r>
          </a:p>
          <a:p>
            <a:pPr marL="118872" indent="0" algn="ctr">
              <a:buNone/>
            </a:pPr>
            <a:r>
              <a:rPr lang="en-US" b="1" u="sng" dirty="0">
                <a:latin typeface="Bookman Old Style" panose="02050604050505020204" pitchFamily="18" charset="0"/>
              </a:rPr>
              <a:t>Legislative Actions</a:t>
            </a:r>
          </a:p>
          <a:p>
            <a:pPr marL="118872" indent="0" algn="ctr">
              <a:buNone/>
            </a:pPr>
            <a:endParaRPr lang="en-US" dirty="0">
              <a:latin typeface="Bookman Old Style" panose="02050604050505020204" pitchFamily="18" charset="0"/>
            </a:endParaRPr>
          </a:p>
          <a:p>
            <a:pPr marL="118872" indent="0" algn="ctr">
              <a:buNone/>
            </a:pPr>
            <a:endParaRPr lang="en-US" sz="2200" b="1" u="sng" dirty="0">
              <a:latin typeface="Bookman Old Style" panose="02050604050505020204" pitchFamily="18" charset="0"/>
            </a:endParaRPr>
          </a:p>
          <a:p>
            <a:pPr algn="just">
              <a:buSzPct val="100000"/>
              <a:buFont typeface="Arial" panose="020B0604020202020204" pitchFamily="34" charset="0"/>
              <a:buChar char="•"/>
            </a:pPr>
            <a:r>
              <a:rPr lang="en-US" sz="2700" b="1" dirty="0">
                <a:latin typeface="Bookman Old Style" panose="02050604050505020204" pitchFamily="18" charset="0"/>
              </a:rPr>
              <a:t>Art. 38.43 – Retention of Biological Evidence</a:t>
            </a:r>
          </a:p>
          <a:p>
            <a:pPr algn="just">
              <a:buSzPct val="100000"/>
              <a:buFont typeface="Arial" panose="020B0604020202020204" pitchFamily="34" charset="0"/>
              <a:buChar char="•"/>
            </a:pPr>
            <a:r>
              <a:rPr lang="en-US" sz="2700" b="1" dirty="0">
                <a:latin typeface="Bookman Old Style" panose="02050604050505020204" pitchFamily="18" charset="0"/>
              </a:rPr>
              <a:t>Art. 38.01 – Forensic Science Commission</a:t>
            </a:r>
          </a:p>
          <a:p>
            <a:pPr algn="just">
              <a:buSzPct val="100000"/>
              <a:buFont typeface="Arial" panose="020B0604020202020204" pitchFamily="34" charset="0"/>
              <a:buChar char="•"/>
            </a:pPr>
            <a:r>
              <a:rPr lang="en-US" sz="2700" b="1" dirty="0">
                <a:latin typeface="Bookman Old Style" panose="02050604050505020204" pitchFamily="18" charset="0"/>
              </a:rPr>
              <a:t>Art. 38.20 – Photographic and Live Lineup Procedures</a:t>
            </a:r>
          </a:p>
          <a:p>
            <a:pPr algn="just">
              <a:buSzPct val="100000"/>
              <a:buFont typeface="Arial" panose="020B0604020202020204" pitchFamily="34" charset="0"/>
              <a:buChar char="•"/>
            </a:pPr>
            <a:r>
              <a:rPr lang="en-US" sz="2700" b="1" dirty="0">
                <a:latin typeface="Bookman Old Style" panose="02050604050505020204" pitchFamily="18" charset="0"/>
              </a:rPr>
              <a:t>Art. 38.141 – Corroboration of Testimony of Undercover Informant</a:t>
            </a:r>
          </a:p>
          <a:p>
            <a:pPr algn="just">
              <a:buSzPct val="100000"/>
              <a:buFont typeface="Arial" panose="020B0604020202020204" pitchFamily="34" charset="0"/>
              <a:buChar char="•"/>
            </a:pPr>
            <a:r>
              <a:rPr lang="en-US" sz="2700" b="1" dirty="0">
                <a:latin typeface="Bookman Old Style" panose="02050604050505020204" pitchFamily="18" charset="0"/>
              </a:rPr>
              <a:t>Art. 11.073 – Writs Based on New Science</a:t>
            </a:r>
          </a:p>
          <a:p>
            <a:pPr algn="just">
              <a:buSzPct val="100000"/>
              <a:buFont typeface="Arial" panose="020B0604020202020204" pitchFamily="34" charset="0"/>
              <a:buChar char="•"/>
            </a:pPr>
            <a:r>
              <a:rPr lang="en-US" sz="2700" b="1" dirty="0">
                <a:latin typeface="Bookman Old Style" panose="02050604050505020204" pitchFamily="18" charset="0"/>
              </a:rPr>
              <a:t>Tim Cole Advisory Commission on Wrongful Convictions</a:t>
            </a:r>
          </a:p>
          <a:p>
            <a:pPr algn="just">
              <a:buSzPct val="100000"/>
              <a:buFont typeface="Arial" panose="020B0604020202020204" pitchFamily="34" charset="0"/>
              <a:buChar char="•"/>
            </a:pPr>
            <a:r>
              <a:rPr lang="en-US" sz="2700" b="1" dirty="0">
                <a:latin typeface="Bookman Old Style" panose="02050604050505020204" pitchFamily="18" charset="0"/>
              </a:rPr>
              <a:t>Tim Cole Exoneration Commission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062" y="282519"/>
            <a:ext cx="1285875" cy="857250"/>
          </a:xfrm>
          <a:prstGeom prst="rect">
            <a:avLst/>
          </a:prstGeom>
        </p:spPr>
      </p:pic>
    </p:spTree>
    <p:extLst>
      <p:ext uri="{BB962C8B-B14F-4D97-AF65-F5344CB8AC3E}">
        <p14:creationId xmlns:p14="http://schemas.microsoft.com/office/powerpoint/2010/main" val="36214546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118872" indent="0" algn="ctr">
              <a:buNone/>
            </a:pPr>
            <a:r>
              <a:rPr lang="en-US" b="1" u="sng" dirty="0">
                <a:latin typeface="Bookman Old Style" panose="02050604050505020204" pitchFamily="18" charset="0"/>
              </a:rPr>
              <a:t>Texas Leads the Country</a:t>
            </a:r>
          </a:p>
          <a:p>
            <a:pPr marL="118872" indent="0" algn="ctr">
              <a:buNone/>
            </a:pPr>
            <a:r>
              <a:rPr lang="en-US" b="1" u="sng" dirty="0">
                <a:latin typeface="Bookman Old Style" panose="02050604050505020204" pitchFamily="18" charset="0"/>
              </a:rPr>
              <a:t>Judicial Actions</a:t>
            </a:r>
          </a:p>
          <a:p>
            <a:pPr marL="118872" indent="0" algn="ctr">
              <a:buNone/>
            </a:pPr>
            <a:endParaRPr lang="en-US" b="1" dirty="0">
              <a:latin typeface="Bookman Old Style" panose="02050604050505020204" pitchFamily="18" charset="0"/>
            </a:endParaRPr>
          </a:p>
          <a:p>
            <a:pPr algn="just">
              <a:buSzPct val="100000"/>
              <a:buFont typeface="Arial" panose="020B0604020202020204" pitchFamily="34" charset="0"/>
              <a:buChar char="•"/>
            </a:pPr>
            <a:r>
              <a:rPr lang="en-US" sz="2900" b="1" dirty="0">
                <a:latin typeface="Bookman Old Style" panose="02050604050505020204" pitchFamily="18" charset="0"/>
              </a:rPr>
              <a:t>Compensation For Wrongfully Imprisoned</a:t>
            </a:r>
          </a:p>
          <a:p>
            <a:pPr algn="just">
              <a:buSzPct val="100000"/>
              <a:buFont typeface="Arial" panose="020B0604020202020204" pitchFamily="34" charset="0"/>
              <a:buChar char="•"/>
            </a:pPr>
            <a:r>
              <a:rPr lang="en-US" sz="2900" b="1" dirty="0">
                <a:latin typeface="Bookman Old Style" panose="02050604050505020204" pitchFamily="18" charset="0"/>
              </a:rPr>
              <a:t>Texas Criminal Justice Integrity Unit</a:t>
            </a:r>
          </a:p>
          <a:p>
            <a:pPr algn="just">
              <a:buSzPct val="100000"/>
              <a:buFont typeface="Arial" panose="020B0604020202020204" pitchFamily="34" charset="0"/>
              <a:buChar char="•"/>
            </a:pPr>
            <a:r>
              <a:rPr lang="en-US" sz="2900" b="1" i="1" dirty="0">
                <a:latin typeface="Bookman Old Style" panose="02050604050505020204" pitchFamily="18" charset="0"/>
              </a:rPr>
              <a:t>Tillman v. State</a:t>
            </a:r>
            <a:r>
              <a:rPr lang="en-US" sz="2900" b="1" dirty="0">
                <a:latin typeface="Bookman Old Style" panose="02050604050505020204" pitchFamily="18" charset="0"/>
              </a:rPr>
              <a:t> - expert testimony on eyewitness identification</a:t>
            </a:r>
          </a:p>
          <a:p>
            <a:pPr algn="just">
              <a:buSzPct val="100000"/>
              <a:buFont typeface="Arial" panose="020B0604020202020204" pitchFamily="34" charset="0"/>
              <a:buChar char="•"/>
            </a:pPr>
            <a:r>
              <a:rPr lang="en-US" sz="2900" b="1" i="1" dirty="0">
                <a:latin typeface="Bookman Old Style" panose="02050604050505020204" pitchFamily="18" charset="0"/>
              </a:rPr>
              <a:t>Winfrey v. State</a:t>
            </a:r>
            <a:r>
              <a:rPr lang="en-US" sz="2900" b="1" dirty="0">
                <a:latin typeface="Bookman Old Style" panose="02050604050505020204" pitchFamily="18" charset="0"/>
              </a:rPr>
              <a:t> – dog sniff lineups</a:t>
            </a:r>
          </a:p>
          <a:p>
            <a:pPr algn="just">
              <a:buSzPct val="100000"/>
              <a:buFont typeface="Arial" panose="020B0604020202020204" pitchFamily="34" charset="0"/>
              <a:buChar char="•"/>
            </a:pPr>
            <a:r>
              <a:rPr lang="en-US" sz="2900" b="1" i="1" dirty="0">
                <a:latin typeface="Bookman Old Style" panose="02050604050505020204" pitchFamily="18" charset="0"/>
              </a:rPr>
              <a:t>Ex parte Henderson</a:t>
            </a:r>
            <a:r>
              <a:rPr lang="en-US" sz="2900" b="1" dirty="0">
                <a:latin typeface="Bookman Old Style" panose="02050604050505020204" pitchFamily="18" charset="0"/>
              </a:rPr>
              <a:t> – child head injuries</a:t>
            </a:r>
          </a:p>
          <a:p>
            <a:pPr algn="just">
              <a:buSzPct val="100000"/>
              <a:buFont typeface="Arial" panose="020B0604020202020204" pitchFamily="34" charset="0"/>
              <a:buChar char="•"/>
            </a:pPr>
            <a:r>
              <a:rPr lang="en-US" sz="2900" b="1" i="1" dirty="0">
                <a:latin typeface="Bookman Old Style" panose="02050604050505020204" pitchFamily="18" charset="0"/>
              </a:rPr>
              <a:t>Ex parte Elizondo</a:t>
            </a:r>
            <a:r>
              <a:rPr lang="en-US" sz="2900" b="1" dirty="0">
                <a:latin typeface="Bookman Old Style" panose="02050604050505020204" pitchFamily="18" charset="0"/>
              </a:rPr>
              <a:t> - actual innocence as ground	for writ</a:t>
            </a:r>
            <a:endParaRPr lang="en-US" sz="2900" b="1" i="1" dirty="0">
              <a:latin typeface="Bookman Old Style" panose="0205060405050502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173" y="353187"/>
            <a:ext cx="1285875" cy="857250"/>
          </a:xfrm>
          <a:prstGeom prst="rect">
            <a:avLst/>
          </a:prstGeom>
        </p:spPr>
      </p:pic>
    </p:spTree>
    <p:extLst>
      <p:ext uri="{BB962C8B-B14F-4D97-AF65-F5344CB8AC3E}">
        <p14:creationId xmlns:p14="http://schemas.microsoft.com/office/powerpoint/2010/main" val="30020241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Bookman Old Style" panose="02050604050505020204" pitchFamily="18" charset="0"/>
              </a:rPr>
              <a:t>Dallas Exoneration Hearing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3273" y="1774825"/>
            <a:ext cx="6477453" cy="4625975"/>
          </a:xfrm>
        </p:spPr>
      </p:pic>
    </p:spTree>
    <p:extLst>
      <p:ext uri="{BB962C8B-B14F-4D97-AF65-F5344CB8AC3E}">
        <p14:creationId xmlns:p14="http://schemas.microsoft.com/office/powerpoint/2010/main" val="3757468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Theme1" id="{3DBAA1DE-6DED-4DF5-B82E-2340798CB580}" vid="{F0FF41FD-1923-42E7-9D1E-5791E03ECB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1710</TotalTime>
  <Words>4086</Words>
  <Application>Microsoft Office PowerPoint</Application>
  <PresentationFormat>On-screen Show (4:3)</PresentationFormat>
  <Paragraphs>507</Paragraphs>
  <Slides>92</Slides>
  <Notes>72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92</vt:i4>
      </vt:variant>
    </vt:vector>
  </HeadingPairs>
  <TitlesOfParts>
    <vt:vector size="100" baseType="lpstr">
      <vt:lpstr>Arial</vt:lpstr>
      <vt:lpstr>Bookman Old Style</vt:lpstr>
      <vt:lpstr>Calibri</vt:lpstr>
      <vt:lpstr>Corbel</vt:lpstr>
      <vt:lpstr>Wingdings</vt:lpstr>
      <vt:lpstr>Wingdings 2</vt:lpstr>
      <vt:lpstr>Wingdings 3</vt:lpstr>
      <vt:lpstr>Theme1</vt:lpstr>
      <vt:lpstr>LEGAL ISSUES IN TEXAS INNOCENCE CASES</vt:lpstr>
      <vt:lpstr>Cory Session of Fort Worth, center, wipes his eyes as Texas Gov. Rick Perry, right, and Texas state Senator Wendy Davis, left, bow their heads in prayer during a ceremony to unveil a Timothy Cole memorial in Lubbock, Wednesday, Sept. 17, 2014.  Twenty-eight years to the day after Timothy Cole was falsely convicted of raping a Texas Tech student, Lubbock and state officials unveiled a statue honoring the U. S. Army veteran on a street corner not far from where the student was abducted.  AP/Lubbock Avalanche-Journal</vt:lpstr>
      <vt:lpstr>TIM COLE STATUE UNVEILING</vt:lpstr>
      <vt:lpstr>TIM COLE STATUE UNVEILING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TEXAS ACTUAL INNOCENCE STANDARD</vt:lpstr>
      <vt:lpstr>NEWLY DISCOVERED OR AVAILABLE EVIDENCE</vt:lpstr>
      <vt:lpstr>Ex Parte Brown,  205 S.W.3d 538 (2006)</vt:lpstr>
      <vt:lpstr>NEWLY DISCOVERED OR  NEWLY AVAILABLE EVIDENCE:</vt:lpstr>
      <vt:lpstr>ACTUAL INNOCENCE STANDARD</vt:lpstr>
      <vt:lpstr>ACTUAL INNOCENCE STANDARD</vt:lpstr>
      <vt:lpstr>RECANTATIONS</vt:lpstr>
      <vt:lpstr>RECANTATIONS</vt:lpstr>
      <vt:lpstr>GUILTY PLEAS</vt:lpstr>
      <vt:lpstr>EX PARTE NAVARIJO,  433 S.W.3d 558 (2014)</vt:lpstr>
      <vt:lpstr>EX PARTE RICHARD RAY MILES,  359 S.W.3D 647 (2012)</vt:lpstr>
      <vt:lpstr>NON-RECANTATION ACTUAL INNOCENCE CASE</vt:lpstr>
      <vt:lpstr>EX PARTE SONIA CACY, No. 2016 WL 6525721 (2016)</vt:lpstr>
      <vt:lpstr>PowerPoint Presentation</vt:lpstr>
      <vt:lpstr>SAN ANTONIO FOUR</vt:lpstr>
      <vt:lpstr>SAN ANTONIO FOUR</vt:lpstr>
      <vt:lpstr>SAN ANTONIO FOUR</vt:lpstr>
      <vt:lpstr>SAN ANTONIO FOUR</vt:lpstr>
      <vt:lpstr>PowerPoint Presentation</vt:lpstr>
      <vt:lpstr>EX PARTE STEVEN MARK CHANEY,  563 S.W.3d 239 (Tex. Crim. App. 2018)</vt:lpstr>
      <vt:lpstr>EX PARTE RICHARD BRYAN  KUSSMAUL, ET AL,  548 S.W.3d 606 (Tex. Crim. App. 2018)</vt:lpstr>
      <vt:lpstr>EX PARTE RICHARD BRYAN  KUSSMAUL, ET AL</vt:lpstr>
      <vt:lpstr>UNCONSTITUTIONAL STATUTE</vt:lpstr>
      <vt:lpstr>EX PARTE MABLE,  443 S.W.3d 129 (2014)</vt:lpstr>
      <vt:lpstr>SCHLUP ACTUAL  INNOCENCE CLAIM</vt:lpstr>
      <vt:lpstr>TEXAS CONDIFICATION OF SCHLUP</vt:lpstr>
      <vt:lpstr>EX PARTE BILLY FREDERICK ALLEN, 2009 WL 282739</vt:lpstr>
      <vt:lpstr>DEFINITION OF EXONERATION FROM THE NATIONAL REGISTRY OF EXONERATIONS</vt:lpstr>
      <vt:lpstr>NATIONAL REGISTRY OF EXONERATIONS</vt:lpstr>
      <vt:lpstr>WRONGFUL CONVICTION COMPENSATION  (TIM COLE COMPENSATION ACT)</vt:lpstr>
      <vt:lpstr>WRONGFUL CONVICTION COMPENSATION  (TIM COLE COMPENSATION ACT)</vt:lpstr>
      <vt:lpstr>WRONGFUL CONVICTION COMPENSATION  (TIM COLE COMPENSATION ACT)</vt:lpstr>
      <vt:lpstr>PARDONS FOR INNOCENCE</vt:lpstr>
      <vt:lpstr>COMMON CAUSES OF WRONGFUL CONVICTIONS</vt:lpstr>
      <vt:lpstr>Expert Testimony on Reliability of Eyewitness Identification Procedures</vt:lpstr>
      <vt:lpstr>TILLMAN V. STATE</vt:lpstr>
      <vt:lpstr>ART. 38.20, C.C.P.</vt:lpstr>
      <vt:lpstr>ART. 38.20, C.C.P.</vt:lpstr>
      <vt:lpstr>DALLAS COUNTY DNA EXONERATIONS AS OF MARCH 29, 2018</vt:lpstr>
      <vt:lpstr>PowerPoint Presentation</vt:lpstr>
      <vt:lpstr>DNA AND  FALSE IDENTIFICATION</vt:lpstr>
      <vt:lpstr>DNA AND FALSE IDENTIFICATION</vt:lpstr>
      <vt:lpstr>PowerPoint Presentation</vt:lpstr>
      <vt:lpstr>SUPPRESSION OF  EXCULPATORY EVIDENCE</vt:lpstr>
      <vt:lpstr>THE DALLAS COUNTY EXPERIENCE</vt:lpstr>
      <vt:lpstr>THE DALLAS COUNTY EXPERIENCE</vt:lpstr>
      <vt:lpstr>JAILHOUSE INFORMANT TESTIMONY</vt:lpstr>
      <vt:lpstr>Jailhouse Informant Testimony </vt:lpstr>
      <vt:lpstr>WEARRY V. CAIN, 136 S.Ct. 1002 (2016)</vt:lpstr>
      <vt:lpstr>ART. 38.075, C.C.P.</vt:lpstr>
      <vt:lpstr>ART. 38.075, C.C.P.</vt:lpstr>
      <vt:lpstr>ART. 2.023(A), C.C.P.</vt:lpstr>
      <vt:lpstr>FALSE CONFESSIONS</vt:lpstr>
      <vt:lpstr>FALSE CONFESSIONS</vt:lpstr>
      <vt:lpstr>FALSE CONFESSIONS</vt:lpstr>
      <vt:lpstr>FALSE CONFESSIONS</vt:lpstr>
      <vt:lpstr>ART. 2.32, C.C.P.</vt:lpstr>
      <vt:lpstr> CHANGING SCIENTIFIC EVIDENCE  </vt:lpstr>
      <vt:lpstr>NEW STATUTE CONCERNING WRITS BASED ON NEW SCIENTIFIC EVIDENCE</vt:lpstr>
      <vt:lpstr>PowerPoint Presentation</vt:lpstr>
      <vt:lpstr>PowerPoint Presentation</vt:lpstr>
      <vt:lpstr>CHANGING SCIENTIFIC EVIDENCE  </vt:lpstr>
      <vt:lpstr>ROBBINS I MAJORITY</vt:lpstr>
      <vt:lpstr>EX PARTE ROBBINS (ROBBINS II)  478 S.W.3d 678 (2014)  rehearing denied 2016</vt:lpstr>
      <vt:lpstr>EX PARTE STEVEN MARK CHANEY, 563 S.W.3d 239 (Tex. Crim. App. 2018)</vt:lpstr>
      <vt:lpstr>EX PARTE RICHARD BRYAN KUSSMAUL, ET AL, 548 S.W.3d 606 (Tex. Crim. App. 2018)</vt:lpstr>
      <vt:lpstr>EX PARTE RICHARD BRYAN KUSSMAUL, ET AL WR-28,586-09</vt:lpstr>
      <vt:lpstr>EX PARTE HENDERSON,  384 S.W.3d 833 (2012)</vt:lpstr>
      <vt:lpstr>EX PARTE HENDERSON</vt:lpstr>
      <vt:lpstr>EX PARTE HENDERSON</vt:lpstr>
      <vt:lpstr>EX PARTE SPENCER,  337 S.W.3d 869 (2011)</vt:lpstr>
      <vt:lpstr>DOG SCENT DISCRIMINATION WINFREY V. STATE,  323 S.W.3d 875 (2010)</vt:lpstr>
      <vt:lpstr>FALSE TESTIMONY ON TESTING REGARDING SEXUAL ATTRACTION TO CHILDREN</vt:lpstr>
      <vt:lpstr>INEFFECTIVE ASSISTANCE  OF COUNSEL</vt:lpstr>
      <vt:lpstr>PRESENTATION OF PERJURED TESTIMONY</vt:lpstr>
      <vt:lpstr>EX PARTE STEVEN MARK CHANEY, 2018 WL 6710279  (December 19, 2018)</vt:lpstr>
      <vt:lpstr>STANDARD FOR RELIEF BASED ON FALSE EVIDENCE</vt:lpstr>
      <vt:lpstr>PowerPoint Presentation</vt:lpstr>
      <vt:lpstr>PowerPoint Presentation</vt:lpstr>
      <vt:lpstr>PowerPoint Presentation</vt:lpstr>
      <vt:lpstr>Dallas Exoneration Hearing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DESIGNATING AND DETERMINING ISSUES ON APPLICATIONS FOR WRITS OF HABEAS CORPUS</dc:title>
  <dc:creator>Gary Udashen</dc:creator>
  <cp:lastModifiedBy>Phyllis Spurgeon</cp:lastModifiedBy>
  <cp:revision>215</cp:revision>
  <cp:lastPrinted>2019-02-05T17:43:12Z</cp:lastPrinted>
  <dcterms:created xsi:type="dcterms:W3CDTF">2009-05-15T15:13:15Z</dcterms:created>
  <dcterms:modified xsi:type="dcterms:W3CDTF">2019-02-11T22:50:33Z</dcterms:modified>
</cp:coreProperties>
</file>