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sldIdLst>
    <p:sldId id="256" r:id="rId2"/>
    <p:sldId id="426" r:id="rId3"/>
    <p:sldId id="383" r:id="rId4"/>
    <p:sldId id="384" r:id="rId5"/>
    <p:sldId id="385" r:id="rId6"/>
    <p:sldId id="417" r:id="rId7"/>
    <p:sldId id="418" r:id="rId8"/>
    <p:sldId id="268" r:id="rId9"/>
    <p:sldId id="370" r:id="rId10"/>
    <p:sldId id="332" r:id="rId11"/>
    <p:sldId id="341" r:id="rId12"/>
    <p:sldId id="419" r:id="rId13"/>
    <p:sldId id="349" r:id="rId14"/>
    <p:sldId id="420" r:id="rId15"/>
    <p:sldId id="421" r:id="rId16"/>
    <p:sldId id="422" r:id="rId17"/>
    <p:sldId id="360" r:id="rId18"/>
    <p:sldId id="361" r:id="rId19"/>
    <p:sldId id="362" r:id="rId20"/>
    <p:sldId id="413" r:id="rId21"/>
    <p:sldId id="408" r:id="rId22"/>
    <p:sldId id="409" r:id="rId23"/>
    <p:sldId id="423" r:id="rId24"/>
    <p:sldId id="424" r:id="rId25"/>
    <p:sldId id="425" r:id="rId26"/>
    <p:sldId id="387" r:id="rId2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6D6D6D"/>
    <a:srgbClr val="7F7F7F"/>
    <a:srgbClr val="8A0000"/>
    <a:srgbClr val="740000"/>
    <a:srgbClr val="A80000"/>
    <a:srgbClr val="3F3F3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4" autoAdjust="0"/>
    <p:restoredTop sz="94660"/>
  </p:normalViewPr>
  <p:slideViewPr>
    <p:cSldViewPr snapToObjects="1">
      <p:cViewPr varScale="1">
        <p:scale>
          <a:sx n="108" d="100"/>
          <a:sy n="108" d="100"/>
        </p:scale>
        <p:origin x="169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27A2EF8-4698-4554-93AC-79811C9BD72B}" type="datetimeFigureOut">
              <a:rPr lang="en-US" smtClean="0"/>
              <a:pPr/>
              <a:t>02/11/2019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937C8EE-F3C3-46B4-8D1C-38CA0B7C806E}" type="slidenum">
              <a:rPr lang="en-US" smtClean="0"/>
              <a:pPr/>
              <a:t>‹#›</a:t>
            </a:fld>
            <a:endParaRPr lang="en-US"/>
          </a:p>
        </p:txBody>
      </p:sp>
    </p:spTree>
    <p:extLst>
      <p:ext uri="{BB962C8B-B14F-4D97-AF65-F5344CB8AC3E}">
        <p14:creationId xmlns:p14="http://schemas.microsoft.com/office/powerpoint/2010/main" val="3272242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1</a:t>
            </a:fld>
            <a:endParaRPr lang="en-US"/>
          </a:p>
        </p:txBody>
      </p:sp>
    </p:spTree>
    <p:extLst>
      <p:ext uri="{BB962C8B-B14F-4D97-AF65-F5344CB8AC3E}">
        <p14:creationId xmlns:p14="http://schemas.microsoft.com/office/powerpoint/2010/main" val="2342989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16</a:t>
            </a:fld>
            <a:endParaRPr lang="en-US"/>
          </a:p>
        </p:txBody>
      </p:sp>
    </p:spTree>
    <p:extLst>
      <p:ext uri="{BB962C8B-B14F-4D97-AF65-F5344CB8AC3E}">
        <p14:creationId xmlns:p14="http://schemas.microsoft.com/office/powerpoint/2010/main" val="1805331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17</a:t>
            </a:fld>
            <a:endParaRPr lang="en-US"/>
          </a:p>
        </p:txBody>
      </p:sp>
    </p:spTree>
    <p:extLst>
      <p:ext uri="{BB962C8B-B14F-4D97-AF65-F5344CB8AC3E}">
        <p14:creationId xmlns:p14="http://schemas.microsoft.com/office/powerpoint/2010/main" val="3396542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18</a:t>
            </a:fld>
            <a:endParaRPr lang="en-US"/>
          </a:p>
        </p:txBody>
      </p:sp>
    </p:spTree>
    <p:extLst>
      <p:ext uri="{BB962C8B-B14F-4D97-AF65-F5344CB8AC3E}">
        <p14:creationId xmlns:p14="http://schemas.microsoft.com/office/powerpoint/2010/main" val="325705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19</a:t>
            </a:fld>
            <a:endParaRPr lang="en-US"/>
          </a:p>
        </p:txBody>
      </p:sp>
    </p:spTree>
    <p:extLst>
      <p:ext uri="{BB962C8B-B14F-4D97-AF65-F5344CB8AC3E}">
        <p14:creationId xmlns:p14="http://schemas.microsoft.com/office/powerpoint/2010/main" val="2281042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26</a:t>
            </a:fld>
            <a:endParaRPr lang="en-US"/>
          </a:p>
        </p:txBody>
      </p:sp>
    </p:spTree>
    <p:extLst>
      <p:ext uri="{BB962C8B-B14F-4D97-AF65-F5344CB8AC3E}">
        <p14:creationId xmlns:p14="http://schemas.microsoft.com/office/powerpoint/2010/main" val="2687681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3</a:t>
            </a:fld>
            <a:endParaRPr lang="en-US"/>
          </a:p>
        </p:txBody>
      </p:sp>
    </p:spTree>
    <p:extLst>
      <p:ext uri="{BB962C8B-B14F-4D97-AF65-F5344CB8AC3E}">
        <p14:creationId xmlns:p14="http://schemas.microsoft.com/office/powerpoint/2010/main" val="1799523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4</a:t>
            </a:fld>
            <a:endParaRPr lang="en-US"/>
          </a:p>
        </p:txBody>
      </p:sp>
    </p:spTree>
    <p:extLst>
      <p:ext uri="{BB962C8B-B14F-4D97-AF65-F5344CB8AC3E}">
        <p14:creationId xmlns:p14="http://schemas.microsoft.com/office/powerpoint/2010/main" val="1868213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37C8EE-F3C3-46B4-8D1C-38CA0B7C806E}" type="slidenum">
              <a:rPr lang="en-US" smtClean="0"/>
              <a:pPr/>
              <a:t>5</a:t>
            </a:fld>
            <a:endParaRPr lang="en-US"/>
          </a:p>
        </p:txBody>
      </p:sp>
    </p:spTree>
    <p:extLst>
      <p:ext uri="{BB962C8B-B14F-4D97-AF65-F5344CB8AC3E}">
        <p14:creationId xmlns:p14="http://schemas.microsoft.com/office/powerpoint/2010/main" val="1186693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8</a:t>
            </a:fld>
            <a:endParaRPr lang="en-US"/>
          </a:p>
        </p:txBody>
      </p:sp>
    </p:spTree>
    <p:extLst>
      <p:ext uri="{BB962C8B-B14F-4D97-AF65-F5344CB8AC3E}">
        <p14:creationId xmlns:p14="http://schemas.microsoft.com/office/powerpoint/2010/main" val="631022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9</a:t>
            </a:fld>
            <a:endParaRPr lang="en-US"/>
          </a:p>
        </p:txBody>
      </p:sp>
    </p:spTree>
    <p:extLst>
      <p:ext uri="{BB962C8B-B14F-4D97-AF65-F5344CB8AC3E}">
        <p14:creationId xmlns:p14="http://schemas.microsoft.com/office/powerpoint/2010/main" val="69844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10</a:t>
            </a:fld>
            <a:endParaRPr lang="en-US"/>
          </a:p>
        </p:txBody>
      </p:sp>
    </p:spTree>
    <p:extLst>
      <p:ext uri="{BB962C8B-B14F-4D97-AF65-F5344CB8AC3E}">
        <p14:creationId xmlns:p14="http://schemas.microsoft.com/office/powerpoint/2010/main" val="4064487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11</a:t>
            </a:fld>
            <a:endParaRPr lang="en-US"/>
          </a:p>
        </p:txBody>
      </p:sp>
    </p:spTree>
    <p:extLst>
      <p:ext uri="{BB962C8B-B14F-4D97-AF65-F5344CB8AC3E}">
        <p14:creationId xmlns:p14="http://schemas.microsoft.com/office/powerpoint/2010/main" val="3261518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13</a:t>
            </a:fld>
            <a:endParaRPr lang="en-US"/>
          </a:p>
        </p:txBody>
      </p:sp>
    </p:spTree>
    <p:extLst>
      <p:ext uri="{BB962C8B-B14F-4D97-AF65-F5344CB8AC3E}">
        <p14:creationId xmlns:p14="http://schemas.microsoft.com/office/powerpoint/2010/main" val="842217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3D0451C6-76F1-4CCD-AECE-6B95922AE797}" type="datetimeFigureOut">
              <a:rPr lang="en-US" smtClean="0"/>
              <a:pPr/>
              <a:t>02/11/2019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C1202-A54B-4EA2-9865-B67F69DEA00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extLst>
      <p:ext uri="{BB962C8B-B14F-4D97-AF65-F5344CB8AC3E}">
        <p14:creationId xmlns:p14="http://schemas.microsoft.com/office/powerpoint/2010/main" val="3337930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0451C6-76F1-4CCD-AECE-6B95922AE797}" type="datetimeFigureOut">
              <a:rPr lang="en-US" smtClean="0"/>
              <a:pPr/>
              <a:t>02/11/2019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766276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0451C6-76F1-4CCD-AECE-6B95922AE797}" type="datetimeFigureOut">
              <a:rPr lang="en-US" smtClean="0"/>
              <a:pPr/>
              <a:t>02/11/2019</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649710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0451C6-76F1-4CCD-AECE-6B95922AE797}" type="datetimeFigureOut">
              <a:rPr lang="en-US" smtClean="0"/>
              <a:pPr/>
              <a:t>02/11/2019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84594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D0451C6-76F1-4CCD-AECE-6B95922AE797}" type="datetimeFigureOut">
              <a:rPr lang="en-US" smtClean="0"/>
              <a:pPr/>
              <a:t>02/11/2019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778449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D0451C6-76F1-4CCD-AECE-6B95922AE797}" type="datetimeFigureOut">
              <a:rPr lang="en-US" smtClean="0"/>
              <a:pPr/>
              <a:t>02/11/2019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2155984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D0451C6-76F1-4CCD-AECE-6B95922AE797}" type="datetimeFigureOut">
              <a:rPr lang="en-US" smtClean="0"/>
              <a:pPr/>
              <a:t>02/11/2019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2270666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D0451C6-76F1-4CCD-AECE-6B95922AE797}" type="datetimeFigureOut">
              <a:rPr lang="en-US" smtClean="0"/>
              <a:pPr/>
              <a:t>02/11/2019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4277400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451C6-76F1-4CCD-AECE-6B95922AE797}" type="datetimeFigureOut">
              <a:rPr lang="en-US" smtClean="0"/>
              <a:pPr/>
              <a:t>02/11/2019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3555490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D0451C6-76F1-4CCD-AECE-6B95922AE797}" type="datetimeFigureOut">
              <a:rPr lang="en-US" smtClean="0"/>
              <a:pPr/>
              <a:t>02/11/2019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C1202-A54B-4EA2-9865-B67F69DEA00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extLst>
      <p:ext uri="{BB962C8B-B14F-4D97-AF65-F5344CB8AC3E}">
        <p14:creationId xmlns:p14="http://schemas.microsoft.com/office/powerpoint/2010/main" val="647167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D0451C6-76F1-4CCD-AECE-6B95922AE797}" type="datetimeFigureOut">
              <a:rPr lang="en-US" smtClean="0"/>
              <a:pPr/>
              <a:t>02/11/2019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747292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D0451C6-76F1-4CCD-AECE-6B95922AE797}" type="datetimeFigureOut">
              <a:rPr lang="en-US" smtClean="0"/>
              <a:pPr/>
              <a:t>02/11/2019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6CC1202-A54B-4EA2-9865-B67F69DEA00E}" type="slidenum">
              <a:rPr lang="en-US" smtClean="0"/>
              <a:pPr/>
              <a:t>‹#›</a:t>
            </a:fld>
            <a:endParaRPr lang="en-US"/>
          </a:p>
        </p:txBody>
      </p:sp>
    </p:spTree>
    <p:extLst>
      <p:ext uri="{BB962C8B-B14F-4D97-AF65-F5344CB8AC3E}">
        <p14:creationId xmlns:p14="http://schemas.microsoft.com/office/powerpoint/2010/main" val="18299071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48000"/>
                <a:satMod val="300000"/>
              </a:schemeClr>
            </a:gs>
            <a:gs pos="12000">
              <a:schemeClr val="bg1">
                <a:tint val="48000"/>
                <a:satMod val="300000"/>
              </a:schemeClr>
            </a:gs>
            <a:gs pos="42000">
              <a:schemeClr val="bg1">
                <a:tint val="49000"/>
                <a:satMod val="300000"/>
              </a:schemeClr>
            </a:gs>
            <a:gs pos="100000">
              <a:schemeClr val="bg1">
                <a:shade val="30000"/>
              </a:schemeClr>
            </a:gs>
          </a:gsLst>
          <a:path path="circle">
            <a:fillToRect l="10000" t="-25000" r="10000" b="125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11939"/>
            <a:ext cx="7772400" cy="2743199"/>
          </a:xfrm>
        </p:spPr>
        <p:txBody>
          <a:bodyPr>
            <a:noAutofit/>
          </a:bodyPr>
          <a:lstStyle/>
          <a:p>
            <a:pPr algn="ctr"/>
            <a:r>
              <a:rPr lang="en-US" sz="5400"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THE EXONERATION OF THE SAN ANTONIO FOUR:  A CASE STUDY</a:t>
            </a:r>
            <a:endParaRPr lang="en-US" sz="5400"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endParaRPr>
          </a:p>
        </p:txBody>
      </p:sp>
      <p:sp>
        <p:nvSpPr>
          <p:cNvPr id="3" name="Subtitle 2"/>
          <p:cNvSpPr>
            <a:spLocks noGrp="1"/>
          </p:cNvSpPr>
          <p:nvPr>
            <p:ph type="subTitle" idx="1"/>
          </p:nvPr>
        </p:nvSpPr>
        <p:spPr>
          <a:xfrm>
            <a:off x="685800" y="4648200"/>
            <a:ext cx="5562600" cy="1905000"/>
          </a:xfrm>
        </p:spPr>
        <p:txBody>
          <a:bodyPr>
            <a:normAutofit lnSpcReduction="10000"/>
          </a:bodyPr>
          <a:lstStyle/>
          <a:p>
            <a:pPr>
              <a:spcBef>
                <a:spcPts val="0"/>
              </a:spcBef>
            </a:pPr>
            <a:r>
              <a:rPr lang="en-US" sz="1400" b="1" dirty="0">
                <a:solidFill>
                  <a:schemeClr val="tx1"/>
                </a:solidFill>
                <a:latin typeface="Bookman Old Style" pitchFamily="18" charset="0"/>
                <a:cs typeface="Arial" pitchFamily="34" charset="0"/>
              </a:rPr>
              <a:t>Presented by:</a:t>
            </a:r>
          </a:p>
          <a:p>
            <a:pPr>
              <a:spcBef>
                <a:spcPts val="0"/>
              </a:spcBef>
            </a:pPr>
            <a:r>
              <a:rPr lang="en-US" sz="1400" b="1" dirty="0">
                <a:solidFill>
                  <a:schemeClr val="tx1"/>
                </a:solidFill>
                <a:latin typeface="Bookman Old Style" pitchFamily="18" charset="0"/>
                <a:cs typeface="Arial" pitchFamily="34" charset="0"/>
              </a:rPr>
              <a:t>Gary A. Udashen</a:t>
            </a:r>
          </a:p>
          <a:p>
            <a:pPr>
              <a:spcBef>
                <a:spcPts val="0"/>
              </a:spcBef>
            </a:pPr>
            <a:r>
              <a:rPr lang="en-US" sz="1400" b="1" dirty="0">
                <a:solidFill>
                  <a:schemeClr val="tx1"/>
                </a:solidFill>
                <a:latin typeface="Bookman Old Style" pitchFamily="18" charset="0"/>
                <a:cs typeface="Arial" pitchFamily="34" charset="0"/>
              </a:rPr>
              <a:t>Udashen | Anton</a:t>
            </a:r>
          </a:p>
          <a:p>
            <a:pPr>
              <a:spcBef>
                <a:spcPts val="0"/>
              </a:spcBef>
            </a:pPr>
            <a:r>
              <a:rPr lang="en-US" sz="1400" b="1" dirty="0">
                <a:solidFill>
                  <a:schemeClr val="tx1"/>
                </a:solidFill>
                <a:latin typeface="Bookman Old Style" pitchFamily="18" charset="0"/>
                <a:cs typeface="Arial" pitchFamily="34" charset="0"/>
              </a:rPr>
              <a:t>2311 Cedar Springs Rd., Suite 250</a:t>
            </a:r>
          </a:p>
          <a:p>
            <a:pPr>
              <a:spcBef>
                <a:spcPts val="0"/>
              </a:spcBef>
            </a:pPr>
            <a:r>
              <a:rPr lang="en-US" sz="1400" b="1" dirty="0">
                <a:solidFill>
                  <a:schemeClr val="tx1"/>
                </a:solidFill>
                <a:latin typeface="Bookman Old Style" pitchFamily="18" charset="0"/>
                <a:cs typeface="Arial" pitchFamily="34" charset="0"/>
              </a:rPr>
              <a:t>Dallas, Texas 75201</a:t>
            </a:r>
          </a:p>
          <a:p>
            <a:pPr>
              <a:spcBef>
                <a:spcPts val="0"/>
              </a:spcBef>
            </a:pPr>
            <a:r>
              <a:rPr lang="en-US" sz="1400" b="1" dirty="0">
                <a:solidFill>
                  <a:schemeClr val="tx1"/>
                </a:solidFill>
                <a:latin typeface="Bookman Old Style" pitchFamily="18" charset="0"/>
                <a:cs typeface="Arial" pitchFamily="34" charset="0"/>
              </a:rPr>
              <a:t>214-468-8100</a:t>
            </a:r>
          </a:p>
          <a:p>
            <a:pPr>
              <a:spcBef>
                <a:spcPts val="0"/>
              </a:spcBef>
            </a:pPr>
            <a:r>
              <a:rPr lang="en-US" sz="1400" b="1" dirty="0">
                <a:solidFill>
                  <a:schemeClr val="tx1"/>
                </a:solidFill>
                <a:latin typeface="Bookman Old Style" pitchFamily="18" charset="0"/>
                <a:cs typeface="Arial" pitchFamily="34" charset="0"/>
              </a:rPr>
              <a:t>214-468-8104 fax</a:t>
            </a:r>
          </a:p>
          <a:p>
            <a:pPr>
              <a:spcBef>
                <a:spcPts val="0"/>
              </a:spcBef>
            </a:pPr>
            <a:r>
              <a:rPr lang="en-US" sz="1400" b="1" dirty="0" err="1">
                <a:solidFill>
                  <a:schemeClr val="tx1"/>
                </a:solidFill>
                <a:latin typeface="Bookman Old Style" pitchFamily="18" charset="0"/>
                <a:cs typeface="Arial" pitchFamily="34" charset="0"/>
              </a:rPr>
              <a:t>gau@udashenanton.com</a:t>
            </a:r>
            <a:endParaRPr lang="en-US" sz="1400" b="1" dirty="0">
              <a:solidFill>
                <a:schemeClr val="tx1"/>
              </a:solidFill>
              <a:latin typeface="Bookman Old Style" pitchFamily="18" charset="0"/>
              <a:cs typeface="Arial" pitchFamily="34" charset="0"/>
            </a:endParaRPr>
          </a:p>
          <a:p>
            <a:pPr>
              <a:spcBef>
                <a:spcPts val="0"/>
              </a:spcBef>
            </a:pPr>
            <a:r>
              <a:rPr lang="en-US" sz="1400" b="1" dirty="0">
                <a:solidFill>
                  <a:schemeClr val="tx1"/>
                </a:solidFill>
                <a:latin typeface="Bookman Old Style" pitchFamily="18" charset="0"/>
                <a:cs typeface="Arial" pitchFamily="34" charset="0"/>
              </a:rPr>
              <a:t>Board President – Innocence Project of Texas</a:t>
            </a:r>
          </a:p>
          <a:p>
            <a:endParaRPr lang="en-US" sz="1600" dirty="0">
              <a:solidFill>
                <a:srgbClr val="7F7F7F"/>
              </a:solidFill>
            </a:endParaRPr>
          </a:p>
        </p:txBody>
      </p:sp>
      <p:sp>
        <p:nvSpPr>
          <p:cNvPr id="4" name="TextBox 3"/>
          <p:cNvSpPr txBox="1"/>
          <p:nvPr/>
        </p:nvSpPr>
        <p:spPr>
          <a:xfrm>
            <a:off x="685800" y="5181600"/>
            <a:ext cx="7772400" cy="338554"/>
          </a:xfrm>
          <a:prstGeom prst="rect">
            <a:avLst/>
          </a:prstGeom>
          <a:noFill/>
        </p:spPr>
        <p:txBody>
          <a:bodyPr wrap="square" rtlCol="0">
            <a:spAutoFit/>
          </a:bodyPr>
          <a:lstStyle/>
          <a:p>
            <a:pPr algn="ctr"/>
            <a:endParaRPr lang="en-US" sz="1600" b="1" dirty="0">
              <a:solidFill>
                <a:schemeClr val="bg1"/>
              </a:solidFill>
              <a:latin typeface="Bookman Old Style" pitchFamily="18"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Bookman Old Style" panose="02050604050505020204" pitchFamily="18" charset="0"/>
              </a:rPr>
              <a:t>ACTUAL INNOCENCE STANDARD</a:t>
            </a:r>
          </a:p>
        </p:txBody>
      </p:sp>
      <p:sp>
        <p:nvSpPr>
          <p:cNvPr id="3" name="Content Placeholder 2"/>
          <p:cNvSpPr>
            <a:spLocks noGrp="1"/>
          </p:cNvSpPr>
          <p:nvPr>
            <p:ph idx="1"/>
          </p:nvPr>
        </p:nvSpPr>
        <p:spPr/>
        <p:txBody>
          <a:bodyPr>
            <a:normAutofit lnSpcReduction="10000"/>
          </a:bodyPr>
          <a:lstStyle/>
          <a:p>
            <a:pPr>
              <a:buSzPct val="100000"/>
              <a:buFont typeface="Arial" panose="020B0604020202020204" pitchFamily="34" charset="0"/>
              <a:buChar char="•"/>
            </a:pPr>
            <a:r>
              <a:rPr lang="en-US" sz="3600" b="1" dirty="0">
                <a:latin typeface="Bookman Old Style" panose="02050604050505020204" pitchFamily="18" charset="0"/>
              </a:rPr>
              <a:t>Court must examine the new evidence in light of the evidence presented at trial</a:t>
            </a:r>
          </a:p>
          <a:p>
            <a:pPr>
              <a:buSzPct val="100000"/>
              <a:buFont typeface="Arial" panose="020B0604020202020204" pitchFamily="34" charset="0"/>
              <a:buChar char="•"/>
            </a:pPr>
            <a:endParaRPr lang="en-US" sz="3600" b="1" dirty="0">
              <a:latin typeface="Bookman Old Style" panose="02050604050505020204" pitchFamily="18" charset="0"/>
            </a:endParaRPr>
          </a:p>
          <a:p>
            <a:pPr>
              <a:buSzPct val="100000"/>
              <a:buFont typeface="Arial" panose="020B0604020202020204" pitchFamily="34" charset="0"/>
              <a:buChar char="•"/>
            </a:pPr>
            <a:r>
              <a:rPr lang="en-US" sz="3600" b="1" dirty="0">
                <a:latin typeface="Bookman Old Style" panose="02050604050505020204" pitchFamily="18" charset="0"/>
              </a:rPr>
              <a:t>To grant relief court must believe that no rational juror would have convicted in light of the newly discovered evidence.</a:t>
            </a:r>
          </a:p>
        </p:txBody>
      </p:sp>
    </p:spTree>
    <p:extLst>
      <p:ext uri="{BB962C8B-B14F-4D97-AF65-F5344CB8AC3E}">
        <p14:creationId xmlns:p14="http://schemas.microsoft.com/office/powerpoint/2010/main" val="4017405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Bookman Old Style" panose="02050604050505020204" pitchFamily="18" charset="0"/>
              </a:rPr>
              <a:t>ACTUAL INNOCENCE STANDARD</a:t>
            </a:r>
          </a:p>
        </p:txBody>
      </p:sp>
      <p:sp>
        <p:nvSpPr>
          <p:cNvPr id="3" name="Content Placeholder 2"/>
          <p:cNvSpPr>
            <a:spLocks noGrp="1"/>
          </p:cNvSpPr>
          <p:nvPr>
            <p:ph idx="1"/>
          </p:nvPr>
        </p:nvSpPr>
        <p:spPr/>
        <p:txBody>
          <a:bodyPr>
            <a:normAutofit fontScale="92500" lnSpcReduction="20000"/>
          </a:bodyPr>
          <a:lstStyle/>
          <a:p>
            <a:pPr marL="118872" indent="0" algn="ctr">
              <a:buNone/>
            </a:pPr>
            <a:r>
              <a:rPr lang="en-US" b="1" dirty="0">
                <a:latin typeface="Bookman Old Style" panose="02050604050505020204" pitchFamily="18" charset="0"/>
              </a:rPr>
              <a:t>Applies to:</a:t>
            </a:r>
          </a:p>
          <a:p>
            <a:pPr marL="118872" indent="0" algn="ctr">
              <a:buNone/>
            </a:pPr>
            <a:endParaRPr lang="en-US" b="1" dirty="0">
              <a:latin typeface="Bookman Old Style" panose="02050604050505020204" pitchFamily="18" charset="0"/>
            </a:endParaRPr>
          </a:p>
          <a:p>
            <a:pPr>
              <a:buSzPct val="100000"/>
              <a:buFont typeface="Arial" panose="020B0604020202020204" pitchFamily="34" charset="0"/>
              <a:buChar char="•"/>
            </a:pPr>
            <a:r>
              <a:rPr lang="en-US" b="1" dirty="0">
                <a:latin typeface="Bookman Old Style" panose="02050604050505020204" pitchFamily="18" charset="0"/>
              </a:rPr>
              <a:t>DNA</a:t>
            </a:r>
          </a:p>
          <a:p>
            <a:pPr marL="118872" indent="0">
              <a:buSzPct val="100000"/>
              <a:buNone/>
            </a:pPr>
            <a:endParaRPr lang="en-US" b="1" dirty="0">
              <a:latin typeface="Bookman Old Style" panose="02050604050505020204" pitchFamily="18" charset="0"/>
            </a:endParaRPr>
          </a:p>
          <a:p>
            <a:pPr>
              <a:buSzPct val="100000"/>
              <a:buFont typeface="Arial" panose="020B0604020202020204" pitchFamily="34" charset="0"/>
              <a:buChar char="•"/>
            </a:pPr>
            <a:r>
              <a:rPr lang="en-US" b="1" dirty="0">
                <a:latin typeface="Bookman Old Style" panose="02050604050505020204" pitchFamily="18" charset="0"/>
              </a:rPr>
              <a:t>New Scientific Evidence</a:t>
            </a:r>
          </a:p>
          <a:p>
            <a:pPr marL="118872" indent="0">
              <a:buSzPct val="100000"/>
              <a:buNone/>
            </a:pPr>
            <a:endParaRPr lang="en-US" b="1" dirty="0">
              <a:latin typeface="Bookman Old Style" panose="02050604050505020204" pitchFamily="18" charset="0"/>
            </a:endParaRPr>
          </a:p>
          <a:p>
            <a:pPr>
              <a:buSzPct val="100000"/>
              <a:buFont typeface="Arial" panose="020B0604020202020204" pitchFamily="34" charset="0"/>
              <a:buChar char="•"/>
            </a:pPr>
            <a:r>
              <a:rPr lang="en-US" b="1" dirty="0">
                <a:latin typeface="Bookman Old Style" panose="02050604050505020204" pitchFamily="18" charset="0"/>
              </a:rPr>
              <a:t>Recantations</a:t>
            </a:r>
          </a:p>
          <a:p>
            <a:pPr marL="118872" indent="0">
              <a:buSzPct val="100000"/>
              <a:buNone/>
            </a:pPr>
            <a:endParaRPr lang="en-US" b="1" dirty="0">
              <a:latin typeface="Bookman Old Style" panose="02050604050505020204" pitchFamily="18" charset="0"/>
            </a:endParaRPr>
          </a:p>
          <a:p>
            <a:pPr>
              <a:buSzPct val="100000"/>
              <a:buFont typeface="Arial" panose="020B0604020202020204" pitchFamily="34" charset="0"/>
              <a:buChar char="•"/>
            </a:pPr>
            <a:r>
              <a:rPr lang="en-US" b="1" dirty="0">
                <a:latin typeface="Bookman Old Style" panose="02050604050505020204" pitchFamily="18" charset="0"/>
              </a:rPr>
              <a:t>New Witnesses</a:t>
            </a:r>
          </a:p>
          <a:p>
            <a:pPr marL="118872" indent="0">
              <a:buSzPct val="100000"/>
              <a:buNone/>
            </a:pPr>
            <a:endParaRPr lang="en-US" b="1" dirty="0">
              <a:latin typeface="Bookman Old Style" panose="02050604050505020204" pitchFamily="18" charset="0"/>
            </a:endParaRPr>
          </a:p>
          <a:p>
            <a:pPr>
              <a:buSzPct val="100000"/>
              <a:buFont typeface="Arial" panose="020B0604020202020204" pitchFamily="34" charset="0"/>
              <a:buChar char="•"/>
            </a:pPr>
            <a:r>
              <a:rPr lang="en-US" b="1" dirty="0">
                <a:latin typeface="Bookman Old Style" panose="02050604050505020204" pitchFamily="18" charset="0"/>
              </a:rPr>
              <a:t>Other New Evidence</a:t>
            </a:r>
          </a:p>
          <a:p>
            <a:pPr marL="118872" indent="0">
              <a:buNone/>
            </a:pPr>
            <a:endParaRPr lang="en-US" b="1" dirty="0">
              <a:latin typeface="Bookman Old Style" panose="02050604050505020204" pitchFamily="18" charset="0"/>
            </a:endParaRPr>
          </a:p>
        </p:txBody>
      </p:sp>
    </p:spTree>
    <p:extLst>
      <p:ext uri="{BB962C8B-B14F-4D97-AF65-F5344CB8AC3E}">
        <p14:creationId xmlns:p14="http://schemas.microsoft.com/office/powerpoint/2010/main" val="4291855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62B24-57C3-4AA9-8361-B50E549CC908}"/>
              </a:ext>
            </a:extLst>
          </p:cNvPr>
          <p:cNvSpPr>
            <a:spLocks noGrp="1"/>
          </p:cNvSpPr>
          <p:nvPr>
            <p:ph type="title"/>
          </p:nvPr>
        </p:nvSpPr>
        <p:spPr/>
        <p:txBody>
          <a:bodyPr>
            <a:noAutofit/>
          </a:bodyPr>
          <a:lstStyle/>
          <a:p>
            <a:pPr algn="ctr"/>
            <a:r>
              <a:rPr lang="en-US" sz="2800" dirty="0">
                <a:solidFill>
                  <a:schemeClr val="accent1"/>
                </a:solidFill>
                <a:latin typeface="Bookman Old Style" panose="02050604050505020204" pitchFamily="18" charset="0"/>
              </a:rPr>
              <a:t>EX </a:t>
            </a:r>
            <a:r>
              <a:rPr lang="en-US" sz="2800" dirty="0" err="1">
                <a:solidFill>
                  <a:schemeClr val="accent1"/>
                </a:solidFill>
                <a:latin typeface="Bookman Old Style" panose="02050604050505020204" pitchFamily="18" charset="0"/>
              </a:rPr>
              <a:t>PARTE</a:t>
            </a:r>
            <a:r>
              <a:rPr lang="en-US" sz="2800" dirty="0">
                <a:solidFill>
                  <a:schemeClr val="accent1"/>
                </a:solidFill>
                <a:latin typeface="Bookman Old Style" panose="02050604050505020204" pitchFamily="18" charset="0"/>
              </a:rPr>
              <a:t> STEVEN MARK CHANEY, </a:t>
            </a:r>
            <a:br>
              <a:rPr lang="en-US" sz="2800" dirty="0">
                <a:solidFill>
                  <a:schemeClr val="accent1"/>
                </a:solidFill>
                <a:latin typeface="Bookman Old Style" panose="02050604050505020204" pitchFamily="18" charset="0"/>
              </a:rPr>
            </a:br>
            <a:r>
              <a:rPr lang="en-US" sz="2800" dirty="0">
                <a:latin typeface="Bookman Old Style" panose="02050604050505020204" pitchFamily="18" charset="0"/>
              </a:rPr>
              <a:t>563 </a:t>
            </a:r>
            <a:r>
              <a:rPr lang="en-US" sz="2800" dirty="0" err="1">
                <a:latin typeface="Bookman Old Style" panose="02050604050505020204" pitchFamily="18" charset="0"/>
              </a:rPr>
              <a:t>S.W.3d</a:t>
            </a:r>
            <a:r>
              <a:rPr lang="en-US" sz="2800" dirty="0">
                <a:latin typeface="Bookman Old Style" panose="02050604050505020204" pitchFamily="18" charset="0"/>
              </a:rPr>
              <a:t> 239 </a:t>
            </a:r>
            <a:br>
              <a:rPr lang="en-US" sz="2800" dirty="0">
                <a:latin typeface="Bookman Old Style" panose="02050604050505020204" pitchFamily="18" charset="0"/>
              </a:rPr>
            </a:br>
            <a:r>
              <a:rPr lang="en-US" sz="2800" dirty="0">
                <a:latin typeface="Bookman Old Style" panose="02050604050505020204" pitchFamily="18" charset="0"/>
              </a:rPr>
              <a:t>(Tex. Crim. App. 2018)</a:t>
            </a:r>
            <a:endParaRPr lang="en-US" sz="2800" dirty="0"/>
          </a:p>
        </p:txBody>
      </p:sp>
      <p:sp>
        <p:nvSpPr>
          <p:cNvPr id="3" name="Content Placeholder 2">
            <a:extLst>
              <a:ext uri="{FF2B5EF4-FFF2-40B4-BE49-F238E27FC236}">
                <a16:creationId xmlns:a16="http://schemas.microsoft.com/office/drawing/2014/main" id="{255D7845-863B-4524-BC1D-A3EB13D7FD75}"/>
              </a:ext>
            </a:extLst>
          </p:cNvPr>
          <p:cNvSpPr>
            <a:spLocks noGrp="1"/>
          </p:cNvSpPr>
          <p:nvPr>
            <p:ph idx="1"/>
          </p:nvPr>
        </p:nvSpPr>
        <p:spPr/>
        <p:txBody>
          <a:bodyPr/>
          <a:lstStyle/>
          <a:p>
            <a:pPr marL="118872" indent="0" algn="just">
              <a:buNone/>
            </a:pPr>
            <a:r>
              <a:rPr lang="en-US" b="1" dirty="0">
                <a:latin typeface="Bookman Old Style" panose="02050604050505020204" pitchFamily="18" charset="0"/>
              </a:rPr>
              <a:t>Defendant found actually innocent based on newly discovered evidence, including evolution of body of science of bitemark comparisons, undisclosed </a:t>
            </a:r>
            <a:r>
              <a:rPr lang="en-US" b="1" i="1" dirty="0">
                <a:latin typeface="Bookman Old Style" panose="02050604050505020204" pitchFamily="18" charset="0"/>
              </a:rPr>
              <a:t>Brady</a:t>
            </a:r>
            <a:r>
              <a:rPr lang="en-US" b="1" dirty="0">
                <a:latin typeface="Bookman Old Style" panose="02050604050505020204" pitchFamily="18" charset="0"/>
              </a:rPr>
              <a:t> material and post-conviction DNA testing of evidence excluding defendant as contributor.</a:t>
            </a:r>
          </a:p>
          <a:p>
            <a:pPr marL="118872" indent="0">
              <a:buNone/>
            </a:pPr>
            <a:endParaRPr lang="en-US" dirty="0"/>
          </a:p>
        </p:txBody>
      </p:sp>
    </p:spTree>
    <p:extLst>
      <p:ext uri="{BB962C8B-B14F-4D97-AF65-F5344CB8AC3E}">
        <p14:creationId xmlns:p14="http://schemas.microsoft.com/office/powerpoint/2010/main" val="3213450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i="1" dirty="0">
                <a:latin typeface="Bookman Old Style" panose="02050604050505020204" pitchFamily="18" charset="0"/>
              </a:rPr>
              <a:t>EX </a:t>
            </a:r>
            <a:r>
              <a:rPr lang="en-US" sz="3200" i="1" dirty="0" err="1">
                <a:latin typeface="Bookman Old Style" panose="02050604050505020204" pitchFamily="18" charset="0"/>
              </a:rPr>
              <a:t>PARTE</a:t>
            </a:r>
            <a:r>
              <a:rPr lang="en-US" sz="3200" i="1" dirty="0">
                <a:latin typeface="Bookman Old Style" panose="02050604050505020204" pitchFamily="18" charset="0"/>
              </a:rPr>
              <a:t> SONIA </a:t>
            </a:r>
            <a:r>
              <a:rPr lang="en-US" sz="3200" i="1" dirty="0" err="1">
                <a:latin typeface="Bookman Old Style" panose="02050604050505020204" pitchFamily="18" charset="0"/>
              </a:rPr>
              <a:t>CACY</a:t>
            </a:r>
            <a:r>
              <a:rPr lang="en-US" sz="3200" dirty="0">
                <a:latin typeface="Bookman Old Style" panose="02050604050505020204" pitchFamily="18" charset="0"/>
              </a:rPr>
              <a:t>, No. 2016 WL 6525721 (Tex. Crim. App. 2016)</a:t>
            </a:r>
            <a:endParaRPr lang="en-US" sz="3200" i="1" dirty="0">
              <a:latin typeface="Bookman Old Style" panose="02050604050505020204" pitchFamily="18" charset="0"/>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US" b="1" dirty="0" err="1">
                <a:latin typeface="Bookman Old Style" panose="02050604050505020204" pitchFamily="18" charset="0"/>
              </a:rPr>
              <a:t>Cacy</a:t>
            </a:r>
            <a:r>
              <a:rPr lang="en-US" b="1" dirty="0">
                <a:latin typeface="Bookman Old Style" panose="02050604050505020204" pitchFamily="18" charset="0"/>
              </a:rPr>
              <a:t> convicted of an arson murder based on false lab report that claimed there was gasoline on her uncle’s clothing.</a:t>
            </a:r>
          </a:p>
          <a:p>
            <a:pPr marL="118872" indent="0">
              <a:buNone/>
            </a:pPr>
            <a:endParaRPr lang="en-US" b="1" dirty="0">
              <a:latin typeface="Bookman Old Style" panose="02050604050505020204" pitchFamily="18" charset="0"/>
            </a:endParaRPr>
          </a:p>
          <a:p>
            <a:pPr>
              <a:buFont typeface="Arial" panose="020B0604020202020204" pitchFamily="34" charset="0"/>
              <a:buChar char="•"/>
            </a:pPr>
            <a:r>
              <a:rPr lang="en-US" b="1" dirty="0">
                <a:latin typeface="Bookman Old Style" panose="02050604050505020204" pitchFamily="18" charset="0"/>
              </a:rPr>
              <a:t>Trial Court finds </a:t>
            </a:r>
            <a:r>
              <a:rPr lang="en-US" b="1" dirty="0" err="1">
                <a:latin typeface="Bookman Old Style" panose="02050604050505020204" pitchFamily="18" charset="0"/>
              </a:rPr>
              <a:t>Cacy</a:t>
            </a:r>
            <a:r>
              <a:rPr lang="en-US" b="1" dirty="0">
                <a:latin typeface="Bookman Old Style" panose="02050604050505020204" pitchFamily="18" charset="0"/>
              </a:rPr>
              <a:t> is actually innocent.</a:t>
            </a:r>
          </a:p>
          <a:p>
            <a:pPr marL="118872" indent="0">
              <a:buNone/>
            </a:pPr>
            <a:endParaRPr lang="en-US" b="1" dirty="0">
              <a:latin typeface="Bookman Old Style" panose="02050604050505020204" pitchFamily="18" charset="0"/>
            </a:endParaRPr>
          </a:p>
          <a:p>
            <a:pPr>
              <a:buFont typeface="Arial" panose="020B0604020202020204" pitchFamily="34" charset="0"/>
              <a:buChar char="•"/>
            </a:pPr>
            <a:r>
              <a:rPr lang="en-US" b="1" dirty="0">
                <a:latin typeface="Bookman Old Style" panose="02050604050505020204" pitchFamily="18" charset="0"/>
              </a:rPr>
              <a:t>Court of Criminal Appeals Agrees</a:t>
            </a:r>
          </a:p>
        </p:txBody>
      </p:sp>
    </p:spTree>
    <p:extLst>
      <p:ext uri="{BB962C8B-B14F-4D97-AF65-F5344CB8AC3E}">
        <p14:creationId xmlns:p14="http://schemas.microsoft.com/office/powerpoint/2010/main" val="4230744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31FB1-E13C-453D-85B9-CE80A9523299}"/>
              </a:ext>
            </a:extLst>
          </p:cNvPr>
          <p:cNvSpPr>
            <a:spLocks noGrp="1"/>
          </p:cNvSpPr>
          <p:nvPr>
            <p:ph type="title"/>
          </p:nvPr>
        </p:nvSpPr>
        <p:spPr/>
        <p:txBody>
          <a:bodyPr>
            <a:normAutofit fontScale="90000"/>
          </a:bodyPr>
          <a:lstStyle/>
          <a:p>
            <a:pPr algn="ctr"/>
            <a:r>
              <a:rPr lang="en-US" dirty="0">
                <a:latin typeface="Bookman Old Style" panose="02050604050505020204" pitchFamily="18" charset="0"/>
              </a:rPr>
              <a:t>ACTUAL INNOCENCE AND SAN ANTONIO FOUR</a:t>
            </a:r>
            <a:endParaRPr lang="en-US" dirty="0"/>
          </a:p>
        </p:txBody>
      </p:sp>
      <p:sp>
        <p:nvSpPr>
          <p:cNvPr id="3" name="Content Placeholder 2">
            <a:extLst>
              <a:ext uri="{FF2B5EF4-FFF2-40B4-BE49-F238E27FC236}">
                <a16:creationId xmlns:a16="http://schemas.microsoft.com/office/drawing/2014/main" id="{B4B1F289-F1CB-473C-85A6-BE31BF5663A0}"/>
              </a:ext>
            </a:extLst>
          </p:cNvPr>
          <p:cNvSpPr>
            <a:spLocks noGrp="1"/>
          </p:cNvSpPr>
          <p:nvPr>
            <p:ph idx="1"/>
          </p:nvPr>
        </p:nvSpPr>
        <p:spPr/>
        <p:txBody>
          <a:bodyPr>
            <a:normAutofit lnSpcReduction="10000"/>
          </a:bodyPr>
          <a:lstStyle/>
          <a:p>
            <a:pPr>
              <a:buFont typeface="Arial" panose="020B0604020202020204" pitchFamily="34" charset="0"/>
              <a:buChar char="•"/>
            </a:pPr>
            <a:r>
              <a:rPr lang="en-US" b="1" dirty="0">
                <a:latin typeface="Bookman Old Style" panose="02050604050505020204" pitchFamily="18" charset="0"/>
              </a:rPr>
              <a:t>One alleged victim recanted her testimony</a:t>
            </a:r>
          </a:p>
          <a:p>
            <a:pPr>
              <a:buFont typeface="Arial" panose="020B0604020202020204" pitchFamily="34" charset="0"/>
              <a:buChar char="•"/>
            </a:pPr>
            <a:endParaRPr lang="en-US" b="1" dirty="0">
              <a:latin typeface="Bookman Old Style" panose="02050604050505020204" pitchFamily="18" charset="0"/>
            </a:endParaRPr>
          </a:p>
          <a:p>
            <a:pPr>
              <a:buFont typeface="Arial" panose="020B0604020202020204" pitchFamily="34" charset="0"/>
              <a:buChar char="•"/>
            </a:pPr>
            <a:r>
              <a:rPr lang="en-US" b="1" dirty="0">
                <a:latin typeface="Bookman Old Style" panose="02050604050505020204" pitchFamily="18" charset="0"/>
              </a:rPr>
              <a:t>Alleged victim stated it was her abusive father who instigated the claims</a:t>
            </a:r>
          </a:p>
          <a:p>
            <a:pPr>
              <a:buFont typeface="Arial" panose="020B0604020202020204" pitchFamily="34" charset="0"/>
              <a:buChar char="•"/>
            </a:pPr>
            <a:endParaRPr lang="en-US" b="1" dirty="0">
              <a:latin typeface="Bookman Old Style" panose="02050604050505020204" pitchFamily="18" charset="0"/>
            </a:endParaRPr>
          </a:p>
          <a:p>
            <a:pPr>
              <a:buFont typeface="Arial" panose="020B0604020202020204" pitchFamily="34" charset="0"/>
              <a:buChar char="•"/>
            </a:pPr>
            <a:r>
              <a:rPr lang="en-US" b="1" dirty="0">
                <a:latin typeface="Bookman Old Style" panose="02050604050505020204" pitchFamily="18" charset="0"/>
              </a:rPr>
              <a:t>Circumstances and timing of recantation were not suspicious according to expert evaluation</a:t>
            </a:r>
            <a:endParaRPr lang="en-US" dirty="0"/>
          </a:p>
        </p:txBody>
      </p:sp>
    </p:spTree>
    <p:extLst>
      <p:ext uri="{BB962C8B-B14F-4D97-AF65-F5344CB8AC3E}">
        <p14:creationId xmlns:p14="http://schemas.microsoft.com/office/powerpoint/2010/main" val="2777685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50A8F-F49A-43A7-BF36-B7ECC07D0195}"/>
              </a:ext>
            </a:extLst>
          </p:cNvPr>
          <p:cNvSpPr>
            <a:spLocks noGrp="1"/>
          </p:cNvSpPr>
          <p:nvPr>
            <p:ph type="title"/>
          </p:nvPr>
        </p:nvSpPr>
        <p:spPr/>
        <p:txBody>
          <a:bodyPr>
            <a:normAutofit fontScale="90000"/>
          </a:bodyPr>
          <a:lstStyle/>
          <a:p>
            <a:pPr algn="ctr"/>
            <a:r>
              <a:rPr lang="en-US" dirty="0">
                <a:latin typeface="Bookman Old Style" panose="02050604050505020204" pitchFamily="18" charset="0"/>
              </a:rPr>
              <a:t>ACTUAL INNOCENCE AND SAN ANTONIO FOUR</a:t>
            </a:r>
            <a:endParaRPr lang="en-US" dirty="0"/>
          </a:p>
        </p:txBody>
      </p:sp>
      <p:sp>
        <p:nvSpPr>
          <p:cNvPr id="3" name="Content Placeholder 2">
            <a:extLst>
              <a:ext uri="{FF2B5EF4-FFF2-40B4-BE49-F238E27FC236}">
                <a16:creationId xmlns:a16="http://schemas.microsoft.com/office/drawing/2014/main" id="{F960E3F4-F6C2-4578-8300-0F79D2D5A545}"/>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b="1" dirty="0">
                <a:latin typeface="Bookman Old Style" panose="02050604050505020204" pitchFamily="18" charset="0"/>
              </a:rPr>
              <a:t>Recantation was corroborated by testimony of girls’ mother that father had engaged in pattern of false abuse allegations to gain leverage in legal disputes</a:t>
            </a:r>
          </a:p>
          <a:p>
            <a:pPr>
              <a:buFont typeface="Arial" panose="020B0604020202020204" pitchFamily="34" charset="0"/>
              <a:buChar char="•"/>
            </a:pPr>
            <a:endParaRPr lang="en-US" b="1" dirty="0">
              <a:latin typeface="Bookman Old Style" panose="02050604050505020204" pitchFamily="18" charset="0"/>
            </a:endParaRPr>
          </a:p>
          <a:p>
            <a:pPr>
              <a:buFont typeface="Arial" panose="020B0604020202020204" pitchFamily="34" charset="0"/>
              <a:buChar char="•"/>
            </a:pPr>
            <a:r>
              <a:rPr lang="en-US" b="1" dirty="0">
                <a:latin typeface="Bookman Old Style" panose="02050604050505020204" pitchFamily="18" charset="0"/>
              </a:rPr>
              <a:t>New medical testimony established there was no physical evidence of sexual assault</a:t>
            </a:r>
          </a:p>
          <a:p>
            <a:pPr>
              <a:buFont typeface="Arial" panose="020B0604020202020204" pitchFamily="34" charset="0"/>
              <a:buChar char="•"/>
            </a:pPr>
            <a:endParaRPr lang="en-US" b="1" dirty="0">
              <a:latin typeface="Bookman Old Style" panose="02050604050505020204" pitchFamily="18" charset="0"/>
            </a:endParaRPr>
          </a:p>
          <a:p>
            <a:pPr>
              <a:buFont typeface="Arial" panose="020B0604020202020204" pitchFamily="34" charset="0"/>
              <a:buChar char="•"/>
            </a:pPr>
            <a:r>
              <a:rPr lang="en-US" b="1" dirty="0">
                <a:latin typeface="Bookman Old Style" panose="02050604050505020204" pitchFamily="18" charset="0"/>
              </a:rPr>
              <a:t>Expert testified that defendants did not fit profile of sex offenders</a:t>
            </a:r>
            <a:endParaRPr lang="en-US" dirty="0"/>
          </a:p>
        </p:txBody>
      </p:sp>
    </p:spTree>
    <p:extLst>
      <p:ext uri="{BB962C8B-B14F-4D97-AF65-F5344CB8AC3E}">
        <p14:creationId xmlns:p14="http://schemas.microsoft.com/office/powerpoint/2010/main" val="1714845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noAutofit/>
          </a:bodyPr>
          <a:lstStyle/>
          <a:p>
            <a:pPr algn="ctr"/>
            <a:br>
              <a:rPr lang="en-US" sz="4000" u="sng" dirty="0">
                <a:solidFill>
                  <a:schemeClr val="accent1"/>
                </a:solidFill>
                <a:latin typeface="Bookman Old Style" panose="02050604050505020204" pitchFamily="18" charset="0"/>
              </a:rPr>
            </a:br>
            <a:r>
              <a:rPr lang="en-US" sz="4000" u="sng" dirty="0">
                <a:solidFill>
                  <a:schemeClr val="accent1"/>
                </a:solidFill>
                <a:latin typeface="Bookman Old Style" panose="02050604050505020204" pitchFamily="18" charset="0"/>
              </a:rPr>
              <a:t>CHANGING SCIENTIFIC EVIDENCE </a:t>
            </a:r>
            <a:br>
              <a:rPr lang="en-US" sz="4000" dirty="0">
                <a:solidFill>
                  <a:schemeClr val="accent1"/>
                </a:solidFill>
                <a:latin typeface="Bookman Old Style" panose="02050604050505020204" pitchFamily="18" charset="0"/>
              </a:rPr>
            </a:br>
            <a:endParaRPr lang="en-US" sz="4000" dirty="0"/>
          </a:p>
        </p:txBody>
      </p:sp>
      <p:sp>
        <p:nvSpPr>
          <p:cNvPr id="3" name="Content Placeholder 2"/>
          <p:cNvSpPr>
            <a:spLocks noGrp="1"/>
          </p:cNvSpPr>
          <p:nvPr>
            <p:ph idx="1"/>
          </p:nvPr>
        </p:nvSpPr>
        <p:spPr/>
        <p:txBody>
          <a:bodyPr/>
          <a:lstStyle/>
          <a:p>
            <a:pPr marL="118872" indent="0">
              <a:buNone/>
            </a:pPr>
            <a:r>
              <a:rPr lang="en-US" sz="4000" b="1" dirty="0">
                <a:latin typeface="Bookman Old Style" panose="02050604050505020204" pitchFamily="18" charset="0"/>
              </a:rPr>
              <a:t>QUESTION: HOW SHOULD COURTS RESPOND TO CHANGES IN SCIENCE UNDERLYING CONVICTIONS</a:t>
            </a:r>
          </a:p>
          <a:p>
            <a:pPr marL="118872" indent="0">
              <a:buNone/>
            </a:pPr>
            <a:endParaRPr lang="en-US" dirty="0">
              <a:latin typeface="Bookman Old Style" panose="02050604050505020204" pitchFamily="18" charset="0"/>
            </a:endParaRPr>
          </a:p>
        </p:txBody>
      </p:sp>
    </p:spTree>
    <p:extLst>
      <p:ext uri="{BB962C8B-B14F-4D97-AF65-F5344CB8AC3E}">
        <p14:creationId xmlns:p14="http://schemas.microsoft.com/office/powerpoint/2010/main" val="1978697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dirty="0">
                <a:solidFill>
                  <a:schemeClr val="accent1"/>
                </a:solidFill>
                <a:latin typeface="Bookman Old Style" panose="02050604050505020204" pitchFamily="18" charset="0"/>
              </a:rPr>
              <a:t>NEW STATUTE CONCERNING WRITS BASED ON NEW SCIENTIFIC EVIDENCE</a:t>
            </a:r>
            <a:endParaRPr lang="en-US" sz="3200" dirty="0"/>
          </a:p>
        </p:txBody>
      </p:sp>
      <p:sp>
        <p:nvSpPr>
          <p:cNvPr id="3" name="Content Placeholder 2"/>
          <p:cNvSpPr>
            <a:spLocks noGrp="1"/>
          </p:cNvSpPr>
          <p:nvPr>
            <p:ph idx="1"/>
          </p:nvPr>
        </p:nvSpPr>
        <p:spPr/>
        <p:txBody>
          <a:bodyPr>
            <a:normAutofit lnSpcReduction="10000"/>
          </a:bodyPr>
          <a:lstStyle/>
          <a:p>
            <a:r>
              <a:rPr lang="en-US" sz="2000" b="1" dirty="0">
                <a:latin typeface="Bookman Old Style" panose="02050604050505020204" pitchFamily="18" charset="0"/>
              </a:rPr>
              <a:t>Art. 11.073.  Procedure Related to Certain Scientific Evidence.</a:t>
            </a:r>
          </a:p>
          <a:p>
            <a:pPr>
              <a:buNone/>
            </a:pPr>
            <a:r>
              <a:rPr lang="en-US" sz="2000" b="1" dirty="0">
                <a:latin typeface="Bookman Old Style" panose="02050604050505020204" pitchFamily="18" charset="0"/>
              </a:rPr>
              <a:t>	(a)	This article applies to relevant scientific evidence that:</a:t>
            </a:r>
          </a:p>
          <a:p>
            <a:pPr lvl="1">
              <a:buNone/>
            </a:pPr>
            <a:r>
              <a:rPr lang="en-US" sz="2000" b="1" dirty="0">
                <a:latin typeface="Bookman Old Style" panose="02050604050505020204" pitchFamily="18" charset="0"/>
              </a:rPr>
              <a:t>	(1)    was not available to be offered by a convicted person at the convicted person’s trial; or </a:t>
            </a:r>
          </a:p>
          <a:p>
            <a:pPr lvl="1">
              <a:buNone/>
            </a:pPr>
            <a:r>
              <a:rPr lang="en-US" sz="2000" b="1" dirty="0">
                <a:latin typeface="Bookman Old Style" panose="02050604050505020204" pitchFamily="18" charset="0"/>
              </a:rPr>
              <a:t>	(2)    contradicts scientific evidence relied on by the state at trial:</a:t>
            </a:r>
          </a:p>
          <a:p>
            <a:pPr lvl="1">
              <a:buNone/>
            </a:pPr>
            <a:r>
              <a:rPr lang="en-US" sz="2000" b="1" dirty="0">
                <a:latin typeface="Bookman Old Style" panose="02050604050505020204" pitchFamily="18" charset="0"/>
              </a:rPr>
              <a:t>(b)		A court may grant relief if . . . :</a:t>
            </a:r>
          </a:p>
          <a:p>
            <a:pPr lvl="1">
              <a:buNone/>
            </a:pPr>
            <a:r>
              <a:rPr lang="en-US" sz="2000" b="1" dirty="0">
                <a:latin typeface="Bookman Old Style" panose="02050604050505020204" pitchFamily="18" charset="0"/>
              </a:rPr>
              <a:t>			(A)	relevant scientific evidence is currently available  and was not available at the time of the convicted person’s trial because the evidence was not ascertainable through the exercise of reasonable diligence by the convicted person before the date of or during the convicted person’s trial; and</a:t>
            </a:r>
          </a:p>
          <a:p>
            <a:pPr marL="118872" indent="0">
              <a:buNone/>
            </a:pPr>
            <a:endParaRPr lang="en-US" dirty="0">
              <a:latin typeface="Bookman Old Style" panose="02050604050505020204" pitchFamily="18" charset="0"/>
            </a:endParaRPr>
          </a:p>
        </p:txBody>
      </p:sp>
    </p:spTree>
    <p:extLst>
      <p:ext uri="{BB962C8B-B14F-4D97-AF65-F5344CB8AC3E}">
        <p14:creationId xmlns:p14="http://schemas.microsoft.com/office/powerpoint/2010/main" val="1549626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dirty="0">
                <a:solidFill>
                  <a:schemeClr val="bg1"/>
                </a:solidFill>
              </a:rPr>
              <a:t>			</a:t>
            </a:r>
            <a:r>
              <a:rPr lang="en-US" b="1" dirty="0">
                <a:latin typeface="Bookman Old Style" panose="02050604050505020204" pitchFamily="18" charset="0"/>
              </a:rPr>
              <a:t>(B)  the scientific evidence would be admissible under the Texas Rules of Evidence . . . ; and</a:t>
            </a:r>
          </a:p>
          <a:p>
            <a:pPr>
              <a:buNone/>
            </a:pPr>
            <a:r>
              <a:rPr lang="en-US" b="1" dirty="0">
                <a:latin typeface="Bookman Old Style" panose="02050604050505020204" pitchFamily="18" charset="0"/>
              </a:rPr>
              <a:t>			(2)	the court . . . finds that, had the scientific  evidence been presented at trial, on the preponderance of the evidence the person would not have been convicted.</a:t>
            </a:r>
          </a:p>
          <a:p>
            <a:pPr>
              <a:buNone/>
            </a:pPr>
            <a:r>
              <a:rPr lang="en-US" b="1" dirty="0">
                <a:latin typeface="Bookman Old Style" panose="02050604050505020204" pitchFamily="18" charset="0"/>
              </a:rPr>
              <a:t>	(c)	For purposes of a subsequent writ, a claim or issue  could not have been presented in a previously considered application if the claim or issue is based on relevant scientific evidence that was not ascertainable through the exercise of reasonable diligence by the convicted person on or before the date on which the original application or a previously considered application , as applicable, was filed.</a:t>
            </a:r>
            <a:endParaRPr lang="en-US" dirty="0"/>
          </a:p>
        </p:txBody>
      </p:sp>
    </p:spTree>
    <p:extLst>
      <p:ext uri="{BB962C8B-B14F-4D97-AF65-F5344CB8AC3E}">
        <p14:creationId xmlns:p14="http://schemas.microsoft.com/office/powerpoint/2010/main" val="2068416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118872" indent="0">
              <a:buNone/>
            </a:pPr>
            <a:r>
              <a:rPr lang="en-US" dirty="0">
                <a:latin typeface="Bookman Old Style" panose="02050604050505020204" pitchFamily="18" charset="0"/>
              </a:rPr>
              <a:t>		</a:t>
            </a:r>
            <a:r>
              <a:rPr lang="en-US" b="1" dirty="0">
                <a:latin typeface="Bookman Old Style" panose="02050604050505020204" pitchFamily="18" charset="0"/>
              </a:rPr>
              <a:t>(d)	In making a finding as to whether relevant scientific evidence was not ascertainable through the exercise of reasonable diligence on or before a specific date, the court shall consider whether the field of scientific knowledge, a testifying expert’s scientific knowledge, or a scientific method on which the relevant scientific evidence is based has changed since . . . </a:t>
            </a:r>
            <a:endParaRPr lang="en-US" dirty="0">
              <a:latin typeface="Bookman Old Style" panose="02050604050505020204" pitchFamily="18" charset="0"/>
            </a:endParaRPr>
          </a:p>
          <a:p>
            <a:pPr marL="118872" indent="0">
              <a:buNone/>
            </a:pPr>
            <a:endParaRPr lang="en-US" dirty="0">
              <a:latin typeface="Bookman Old Style" panose="02050604050505020204" pitchFamily="18" charset="0"/>
            </a:endParaRPr>
          </a:p>
        </p:txBody>
      </p:sp>
    </p:spTree>
    <p:extLst>
      <p:ext uri="{BB962C8B-B14F-4D97-AF65-F5344CB8AC3E}">
        <p14:creationId xmlns:p14="http://schemas.microsoft.com/office/powerpoint/2010/main" val="4235362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196726C-6370-45F9-BA81-069D295ED3B8}"/>
              </a:ext>
            </a:extLst>
          </p:cNvPr>
          <p:cNvPicPr>
            <a:picLocks noGrp="1" noChangeAspect="1"/>
          </p:cNvPicPr>
          <p:nvPr>
            <p:ph idx="1"/>
          </p:nvPr>
        </p:nvPicPr>
        <p:blipFill>
          <a:blip r:embed="rId2"/>
          <a:stretch>
            <a:fillRect/>
          </a:stretch>
        </p:blipFill>
        <p:spPr>
          <a:xfrm>
            <a:off x="457200" y="1946119"/>
            <a:ext cx="8229600" cy="2965761"/>
          </a:xfrm>
        </p:spPr>
      </p:pic>
    </p:spTree>
    <p:extLst>
      <p:ext uri="{BB962C8B-B14F-4D97-AF65-F5344CB8AC3E}">
        <p14:creationId xmlns:p14="http://schemas.microsoft.com/office/powerpoint/2010/main" val="1159763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E030D-32B1-44D4-BBBB-FDB107BD410B}"/>
              </a:ext>
            </a:extLst>
          </p:cNvPr>
          <p:cNvSpPr>
            <a:spLocks noGrp="1"/>
          </p:cNvSpPr>
          <p:nvPr>
            <p:ph type="title"/>
          </p:nvPr>
        </p:nvSpPr>
        <p:spPr/>
        <p:txBody>
          <a:bodyPr>
            <a:normAutofit fontScale="90000"/>
          </a:bodyPr>
          <a:lstStyle/>
          <a:p>
            <a:pPr algn="ctr"/>
            <a:r>
              <a:rPr lang="en-US" sz="3200" i="1" dirty="0">
                <a:solidFill>
                  <a:schemeClr val="accent1"/>
                </a:solidFill>
                <a:latin typeface="Bookman Old Style" panose="02050604050505020204" pitchFamily="18" charset="0"/>
              </a:rPr>
              <a:t>EX </a:t>
            </a:r>
            <a:r>
              <a:rPr lang="en-US" sz="3200" i="1" dirty="0" err="1">
                <a:solidFill>
                  <a:schemeClr val="accent1"/>
                </a:solidFill>
                <a:latin typeface="Bookman Old Style" panose="02050604050505020204" pitchFamily="18" charset="0"/>
              </a:rPr>
              <a:t>PARTE</a:t>
            </a:r>
            <a:r>
              <a:rPr lang="en-US" sz="3200" i="1" dirty="0">
                <a:solidFill>
                  <a:schemeClr val="accent1"/>
                </a:solidFill>
                <a:latin typeface="Bookman Old Style" panose="02050604050505020204" pitchFamily="18" charset="0"/>
              </a:rPr>
              <a:t> STEVEN MARK CHANEY,</a:t>
            </a:r>
            <a:br>
              <a:rPr lang="en-US" sz="3200" dirty="0">
                <a:solidFill>
                  <a:schemeClr val="accent1"/>
                </a:solidFill>
                <a:latin typeface="Bookman Old Style" panose="02050604050505020204" pitchFamily="18" charset="0"/>
              </a:rPr>
            </a:br>
            <a:r>
              <a:rPr lang="en-US" sz="3200" dirty="0">
                <a:latin typeface="Bookman Old Style" panose="02050604050505020204" pitchFamily="18" charset="0"/>
              </a:rPr>
              <a:t>563 </a:t>
            </a:r>
            <a:r>
              <a:rPr lang="en-US" sz="3200" dirty="0" err="1">
                <a:latin typeface="Bookman Old Style" panose="02050604050505020204" pitchFamily="18" charset="0"/>
              </a:rPr>
              <a:t>S.W.3d</a:t>
            </a:r>
            <a:r>
              <a:rPr lang="en-US" sz="3200" dirty="0">
                <a:latin typeface="Bookman Old Style" panose="02050604050505020204" pitchFamily="18" charset="0"/>
              </a:rPr>
              <a:t> 239 (Tex. Crim. App. 2018)</a:t>
            </a:r>
            <a:endParaRPr lang="en-US" sz="3200" dirty="0"/>
          </a:p>
        </p:txBody>
      </p:sp>
      <p:sp>
        <p:nvSpPr>
          <p:cNvPr id="3" name="Content Placeholder 2">
            <a:extLst>
              <a:ext uri="{FF2B5EF4-FFF2-40B4-BE49-F238E27FC236}">
                <a16:creationId xmlns:a16="http://schemas.microsoft.com/office/drawing/2014/main" id="{0CCED5B8-7D96-46BF-8545-8AAA01E70DC0}"/>
              </a:ext>
            </a:extLst>
          </p:cNvPr>
          <p:cNvSpPr>
            <a:spLocks noGrp="1"/>
          </p:cNvSpPr>
          <p:nvPr>
            <p:ph idx="1"/>
          </p:nvPr>
        </p:nvSpPr>
        <p:spPr/>
        <p:txBody>
          <a:bodyPr>
            <a:normAutofit lnSpcReduction="10000"/>
          </a:bodyPr>
          <a:lstStyle/>
          <a:p>
            <a:pPr>
              <a:buFont typeface="Arial" panose="020B0604020202020204" pitchFamily="34" charset="0"/>
              <a:buChar char="•"/>
            </a:pPr>
            <a:r>
              <a:rPr lang="en-US" b="1" dirty="0">
                <a:latin typeface="Bookman Old Style" panose="02050604050505020204" pitchFamily="18" charset="0"/>
              </a:rPr>
              <a:t>Relief granted under 11.073 on murder case based on change in body of scientific knowledge in field of bitemark comparisons</a:t>
            </a:r>
          </a:p>
          <a:p>
            <a:pPr>
              <a:buFont typeface="Arial" panose="020B0604020202020204" pitchFamily="34" charset="0"/>
              <a:buChar char="•"/>
            </a:pPr>
            <a:endParaRPr lang="en-US" b="1" dirty="0">
              <a:latin typeface="Bookman Old Style" panose="02050604050505020204" pitchFamily="18" charset="0"/>
            </a:endParaRPr>
          </a:p>
          <a:p>
            <a:pPr>
              <a:buFont typeface="Arial" panose="020B0604020202020204" pitchFamily="34" charset="0"/>
              <a:buChar char="•"/>
            </a:pPr>
            <a:r>
              <a:rPr lang="en-US" b="1" dirty="0">
                <a:latin typeface="Bookman Old Style" panose="02050604050505020204" pitchFamily="18" charset="0"/>
              </a:rPr>
              <a:t>Experts opinions that human bitemarks were unique and an individual could be identified as source of bitemark discredited by new science.</a:t>
            </a:r>
            <a:endParaRPr lang="en-US" dirty="0"/>
          </a:p>
        </p:txBody>
      </p:sp>
    </p:spTree>
    <p:extLst>
      <p:ext uri="{BB962C8B-B14F-4D97-AF65-F5344CB8AC3E}">
        <p14:creationId xmlns:p14="http://schemas.microsoft.com/office/powerpoint/2010/main" val="807642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9D71C-7796-4F33-82BE-48794A6DED61}"/>
              </a:ext>
            </a:extLst>
          </p:cNvPr>
          <p:cNvSpPr>
            <a:spLocks noGrp="1"/>
          </p:cNvSpPr>
          <p:nvPr>
            <p:ph type="title"/>
          </p:nvPr>
        </p:nvSpPr>
        <p:spPr/>
        <p:txBody>
          <a:bodyPr>
            <a:noAutofit/>
          </a:bodyPr>
          <a:lstStyle/>
          <a:p>
            <a:pPr algn="ctr"/>
            <a:r>
              <a:rPr lang="en-US" sz="2800" dirty="0">
                <a:solidFill>
                  <a:schemeClr val="accent1"/>
                </a:solidFill>
                <a:latin typeface="Bookman Old Style" panose="02050604050505020204" pitchFamily="18" charset="0"/>
              </a:rPr>
              <a:t>EX </a:t>
            </a:r>
            <a:r>
              <a:rPr lang="en-US" sz="2800" dirty="0" err="1">
                <a:solidFill>
                  <a:schemeClr val="accent1"/>
                </a:solidFill>
                <a:latin typeface="Bookman Old Style" panose="02050604050505020204" pitchFamily="18" charset="0"/>
              </a:rPr>
              <a:t>PARTE</a:t>
            </a:r>
            <a:r>
              <a:rPr lang="en-US" sz="2800" dirty="0">
                <a:solidFill>
                  <a:schemeClr val="accent1"/>
                </a:solidFill>
                <a:latin typeface="Bookman Old Style" panose="02050604050505020204" pitchFamily="18" charset="0"/>
              </a:rPr>
              <a:t> RICHARD BRYAN </a:t>
            </a:r>
            <a:r>
              <a:rPr lang="en-US" sz="2800" dirty="0" err="1">
                <a:solidFill>
                  <a:schemeClr val="accent1"/>
                </a:solidFill>
                <a:latin typeface="Bookman Old Style" panose="02050604050505020204" pitchFamily="18" charset="0"/>
              </a:rPr>
              <a:t>KUSSMAUL</a:t>
            </a:r>
            <a:r>
              <a:rPr lang="en-US" sz="2800" dirty="0">
                <a:solidFill>
                  <a:schemeClr val="accent1"/>
                </a:solidFill>
                <a:latin typeface="Bookman Old Style" panose="02050604050505020204" pitchFamily="18" charset="0"/>
              </a:rPr>
              <a:t>, ET AL,</a:t>
            </a:r>
            <a:br>
              <a:rPr lang="en-US" sz="2800" dirty="0">
                <a:solidFill>
                  <a:schemeClr val="accent1"/>
                </a:solidFill>
                <a:latin typeface="Bookman Old Style" panose="02050604050505020204" pitchFamily="18" charset="0"/>
              </a:rPr>
            </a:br>
            <a:r>
              <a:rPr lang="en-US" sz="2800" dirty="0">
                <a:solidFill>
                  <a:schemeClr val="accent1"/>
                </a:solidFill>
                <a:latin typeface="Bookman Old Style" panose="02050604050505020204" pitchFamily="18" charset="0"/>
              </a:rPr>
              <a:t>548 </a:t>
            </a:r>
            <a:r>
              <a:rPr lang="en-US" sz="2800" dirty="0" err="1">
                <a:solidFill>
                  <a:schemeClr val="accent1"/>
                </a:solidFill>
                <a:latin typeface="Bookman Old Style" panose="02050604050505020204" pitchFamily="18" charset="0"/>
              </a:rPr>
              <a:t>S.W.3d</a:t>
            </a:r>
            <a:r>
              <a:rPr lang="en-US" sz="2800" dirty="0">
                <a:solidFill>
                  <a:schemeClr val="accent1"/>
                </a:solidFill>
                <a:latin typeface="Bookman Old Style" panose="02050604050505020204" pitchFamily="18" charset="0"/>
              </a:rPr>
              <a:t> 606 (Tex. Crim. App. 2018)</a:t>
            </a:r>
            <a:endParaRPr lang="en-US" sz="2800" dirty="0"/>
          </a:p>
        </p:txBody>
      </p:sp>
      <p:sp>
        <p:nvSpPr>
          <p:cNvPr id="3" name="Content Placeholder 2">
            <a:extLst>
              <a:ext uri="{FF2B5EF4-FFF2-40B4-BE49-F238E27FC236}">
                <a16:creationId xmlns:a16="http://schemas.microsoft.com/office/drawing/2014/main" id="{212B8CC5-A563-4DB8-B1F0-38030EAE8A5B}"/>
              </a:ext>
            </a:extLst>
          </p:cNvPr>
          <p:cNvSpPr>
            <a:spLocks noGrp="1"/>
          </p:cNvSpPr>
          <p:nvPr>
            <p:ph idx="1"/>
          </p:nvPr>
        </p:nvSpPr>
        <p:spPr/>
        <p:txBody>
          <a:bodyPr/>
          <a:lstStyle/>
          <a:p>
            <a:pPr>
              <a:buFont typeface="Arial" panose="020B0604020202020204" pitchFamily="34" charset="0"/>
              <a:buChar char="•"/>
            </a:pPr>
            <a:r>
              <a:rPr lang="en-US" b="1" dirty="0">
                <a:latin typeface="Bookman Old Style" panose="02050604050505020204" pitchFamily="18" charset="0"/>
              </a:rPr>
              <a:t>Relief granted under 11.073 to four defendants, three who pled guilty to sexual assault, and one who was convicted of capital murder</a:t>
            </a:r>
          </a:p>
          <a:p>
            <a:pPr marL="118872" indent="0">
              <a:buNone/>
            </a:pPr>
            <a:endParaRPr lang="en-US" b="1" dirty="0">
              <a:latin typeface="Bookman Old Style" panose="02050604050505020204" pitchFamily="18" charset="0"/>
            </a:endParaRPr>
          </a:p>
          <a:p>
            <a:pPr>
              <a:buFont typeface="Arial" panose="020B0604020202020204" pitchFamily="34" charset="0"/>
              <a:buChar char="•"/>
            </a:pPr>
            <a:r>
              <a:rPr lang="en-US" b="1" dirty="0">
                <a:latin typeface="Bookman Old Style" panose="02050604050505020204" pitchFamily="18" charset="0"/>
              </a:rPr>
              <a:t>Y-STR DNA testing results were exculpatory to all four defendants and constitute new scientific evidence</a:t>
            </a:r>
          </a:p>
        </p:txBody>
      </p:sp>
    </p:spTree>
    <p:extLst>
      <p:ext uri="{BB962C8B-B14F-4D97-AF65-F5344CB8AC3E}">
        <p14:creationId xmlns:p14="http://schemas.microsoft.com/office/powerpoint/2010/main" val="2447459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0855-4122-4759-BD9A-4337C9A2B804}"/>
              </a:ext>
            </a:extLst>
          </p:cNvPr>
          <p:cNvSpPr>
            <a:spLocks noGrp="1"/>
          </p:cNvSpPr>
          <p:nvPr>
            <p:ph type="title"/>
          </p:nvPr>
        </p:nvSpPr>
        <p:spPr/>
        <p:txBody>
          <a:bodyPr>
            <a:noAutofit/>
          </a:bodyPr>
          <a:lstStyle/>
          <a:p>
            <a:pPr algn="ctr"/>
            <a:r>
              <a:rPr lang="en-US" sz="2800" dirty="0">
                <a:solidFill>
                  <a:schemeClr val="accent1"/>
                </a:solidFill>
                <a:latin typeface="Bookman Old Style" panose="02050604050505020204" pitchFamily="18" charset="0"/>
              </a:rPr>
              <a:t>EX </a:t>
            </a:r>
            <a:r>
              <a:rPr lang="en-US" sz="2800" dirty="0" err="1">
                <a:solidFill>
                  <a:schemeClr val="accent1"/>
                </a:solidFill>
                <a:latin typeface="Bookman Old Style" panose="02050604050505020204" pitchFamily="18" charset="0"/>
              </a:rPr>
              <a:t>PARTE</a:t>
            </a:r>
            <a:r>
              <a:rPr lang="en-US" sz="2800" dirty="0">
                <a:solidFill>
                  <a:schemeClr val="accent1"/>
                </a:solidFill>
                <a:latin typeface="Bookman Old Style" panose="02050604050505020204" pitchFamily="18" charset="0"/>
              </a:rPr>
              <a:t> RICHARD BRYAN </a:t>
            </a:r>
            <a:r>
              <a:rPr lang="en-US" sz="2800" dirty="0" err="1">
                <a:solidFill>
                  <a:schemeClr val="accent1"/>
                </a:solidFill>
                <a:latin typeface="Bookman Old Style" panose="02050604050505020204" pitchFamily="18" charset="0"/>
              </a:rPr>
              <a:t>KUSSMAUL</a:t>
            </a:r>
            <a:r>
              <a:rPr lang="en-US" sz="2800" dirty="0">
                <a:solidFill>
                  <a:schemeClr val="accent1"/>
                </a:solidFill>
                <a:latin typeface="Bookman Old Style" panose="02050604050505020204" pitchFamily="18" charset="0"/>
              </a:rPr>
              <a:t>, ET AL ,</a:t>
            </a:r>
            <a:br>
              <a:rPr lang="en-US" sz="2800" dirty="0">
                <a:solidFill>
                  <a:schemeClr val="accent1"/>
                </a:solidFill>
                <a:latin typeface="Bookman Old Style" panose="02050604050505020204" pitchFamily="18" charset="0"/>
              </a:rPr>
            </a:br>
            <a:r>
              <a:rPr lang="en-US" sz="2800" dirty="0">
                <a:solidFill>
                  <a:schemeClr val="accent1"/>
                </a:solidFill>
                <a:latin typeface="Bookman Old Style" panose="02050604050505020204" pitchFamily="18" charset="0"/>
              </a:rPr>
              <a:t>548 </a:t>
            </a:r>
            <a:r>
              <a:rPr lang="en-US" sz="2800" dirty="0" err="1">
                <a:solidFill>
                  <a:schemeClr val="accent1"/>
                </a:solidFill>
                <a:latin typeface="Bookman Old Style" panose="02050604050505020204" pitchFamily="18" charset="0"/>
              </a:rPr>
              <a:t>S.W.3d</a:t>
            </a:r>
            <a:r>
              <a:rPr lang="en-US" sz="2800" dirty="0">
                <a:solidFill>
                  <a:schemeClr val="accent1"/>
                </a:solidFill>
                <a:latin typeface="Bookman Old Style" panose="02050604050505020204" pitchFamily="18" charset="0"/>
              </a:rPr>
              <a:t> 606 (Tex. Crim. App. </a:t>
            </a:r>
            <a:r>
              <a:rPr lang="en-US" sz="2800">
                <a:solidFill>
                  <a:schemeClr val="accent1"/>
                </a:solidFill>
                <a:latin typeface="Bookman Old Style" panose="02050604050505020204" pitchFamily="18" charset="0"/>
              </a:rPr>
              <a:t>2018)</a:t>
            </a:r>
            <a:endParaRPr lang="en-US" sz="2800" dirty="0"/>
          </a:p>
        </p:txBody>
      </p:sp>
      <p:sp>
        <p:nvSpPr>
          <p:cNvPr id="3" name="Content Placeholder 2">
            <a:extLst>
              <a:ext uri="{FF2B5EF4-FFF2-40B4-BE49-F238E27FC236}">
                <a16:creationId xmlns:a16="http://schemas.microsoft.com/office/drawing/2014/main" id="{1FD319A0-B56B-4118-9C5C-3D24776954F1}"/>
              </a:ext>
            </a:extLst>
          </p:cNvPr>
          <p:cNvSpPr>
            <a:spLocks noGrp="1"/>
          </p:cNvSpPr>
          <p:nvPr>
            <p:ph idx="1"/>
          </p:nvPr>
        </p:nvSpPr>
        <p:spPr/>
        <p:txBody>
          <a:bodyPr>
            <a:normAutofit lnSpcReduction="10000"/>
          </a:bodyPr>
          <a:lstStyle/>
          <a:p>
            <a:pPr marL="118872" indent="0">
              <a:buNone/>
            </a:pPr>
            <a:r>
              <a:rPr lang="en-US" b="1" dirty="0">
                <a:latin typeface="Bookman Old Style" panose="02050604050505020204" pitchFamily="18" charset="0"/>
              </a:rPr>
              <a:t>A showing by a mere preponderance of the evidence that an applicant would not have been convicted if exculpatory DNA results are obtained is not sufficient to warrant relief on the basis of actual innocence, but statute governing procedure on new scientific evidence (Art. 11.073) affords an avenue for relief under the preponderance standard.  </a:t>
            </a:r>
          </a:p>
        </p:txBody>
      </p:sp>
    </p:spTree>
    <p:extLst>
      <p:ext uri="{BB962C8B-B14F-4D97-AF65-F5344CB8AC3E}">
        <p14:creationId xmlns:p14="http://schemas.microsoft.com/office/powerpoint/2010/main" val="1203431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C5644-788B-48B5-A700-F8B262EC3E52}"/>
              </a:ext>
            </a:extLst>
          </p:cNvPr>
          <p:cNvSpPr>
            <a:spLocks noGrp="1"/>
          </p:cNvSpPr>
          <p:nvPr>
            <p:ph type="title"/>
          </p:nvPr>
        </p:nvSpPr>
        <p:spPr/>
        <p:txBody>
          <a:bodyPr>
            <a:normAutofit fontScale="90000"/>
          </a:bodyPr>
          <a:lstStyle/>
          <a:p>
            <a:pPr algn="ctr"/>
            <a:r>
              <a:rPr lang="en-US" sz="4800" dirty="0">
                <a:solidFill>
                  <a:schemeClr val="accent1"/>
                </a:solidFill>
                <a:latin typeface="Bookman Old Style" panose="02050604050505020204" pitchFamily="18" charset="0"/>
              </a:rPr>
              <a:t>NEW SCIENCE IN SAN ANTONIO FOUR CASE</a:t>
            </a:r>
            <a:endParaRPr lang="en-US" dirty="0"/>
          </a:p>
        </p:txBody>
      </p:sp>
      <p:sp>
        <p:nvSpPr>
          <p:cNvPr id="3" name="Content Placeholder 2">
            <a:extLst>
              <a:ext uri="{FF2B5EF4-FFF2-40B4-BE49-F238E27FC236}">
                <a16:creationId xmlns:a16="http://schemas.microsoft.com/office/drawing/2014/main" id="{87BBD3FF-84D2-47FF-A5D1-990D067047A2}"/>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b="1" dirty="0">
                <a:latin typeface="Bookman Old Style" panose="02050604050505020204" pitchFamily="18" charset="0"/>
              </a:rPr>
              <a:t>State’s medical expert, Dr. Nancy Kellogg, at trial testified that one of the alleged victims showed physical, objective signs of sexual abuse</a:t>
            </a:r>
          </a:p>
          <a:p>
            <a:pPr>
              <a:buFont typeface="Arial" panose="020B0604020202020204" pitchFamily="34" charset="0"/>
              <a:buChar char="•"/>
            </a:pPr>
            <a:endParaRPr lang="en-US" b="1" dirty="0">
              <a:latin typeface="Bookman Old Style" panose="02050604050505020204" pitchFamily="18" charset="0"/>
            </a:endParaRPr>
          </a:p>
          <a:p>
            <a:pPr>
              <a:buFont typeface="Arial" panose="020B0604020202020204" pitchFamily="34" charset="0"/>
              <a:buChar char="•"/>
            </a:pPr>
            <a:r>
              <a:rPr lang="en-US" b="1" dirty="0">
                <a:latin typeface="Bookman Old Style" panose="02050604050505020204" pitchFamily="18" charset="0"/>
              </a:rPr>
              <a:t>Dr. Kellogg’s testimony in trials in 1997 and 1998 was that she observed a hymenal scar on one of the girls’ hymens</a:t>
            </a:r>
          </a:p>
          <a:p>
            <a:pPr>
              <a:buFont typeface="Arial" panose="020B0604020202020204" pitchFamily="34" charset="0"/>
              <a:buChar char="•"/>
            </a:pPr>
            <a:endParaRPr lang="en-US" b="1" dirty="0">
              <a:latin typeface="Bookman Old Style" panose="02050604050505020204" pitchFamily="18" charset="0"/>
            </a:endParaRPr>
          </a:p>
          <a:p>
            <a:pPr>
              <a:buFont typeface="Arial" panose="020B0604020202020204" pitchFamily="34" charset="0"/>
              <a:buChar char="•"/>
            </a:pPr>
            <a:r>
              <a:rPr lang="en-US" b="1" dirty="0">
                <a:latin typeface="Bookman Old Style" panose="02050604050505020204" pitchFamily="18" charset="0"/>
              </a:rPr>
              <a:t>Dr. Kellogg testified that the scar was caused by penetration with an object</a:t>
            </a:r>
            <a:endParaRPr lang="en-US" dirty="0"/>
          </a:p>
        </p:txBody>
      </p:sp>
    </p:spTree>
    <p:extLst>
      <p:ext uri="{BB962C8B-B14F-4D97-AF65-F5344CB8AC3E}">
        <p14:creationId xmlns:p14="http://schemas.microsoft.com/office/powerpoint/2010/main" val="3002091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F5A6B-48EC-4AF9-B901-AE6AD3DD3255}"/>
              </a:ext>
            </a:extLst>
          </p:cNvPr>
          <p:cNvSpPr>
            <a:spLocks noGrp="1"/>
          </p:cNvSpPr>
          <p:nvPr>
            <p:ph type="title"/>
          </p:nvPr>
        </p:nvSpPr>
        <p:spPr/>
        <p:txBody>
          <a:bodyPr>
            <a:normAutofit fontScale="90000"/>
          </a:bodyPr>
          <a:lstStyle/>
          <a:p>
            <a:pPr algn="ctr"/>
            <a:r>
              <a:rPr lang="en-US" sz="4400" dirty="0">
                <a:solidFill>
                  <a:schemeClr val="accent1"/>
                </a:solidFill>
                <a:latin typeface="Bookman Old Style" panose="02050604050505020204" pitchFamily="18" charset="0"/>
              </a:rPr>
              <a:t>NEW SCIENCE IN SAN ANTONIO FOUR CASE</a:t>
            </a:r>
            <a:endParaRPr lang="en-US" dirty="0"/>
          </a:p>
        </p:txBody>
      </p:sp>
      <p:sp>
        <p:nvSpPr>
          <p:cNvPr id="3" name="Content Placeholder 2">
            <a:extLst>
              <a:ext uri="{FF2B5EF4-FFF2-40B4-BE49-F238E27FC236}">
                <a16:creationId xmlns:a16="http://schemas.microsoft.com/office/drawing/2014/main" id="{8A745254-073A-4BD4-84CF-09556704B5E3}"/>
              </a:ext>
            </a:extLst>
          </p:cNvPr>
          <p:cNvSpPr>
            <a:spLocks noGrp="1"/>
          </p:cNvSpPr>
          <p:nvPr>
            <p:ph idx="1"/>
          </p:nvPr>
        </p:nvSpPr>
        <p:spPr/>
        <p:txBody>
          <a:bodyPr>
            <a:normAutofit lnSpcReduction="10000"/>
          </a:bodyPr>
          <a:lstStyle/>
          <a:p>
            <a:pPr>
              <a:buFont typeface="Arial" panose="020B0604020202020204" pitchFamily="34" charset="0"/>
              <a:buChar char="•"/>
            </a:pPr>
            <a:r>
              <a:rPr lang="en-US" b="1" dirty="0">
                <a:latin typeface="Bookman Old Style" panose="02050604050505020204" pitchFamily="18" charset="0"/>
              </a:rPr>
              <a:t>In 2013, Dr. Kellogg signed affidavit stating:</a:t>
            </a:r>
          </a:p>
          <a:p>
            <a:pPr lvl="1">
              <a:buFont typeface="Arial" panose="020B0604020202020204" pitchFamily="34" charset="0"/>
              <a:buChar char="•"/>
            </a:pPr>
            <a:r>
              <a:rPr lang="en-US" b="1" dirty="0">
                <a:latin typeface="Bookman Old Style" panose="02050604050505020204" pitchFamily="18" charset="0"/>
              </a:rPr>
              <a:t>At time of her trial testimony, it was believed that injuries to hymen often left observable scars or evidence of healing</a:t>
            </a:r>
          </a:p>
          <a:p>
            <a:pPr lvl="1">
              <a:buFont typeface="Arial" panose="020B0604020202020204" pitchFamily="34" charset="0"/>
              <a:buChar char="•"/>
            </a:pPr>
            <a:endParaRPr lang="en-US" b="1" dirty="0">
              <a:latin typeface="Bookman Old Style" panose="02050604050505020204" pitchFamily="18" charset="0"/>
            </a:endParaRPr>
          </a:p>
          <a:p>
            <a:pPr lvl="1">
              <a:buFont typeface="Arial" panose="020B0604020202020204" pitchFamily="34" charset="0"/>
              <a:buChar char="•"/>
            </a:pPr>
            <a:r>
              <a:rPr lang="en-US" b="1" dirty="0">
                <a:latin typeface="Bookman Old Style" panose="02050604050505020204" pitchFamily="18" charset="0"/>
              </a:rPr>
              <a:t>Recent scientific studies now show that, while this can occur, it is uncommon</a:t>
            </a:r>
            <a:endParaRPr lang="en-US" dirty="0"/>
          </a:p>
        </p:txBody>
      </p:sp>
    </p:spTree>
    <p:extLst>
      <p:ext uri="{BB962C8B-B14F-4D97-AF65-F5344CB8AC3E}">
        <p14:creationId xmlns:p14="http://schemas.microsoft.com/office/powerpoint/2010/main" val="770371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4CBDF-8E93-4A6B-B5B0-71C294566BD3}"/>
              </a:ext>
            </a:extLst>
          </p:cNvPr>
          <p:cNvSpPr>
            <a:spLocks noGrp="1"/>
          </p:cNvSpPr>
          <p:nvPr>
            <p:ph type="title"/>
          </p:nvPr>
        </p:nvSpPr>
        <p:spPr/>
        <p:txBody>
          <a:bodyPr>
            <a:normAutofit fontScale="90000"/>
          </a:bodyPr>
          <a:lstStyle/>
          <a:p>
            <a:pPr algn="ctr"/>
            <a:r>
              <a:rPr lang="en-US" sz="4800" dirty="0">
                <a:solidFill>
                  <a:schemeClr val="accent1"/>
                </a:solidFill>
                <a:latin typeface="Bookman Old Style" panose="02050604050505020204" pitchFamily="18" charset="0"/>
              </a:rPr>
              <a:t>NEW SCIENCE IN SAN ANTONIO FOUR CASE</a:t>
            </a:r>
            <a:endParaRPr lang="en-US" dirty="0"/>
          </a:p>
        </p:txBody>
      </p:sp>
      <p:sp>
        <p:nvSpPr>
          <p:cNvPr id="3" name="Content Placeholder 2">
            <a:extLst>
              <a:ext uri="{FF2B5EF4-FFF2-40B4-BE49-F238E27FC236}">
                <a16:creationId xmlns:a16="http://schemas.microsoft.com/office/drawing/2014/main" id="{6F1F9B73-F7C7-40C2-B276-88B4B1783BD0}"/>
              </a:ext>
            </a:extLst>
          </p:cNvPr>
          <p:cNvSpPr>
            <a:spLocks noGrp="1"/>
          </p:cNvSpPr>
          <p:nvPr>
            <p:ph idx="1"/>
          </p:nvPr>
        </p:nvSpPr>
        <p:spPr/>
        <p:txBody>
          <a:bodyPr/>
          <a:lstStyle/>
          <a:p>
            <a:pPr>
              <a:buFont typeface="Arial" panose="020B0604020202020204" pitchFamily="34" charset="0"/>
              <a:buChar char="•"/>
            </a:pPr>
            <a:r>
              <a:rPr lang="en-US" b="1" dirty="0">
                <a:latin typeface="Bookman Old Style" panose="02050604050505020204" pitchFamily="18" charset="0"/>
              </a:rPr>
              <a:t>Her current review of the child’s examination slides are non-specific for trauma</a:t>
            </a:r>
          </a:p>
          <a:p>
            <a:pPr>
              <a:buFont typeface="Arial" panose="020B0604020202020204" pitchFamily="34" charset="0"/>
              <a:buChar char="•"/>
            </a:pPr>
            <a:endParaRPr lang="en-US" b="1" dirty="0">
              <a:latin typeface="Bookman Old Style" panose="02050604050505020204" pitchFamily="18" charset="0"/>
            </a:endParaRPr>
          </a:p>
          <a:p>
            <a:pPr>
              <a:buFont typeface="Arial" panose="020B0604020202020204" pitchFamily="34" charset="0"/>
              <a:buChar char="•"/>
            </a:pPr>
            <a:r>
              <a:rPr lang="en-US" b="1" dirty="0">
                <a:latin typeface="Bookman Old Style" panose="02050604050505020204" pitchFamily="18" charset="0"/>
              </a:rPr>
              <a:t>If the new scientific information had been available at the time of trial, she would not have testified that the finding was indicative of trauma </a:t>
            </a:r>
            <a:r>
              <a:rPr lang="en-US" b="1">
                <a:latin typeface="Bookman Old Style" panose="02050604050505020204" pitchFamily="18" charset="0"/>
              </a:rPr>
              <a:t>to hymen</a:t>
            </a:r>
            <a:endParaRPr lang="en-US" dirty="0"/>
          </a:p>
        </p:txBody>
      </p:sp>
    </p:spTree>
    <p:extLst>
      <p:ext uri="{BB962C8B-B14F-4D97-AF65-F5344CB8AC3E}">
        <p14:creationId xmlns:p14="http://schemas.microsoft.com/office/powerpoint/2010/main" val="36596335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491067" y="685800"/>
            <a:ext cx="8229600" cy="5572870"/>
          </a:xfrm>
        </p:spPr>
      </p:pic>
    </p:spTree>
    <p:extLst>
      <p:ext uri="{BB962C8B-B14F-4D97-AF65-F5344CB8AC3E}">
        <p14:creationId xmlns:p14="http://schemas.microsoft.com/office/powerpoint/2010/main" val="374065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man Old Style" panose="02050604050505020204" pitchFamily="18" charset="0"/>
              </a:rPr>
              <a:t>SAN ANTONIO FOUR</a:t>
            </a:r>
          </a:p>
        </p:txBody>
      </p:sp>
      <p:sp>
        <p:nvSpPr>
          <p:cNvPr id="3" name="Content Placeholder 2"/>
          <p:cNvSpPr>
            <a:spLocks noGrp="1"/>
          </p:cNvSpPr>
          <p:nvPr>
            <p:ph idx="1"/>
          </p:nvPr>
        </p:nvSpPr>
        <p:spPr/>
        <p:txBody>
          <a:bodyPr>
            <a:normAutofit fontScale="92500" lnSpcReduction="20000"/>
          </a:bodyPr>
          <a:lstStyle/>
          <a:p>
            <a:r>
              <a:rPr lang="en-US" b="1" dirty="0">
                <a:latin typeface="Bookman Old Style" panose="02050604050505020204" pitchFamily="18" charset="0"/>
              </a:rPr>
              <a:t>Kristie </a:t>
            </a:r>
            <a:r>
              <a:rPr lang="en-US" b="1" dirty="0" err="1">
                <a:latin typeface="Bookman Old Style" panose="02050604050505020204" pitchFamily="18" charset="0"/>
              </a:rPr>
              <a:t>Mayhugh</a:t>
            </a:r>
            <a:endParaRPr lang="en-US" b="1" dirty="0">
              <a:latin typeface="Bookman Old Style" panose="02050604050505020204" pitchFamily="18" charset="0"/>
            </a:endParaRPr>
          </a:p>
          <a:p>
            <a:r>
              <a:rPr lang="en-US" b="1" dirty="0">
                <a:latin typeface="Bookman Old Style" panose="02050604050505020204" pitchFamily="18" charset="0"/>
              </a:rPr>
              <a:t>Elizabeth Ramirez</a:t>
            </a:r>
          </a:p>
          <a:p>
            <a:r>
              <a:rPr lang="en-US" b="1" dirty="0">
                <a:latin typeface="Bookman Old Style" panose="02050604050505020204" pitchFamily="18" charset="0"/>
              </a:rPr>
              <a:t>Cassandra Rivera</a:t>
            </a:r>
          </a:p>
          <a:p>
            <a:r>
              <a:rPr lang="en-US" b="1" dirty="0">
                <a:latin typeface="Bookman Old Style" panose="02050604050505020204" pitchFamily="18" charset="0"/>
              </a:rPr>
              <a:t>Anna Vasquez</a:t>
            </a:r>
          </a:p>
          <a:p>
            <a:endParaRPr lang="en-US" b="1" dirty="0">
              <a:latin typeface="Bookman Old Style" panose="02050604050505020204" pitchFamily="18" charset="0"/>
            </a:endParaRPr>
          </a:p>
          <a:p>
            <a:pPr marL="118872" indent="0" algn="ctr">
              <a:buNone/>
            </a:pPr>
            <a:r>
              <a:rPr lang="en-US" b="1" i="1" dirty="0">
                <a:latin typeface="Bookman Old Style" panose="02050604050505020204" pitchFamily="18" charset="0"/>
              </a:rPr>
              <a:t>Ex </a:t>
            </a:r>
            <a:r>
              <a:rPr lang="en-US" b="1" i="1" dirty="0" err="1">
                <a:latin typeface="Bookman Old Style" panose="02050604050505020204" pitchFamily="18" charset="0"/>
              </a:rPr>
              <a:t>parte</a:t>
            </a:r>
            <a:r>
              <a:rPr lang="en-US" b="1" i="1" dirty="0">
                <a:latin typeface="Bookman Old Style" panose="02050604050505020204" pitchFamily="18" charset="0"/>
              </a:rPr>
              <a:t> </a:t>
            </a:r>
            <a:r>
              <a:rPr lang="en-US" b="1" i="1" dirty="0" err="1">
                <a:latin typeface="Bookman Old Style" panose="02050604050505020204" pitchFamily="18" charset="0"/>
              </a:rPr>
              <a:t>Mayhugh</a:t>
            </a:r>
            <a:r>
              <a:rPr lang="en-US" b="1" dirty="0">
                <a:latin typeface="Bookman Old Style" panose="02050604050505020204" pitchFamily="18" charset="0"/>
              </a:rPr>
              <a:t>,</a:t>
            </a:r>
          </a:p>
          <a:p>
            <a:pPr marL="118872" indent="0" algn="ctr">
              <a:buNone/>
            </a:pPr>
            <a:r>
              <a:rPr lang="en-US" b="1" dirty="0">
                <a:latin typeface="Bookman Old Style" panose="02050604050505020204" pitchFamily="18" charset="0"/>
              </a:rPr>
              <a:t>512 </a:t>
            </a:r>
            <a:r>
              <a:rPr lang="en-US" b="1" dirty="0" err="1">
                <a:latin typeface="Bookman Old Style" panose="02050604050505020204" pitchFamily="18" charset="0"/>
              </a:rPr>
              <a:t>S.W.3d</a:t>
            </a:r>
            <a:r>
              <a:rPr lang="en-US" b="1" dirty="0">
                <a:latin typeface="Bookman Old Style" panose="02050604050505020204" pitchFamily="18" charset="0"/>
              </a:rPr>
              <a:t> 285 (Tex. Crim. App. 2016)</a:t>
            </a:r>
          </a:p>
          <a:p>
            <a:pPr marL="118872" indent="0" algn="ctr">
              <a:buNone/>
            </a:pPr>
            <a:endParaRPr lang="en-US" b="1" dirty="0">
              <a:latin typeface="Bookman Old Style" panose="02050604050505020204" pitchFamily="18" charset="0"/>
            </a:endParaRPr>
          </a:p>
          <a:p>
            <a:r>
              <a:rPr lang="en-US" b="1" dirty="0">
                <a:latin typeface="Bookman Old Style" panose="02050604050505020204" pitchFamily="18" charset="0"/>
              </a:rPr>
              <a:t>Found actually innocent by Court of Criminal Appeals on November 23, 2016</a:t>
            </a:r>
          </a:p>
        </p:txBody>
      </p:sp>
    </p:spTree>
    <p:extLst>
      <p:ext uri="{BB962C8B-B14F-4D97-AF65-F5344CB8AC3E}">
        <p14:creationId xmlns:p14="http://schemas.microsoft.com/office/powerpoint/2010/main" val="473825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man Old Style" panose="02050604050505020204" pitchFamily="18" charset="0"/>
              </a:rPr>
              <a:t>SAN ANTONIO FOUR</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latin typeface="Bookman Old Style" panose="02050604050505020204" pitchFamily="18" charset="0"/>
              </a:rPr>
              <a:t>Two young girls testified that the four women sexually assaulted them</a:t>
            </a:r>
          </a:p>
          <a:p>
            <a:endParaRPr lang="en-US" b="1" dirty="0">
              <a:latin typeface="Bookman Old Style" panose="02050604050505020204" pitchFamily="18" charset="0"/>
            </a:endParaRPr>
          </a:p>
          <a:p>
            <a:r>
              <a:rPr lang="en-US" b="1" dirty="0">
                <a:latin typeface="Bookman Old Style" panose="02050604050505020204" pitchFamily="18" charset="0"/>
              </a:rPr>
              <a:t>One of the girls, now an adult, recants accusations</a:t>
            </a:r>
          </a:p>
          <a:p>
            <a:endParaRPr lang="en-US" b="1" dirty="0">
              <a:latin typeface="Bookman Old Style" panose="02050604050505020204" pitchFamily="18" charset="0"/>
            </a:endParaRPr>
          </a:p>
          <a:p>
            <a:r>
              <a:rPr lang="en-US" b="1" dirty="0">
                <a:latin typeface="Bookman Old Style" panose="02050604050505020204" pitchFamily="18" charset="0"/>
              </a:rPr>
              <a:t>Other girl does not recant</a:t>
            </a:r>
          </a:p>
          <a:p>
            <a:endParaRPr lang="en-US" b="1" dirty="0">
              <a:latin typeface="Bookman Old Style" panose="02050604050505020204" pitchFamily="18" charset="0"/>
            </a:endParaRPr>
          </a:p>
          <a:p>
            <a:r>
              <a:rPr lang="en-US" b="1" dirty="0">
                <a:latin typeface="Bookman Old Style" panose="02050604050505020204" pitchFamily="18" charset="0"/>
              </a:rPr>
              <a:t>Recantation supported by expert testimony</a:t>
            </a:r>
          </a:p>
          <a:p>
            <a:endParaRPr lang="en-US" b="1" dirty="0">
              <a:latin typeface="Bookman Old Style" panose="02050604050505020204" pitchFamily="18" charset="0"/>
            </a:endParaRPr>
          </a:p>
          <a:p>
            <a:r>
              <a:rPr lang="en-US" b="1" dirty="0">
                <a:latin typeface="Bookman Old Style" panose="02050604050505020204" pitchFamily="18" charset="0"/>
              </a:rPr>
              <a:t>State’s medical evidence, that one of the girls had physical signs of abuse, is recanted by doctor based on new science</a:t>
            </a:r>
          </a:p>
        </p:txBody>
      </p:sp>
    </p:spTree>
    <p:extLst>
      <p:ext uri="{BB962C8B-B14F-4D97-AF65-F5344CB8AC3E}">
        <p14:creationId xmlns:p14="http://schemas.microsoft.com/office/powerpoint/2010/main" val="440852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Bookman Old Style" panose="02050604050505020204" pitchFamily="18" charset="0"/>
              </a:rPr>
              <a:t>JUDGE NEWELL’S OPINION</a:t>
            </a:r>
            <a:endParaRPr lang="en-US" dirty="0"/>
          </a:p>
        </p:txBody>
      </p:sp>
      <p:sp>
        <p:nvSpPr>
          <p:cNvPr id="3" name="Content Placeholder 2"/>
          <p:cNvSpPr>
            <a:spLocks noGrp="1"/>
          </p:cNvSpPr>
          <p:nvPr>
            <p:ph idx="1"/>
          </p:nvPr>
        </p:nvSpPr>
        <p:spPr/>
        <p:txBody>
          <a:bodyPr>
            <a:normAutofit fontScale="92500" lnSpcReduction="20000"/>
          </a:bodyPr>
          <a:lstStyle/>
          <a:p>
            <a:pPr marL="118872" indent="0">
              <a:buNone/>
            </a:pPr>
            <a:r>
              <a:rPr lang="en-US" b="1" dirty="0">
                <a:latin typeface="Bookman Old Style" panose="02050604050505020204" pitchFamily="18" charset="0"/>
              </a:rPr>
              <a:t>“We conclude that now, with this clear and convincing evidence establishing innocence combined with the lack of reliable forensic opinion testimony corroborating the fantastical allegations in this case, no rational juror could find any of the four Applicants guilty of any of the charges beyond a reasonable doubt.”</a:t>
            </a:r>
          </a:p>
          <a:p>
            <a:pPr marL="118872" indent="0">
              <a:buNone/>
            </a:pPr>
            <a:r>
              <a:rPr lang="en-US" b="1" dirty="0">
                <a:latin typeface="Bookman Old Style" panose="02050604050505020204" pitchFamily="18" charset="0"/>
              </a:rPr>
              <a:t>	Court of Criminal Appeals, </a:t>
            </a:r>
          </a:p>
          <a:p>
            <a:pPr marL="118872" indent="0">
              <a:buNone/>
            </a:pPr>
            <a:r>
              <a:rPr lang="en-US" b="1" dirty="0">
                <a:latin typeface="Bookman Old Style" panose="02050604050505020204" pitchFamily="18" charset="0"/>
              </a:rPr>
              <a:t>	November 23, 2016</a:t>
            </a:r>
          </a:p>
        </p:txBody>
      </p:sp>
    </p:spTree>
    <p:extLst>
      <p:ext uri="{BB962C8B-B14F-4D97-AF65-F5344CB8AC3E}">
        <p14:creationId xmlns:p14="http://schemas.microsoft.com/office/powerpoint/2010/main" val="1039553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FEAB9-D099-4348-AE5D-404C2AA2D01E}"/>
              </a:ext>
            </a:extLst>
          </p:cNvPr>
          <p:cNvSpPr>
            <a:spLocks noGrp="1"/>
          </p:cNvSpPr>
          <p:nvPr>
            <p:ph type="title"/>
          </p:nvPr>
        </p:nvSpPr>
        <p:spPr/>
        <p:txBody>
          <a:bodyPr>
            <a:normAutofit fontScale="90000"/>
          </a:bodyPr>
          <a:lstStyle/>
          <a:p>
            <a:pPr algn="ctr"/>
            <a:r>
              <a:rPr lang="en-US" dirty="0">
                <a:latin typeface="Bookman Old Style" panose="02050604050505020204" pitchFamily="18" charset="0"/>
              </a:rPr>
              <a:t>JUDGE NEWELL’S OPINION</a:t>
            </a:r>
            <a:endParaRPr lang="en-US" dirty="0"/>
          </a:p>
        </p:txBody>
      </p:sp>
      <p:sp>
        <p:nvSpPr>
          <p:cNvPr id="3" name="Content Placeholder 2">
            <a:extLst>
              <a:ext uri="{FF2B5EF4-FFF2-40B4-BE49-F238E27FC236}">
                <a16:creationId xmlns:a16="http://schemas.microsoft.com/office/drawing/2014/main" id="{0E7F6F9D-C08B-43EA-B116-494A06BA76F4}"/>
              </a:ext>
            </a:extLst>
          </p:cNvPr>
          <p:cNvSpPr>
            <a:spLocks noGrp="1"/>
          </p:cNvSpPr>
          <p:nvPr>
            <p:ph idx="1"/>
          </p:nvPr>
        </p:nvSpPr>
        <p:spPr/>
        <p:txBody>
          <a:bodyPr>
            <a:normAutofit fontScale="70000" lnSpcReduction="20000"/>
          </a:bodyPr>
          <a:lstStyle/>
          <a:p>
            <a:pPr marL="118872" indent="0">
              <a:buNone/>
            </a:pPr>
            <a:r>
              <a:rPr lang="en-US" b="1" dirty="0">
                <a:latin typeface="Bookman Old Style" panose="02050604050505020204" pitchFamily="18" charset="0"/>
              </a:rPr>
              <a:t>According to Applicants’ expert, Dr. Alexandria Doyle, the sexual-assault allegations in this case do not pass “the smell test.”  This emotional response certainly captures the sense of outrage that so many harbor about these cases.  Whether it is in articles or a documentary, these cases involving “The San Antonio Four” have been well dissected in popular media.  </a:t>
            </a:r>
            <a:r>
              <a:rPr lang="en-US" b="1" i="1" dirty="0">
                <a:latin typeface="Bookman Old Style" panose="02050604050505020204" pitchFamily="18" charset="0"/>
              </a:rPr>
              <a:t>See e.g.</a:t>
            </a:r>
            <a:r>
              <a:rPr lang="en-US" b="1" dirty="0">
                <a:latin typeface="Bookman Old Style" panose="02050604050505020204" pitchFamily="18" charset="0"/>
              </a:rPr>
              <a:t> Southwest of Salem:  The Story of the San Antonio Four (Deborah S. </a:t>
            </a:r>
            <a:r>
              <a:rPr lang="en-US" b="1" dirty="0" err="1">
                <a:latin typeface="Bookman Old Style" panose="02050604050505020204" pitchFamily="18" charset="0"/>
              </a:rPr>
              <a:t>Esquenazi</a:t>
            </a:r>
            <a:r>
              <a:rPr lang="en-US" b="1" dirty="0">
                <a:latin typeface="Bookman Old Style" panose="02050604050505020204" pitchFamily="18" charset="0"/>
              </a:rPr>
              <a:t> Productions 2016); Bridget Dunlap, </a:t>
            </a:r>
            <a:r>
              <a:rPr lang="en-US" b="1" i="1" dirty="0">
                <a:latin typeface="Bookman Old Style" panose="02050604050505020204" pitchFamily="18" charset="0"/>
              </a:rPr>
              <a:t>Inside Case Behind Wrongful Conviction Doc ‘Southwest of Salem’, </a:t>
            </a:r>
            <a:r>
              <a:rPr lang="en-US" b="1" dirty="0">
                <a:latin typeface="Bookman Old Style" panose="02050604050505020204" pitchFamily="18" charset="0"/>
              </a:rPr>
              <a:t>ROLLING STONE, Oct. 13, 2016; Maurice </a:t>
            </a:r>
            <a:r>
              <a:rPr lang="en-US" b="1" dirty="0" err="1">
                <a:latin typeface="Bookman Old Style" panose="02050604050505020204" pitchFamily="18" charset="0"/>
              </a:rPr>
              <a:t>Chammah</a:t>
            </a:r>
            <a:r>
              <a:rPr lang="en-US" b="1" dirty="0">
                <a:latin typeface="Bookman Old Style" panose="02050604050505020204" pitchFamily="18" charset="0"/>
              </a:rPr>
              <a:t>, </a:t>
            </a:r>
            <a:r>
              <a:rPr lang="en-US" b="1" i="1" dirty="0">
                <a:latin typeface="Bookman Old Style" panose="02050604050505020204" pitchFamily="18" charset="0"/>
              </a:rPr>
              <a:t>Case of “San Antonio Four” Set to Enter its Final Act</a:t>
            </a:r>
            <a:r>
              <a:rPr lang="en-US" b="1" dirty="0">
                <a:latin typeface="Bookman Old Style" panose="02050604050505020204" pitchFamily="18" charset="0"/>
              </a:rPr>
              <a:t>, THE TEXAS TRIBUNE, March 29, 2015; Maurice </a:t>
            </a:r>
            <a:r>
              <a:rPr lang="en-US" b="1" dirty="0" err="1">
                <a:latin typeface="Bookman Old Style" panose="02050604050505020204" pitchFamily="18" charset="0"/>
              </a:rPr>
              <a:t>Chammah</a:t>
            </a:r>
            <a:r>
              <a:rPr lang="en-US" b="1" dirty="0">
                <a:latin typeface="Bookman Old Style" panose="02050604050505020204" pitchFamily="18" charset="0"/>
              </a:rPr>
              <a:t>, </a:t>
            </a:r>
            <a:r>
              <a:rPr lang="en-US" b="1" i="1" dirty="0">
                <a:latin typeface="Bookman Old Style" panose="02050604050505020204" pitchFamily="18" charset="0"/>
              </a:rPr>
              <a:t>A Growing Battle for Exoneration</a:t>
            </a:r>
            <a:r>
              <a:rPr lang="en-US" b="1" dirty="0">
                <a:latin typeface="Bookman Old Style" panose="02050604050505020204" pitchFamily="18" charset="0"/>
              </a:rPr>
              <a:t>, N.Y. Times, Nov. 18, 2012.</a:t>
            </a:r>
          </a:p>
          <a:p>
            <a:pPr marL="118872" indent="0">
              <a:buNone/>
            </a:pPr>
            <a:endParaRPr lang="en-US" dirty="0"/>
          </a:p>
        </p:txBody>
      </p:sp>
    </p:spTree>
    <p:extLst>
      <p:ext uri="{BB962C8B-B14F-4D97-AF65-F5344CB8AC3E}">
        <p14:creationId xmlns:p14="http://schemas.microsoft.com/office/powerpoint/2010/main" val="3860578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A3B85-06DA-4DCF-B2A7-3BACE1A57289}"/>
              </a:ext>
            </a:extLst>
          </p:cNvPr>
          <p:cNvSpPr>
            <a:spLocks noGrp="1"/>
          </p:cNvSpPr>
          <p:nvPr>
            <p:ph type="title"/>
          </p:nvPr>
        </p:nvSpPr>
        <p:spPr/>
        <p:txBody>
          <a:bodyPr>
            <a:normAutofit/>
          </a:bodyPr>
          <a:lstStyle/>
          <a:p>
            <a:pPr algn="ctr"/>
            <a:r>
              <a:rPr lang="en-US" dirty="0">
                <a:latin typeface="Bookman Old Style" panose="02050604050505020204" pitchFamily="18" charset="0"/>
              </a:rPr>
              <a:t>GROUNDS FOR RELIEF</a:t>
            </a:r>
            <a:endParaRPr lang="en-US" dirty="0"/>
          </a:p>
        </p:txBody>
      </p:sp>
      <p:sp>
        <p:nvSpPr>
          <p:cNvPr id="3" name="Content Placeholder 2">
            <a:extLst>
              <a:ext uri="{FF2B5EF4-FFF2-40B4-BE49-F238E27FC236}">
                <a16:creationId xmlns:a16="http://schemas.microsoft.com/office/drawing/2014/main" id="{56790C3C-9AF8-4BB3-B043-4BD5B3E659F5}"/>
              </a:ext>
            </a:extLst>
          </p:cNvPr>
          <p:cNvSpPr>
            <a:spLocks noGrp="1"/>
          </p:cNvSpPr>
          <p:nvPr>
            <p:ph idx="1"/>
          </p:nvPr>
        </p:nvSpPr>
        <p:spPr/>
        <p:txBody>
          <a:bodyPr/>
          <a:lstStyle/>
          <a:p>
            <a:pPr marL="118872" indent="0">
              <a:buNone/>
            </a:pPr>
            <a:r>
              <a:rPr lang="en-US" b="1" dirty="0">
                <a:latin typeface="Bookman Old Style" panose="02050604050505020204" pitchFamily="18" charset="0"/>
              </a:rPr>
              <a:t>Actual Innocence:  Newly Discovered Evidence Unquestionably Established Innocence</a:t>
            </a:r>
          </a:p>
          <a:p>
            <a:pPr marL="118872" indent="0">
              <a:buNone/>
            </a:pPr>
            <a:endParaRPr lang="en-US" b="1" dirty="0">
              <a:latin typeface="Bookman Old Style" panose="02050604050505020204" pitchFamily="18" charset="0"/>
            </a:endParaRPr>
          </a:p>
          <a:p>
            <a:pPr marL="118872" indent="0">
              <a:buNone/>
            </a:pPr>
            <a:r>
              <a:rPr lang="en-US" b="1" dirty="0">
                <a:latin typeface="Bookman Old Style" panose="02050604050505020204" pitchFamily="18" charset="0"/>
              </a:rPr>
              <a:t>New Science Under Art. 11.073, Code Criminal Procedure</a:t>
            </a:r>
            <a:endParaRPr lang="en-US" dirty="0"/>
          </a:p>
        </p:txBody>
      </p:sp>
    </p:spTree>
    <p:extLst>
      <p:ext uri="{BB962C8B-B14F-4D97-AF65-F5344CB8AC3E}">
        <p14:creationId xmlns:p14="http://schemas.microsoft.com/office/powerpoint/2010/main" val="3921629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76200"/>
            <a:ext cx="8229600" cy="1401762"/>
          </a:xfrm>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t>TEXAS ACTUAL INNOCENCE STANDARD</a:t>
            </a:r>
            <a:endParaRPr lang="en-US" dirty="0">
              <a:solidFill>
                <a:schemeClr val="accent1"/>
              </a:solidFill>
              <a:latin typeface="Bookman Old Style" pitchFamily="18" charset="0"/>
            </a:endParaRPr>
          </a:p>
        </p:txBody>
      </p:sp>
      <p:sp>
        <p:nvSpPr>
          <p:cNvPr id="3" name="Content Placeholder 2"/>
          <p:cNvSpPr>
            <a:spLocks noGrp="1"/>
          </p:cNvSpPr>
          <p:nvPr>
            <p:ph idx="1"/>
          </p:nvPr>
        </p:nvSpPr>
        <p:spPr>
          <a:xfrm>
            <a:off x="457200" y="1600200"/>
            <a:ext cx="8229600" cy="4678363"/>
          </a:xfrm>
        </p:spPr>
        <p:txBody>
          <a:bodyPr>
            <a:normAutofit lnSpcReduction="10000"/>
          </a:bodyPr>
          <a:lstStyle/>
          <a:p>
            <a:pPr marL="118872" indent="0" algn="just">
              <a:buNone/>
            </a:pPr>
            <a:r>
              <a:rPr lang="en-US" sz="3000" b="1" dirty="0">
                <a:latin typeface="Bookman Old Style" pitchFamily="18" charset="0"/>
                <a:cs typeface="Mongolian Baiti" pitchFamily="66" charset="0"/>
              </a:rPr>
              <a:t>Free Standing Actual Innocence Claim:</a:t>
            </a:r>
          </a:p>
          <a:p>
            <a:pPr marL="118872" indent="0" algn="just">
              <a:buNone/>
            </a:pPr>
            <a:endParaRPr lang="en-US" sz="3000" b="1" dirty="0">
              <a:latin typeface="Bookman Old Style" pitchFamily="18" charset="0"/>
              <a:cs typeface="Mongolian Baiti" pitchFamily="66" charset="0"/>
            </a:endParaRPr>
          </a:p>
          <a:p>
            <a:pPr marL="118872" indent="0" algn="just">
              <a:buNone/>
            </a:pPr>
            <a:r>
              <a:rPr lang="en-US" sz="3000" b="1" dirty="0">
                <a:latin typeface="Bookman Old Style" pitchFamily="18" charset="0"/>
                <a:cs typeface="Mongolian Baiti" pitchFamily="66" charset="0"/>
              </a:rPr>
              <a:t>Ex Parte Elizondo, 947 S.W.2d 202 (Tex. Crim. App. 1996)</a:t>
            </a:r>
          </a:p>
          <a:p>
            <a:pPr algn="just">
              <a:buNone/>
            </a:pPr>
            <a:endParaRPr lang="en-US" sz="1200" b="1" dirty="0">
              <a:latin typeface="Bookman Old Style" pitchFamily="18" charset="0"/>
              <a:cs typeface="Mongolian Baiti" pitchFamily="66" charset="0"/>
            </a:endParaRPr>
          </a:p>
          <a:p>
            <a:pPr>
              <a:buNone/>
            </a:pPr>
            <a:r>
              <a:rPr lang="en-US" sz="3000" b="1" dirty="0">
                <a:latin typeface="Bookman Old Style" pitchFamily="18" charset="0"/>
                <a:cs typeface="Mongolian Baiti" pitchFamily="66" charset="0"/>
              </a:rPr>
              <a:t>	Applicant must show, by clear and convincing evidence, that newly discovered or newly available evidence of actual innocence unquestionably established innocence.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Bookman Old Style" panose="02050604050505020204" pitchFamily="18" charset="0"/>
              </a:rPr>
              <a:t>NEWLY DISCOVERED OR AVAILABLE EVIDENCE</a:t>
            </a:r>
          </a:p>
        </p:txBody>
      </p:sp>
      <p:sp>
        <p:nvSpPr>
          <p:cNvPr id="3" name="Content Placeholder 2"/>
          <p:cNvSpPr>
            <a:spLocks noGrp="1"/>
          </p:cNvSpPr>
          <p:nvPr>
            <p:ph idx="1"/>
          </p:nvPr>
        </p:nvSpPr>
        <p:spPr/>
        <p:txBody>
          <a:bodyPr>
            <a:normAutofit fontScale="92500" lnSpcReduction="20000"/>
          </a:bodyPr>
          <a:lstStyle/>
          <a:p>
            <a:pPr>
              <a:buFont typeface="Arial" panose="020B0604020202020204" pitchFamily="34" charset="0"/>
              <a:buChar char="•"/>
            </a:pPr>
            <a:r>
              <a:rPr lang="en-US" b="1" dirty="0">
                <a:latin typeface="Bookman Old Style" panose="02050604050505020204" pitchFamily="18" charset="0"/>
              </a:rPr>
              <a:t>Newly discovered evidence is evidence that was not known to the applicant at the time of trial and could not have been known to him even with the exercise of due diligence.  </a:t>
            </a:r>
            <a:r>
              <a:rPr lang="en-US" b="1" i="1" dirty="0">
                <a:solidFill>
                  <a:schemeClr val="accent1"/>
                </a:solidFill>
                <a:latin typeface="Bookman Old Style" panose="02050604050505020204" pitchFamily="18" charset="0"/>
              </a:rPr>
              <a:t>Brown</a:t>
            </a:r>
            <a:r>
              <a:rPr lang="en-US" b="1" dirty="0">
                <a:solidFill>
                  <a:schemeClr val="accent1"/>
                </a:solidFill>
                <a:latin typeface="Bookman Old Style" panose="02050604050505020204" pitchFamily="18" charset="0"/>
              </a:rPr>
              <a:t>, 205 </a:t>
            </a:r>
            <a:r>
              <a:rPr lang="en-US" b="1" dirty="0" err="1">
                <a:solidFill>
                  <a:schemeClr val="accent1"/>
                </a:solidFill>
                <a:latin typeface="Bookman Old Style" panose="02050604050505020204" pitchFamily="18" charset="0"/>
              </a:rPr>
              <a:t>S.W.3d</a:t>
            </a:r>
            <a:r>
              <a:rPr lang="en-US" b="1" dirty="0">
                <a:solidFill>
                  <a:schemeClr val="accent1"/>
                </a:solidFill>
                <a:latin typeface="Bookman Old Style" panose="02050604050505020204" pitchFamily="18" charset="0"/>
              </a:rPr>
              <a:t> 538</a:t>
            </a:r>
          </a:p>
          <a:p>
            <a:pPr>
              <a:buFont typeface="Arial" panose="020B0604020202020204" pitchFamily="34" charset="0"/>
              <a:buChar char="•"/>
            </a:pPr>
            <a:r>
              <a:rPr lang="en-US" b="1" dirty="0">
                <a:latin typeface="Bookman Old Style" panose="02050604050505020204" pitchFamily="18" charset="0"/>
              </a:rPr>
              <a:t>Newly available evidence is evidence that may have been known to the applicant but was not available for his use based on factors beyond his control.  </a:t>
            </a:r>
            <a:r>
              <a:rPr lang="en-US" b="1" i="1" dirty="0">
                <a:solidFill>
                  <a:schemeClr val="accent1"/>
                </a:solidFill>
                <a:latin typeface="Bookman Old Style" panose="02050604050505020204" pitchFamily="18" charset="0"/>
              </a:rPr>
              <a:t>Calderon</a:t>
            </a:r>
            <a:r>
              <a:rPr lang="en-US" b="1" dirty="0">
                <a:solidFill>
                  <a:schemeClr val="accent1"/>
                </a:solidFill>
                <a:latin typeface="Bookman Old Style" panose="02050604050505020204" pitchFamily="18" charset="0"/>
              </a:rPr>
              <a:t>, 309 </a:t>
            </a:r>
            <a:r>
              <a:rPr lang="en-US" b="1" dirty="0" err="1">
                <a:solidFill>
                  <a:schemeClr val="accent1"/>
                </a:solidFill>
                <a:latin typeface="Bookman Old Style" panose="02050604050505020204" pitchFamily="18" charset="0"/>
              </a:rPr>
              <a:t>S.W.3d</a:t>
            </a:r>
            <a:r>
              <a:rPr lang="en-US" b="1" dirty="0">
                <a:solidFill>
                  <a:schemeClr val="accent1"/>
                </a:solidFill>
                <a:latin typeface="Bookman Old Style" panose="02050604050505020204" pitchFamily="18" charset="0"/>
              </a:rPr>
              <a:t> 64</a:t>
            </a:r>
          </a:p>
        </p:txBody>
      </p:sp>
    </p:spTree>
    <p:extLst>
      <p:ext uri="{BB962C8B-B14F-4D97-AF65-F5344CB8AC3E}">
        <p14:creationId xmlns:p14="http://schemas.microsoft.com/office/powerpoint/2010/main" val="16257643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Theme1" id="{3DBAA1DE-6DED-4DF5-B82E-2340798CB580}" vid="{F0FF41FD-1923-42E7-9D1E-5791E03ECB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1753</TotalTime>
  <Words>1123</Words>
  <Application>Microsoft Office PowerPoint</Application>
  <PresentationFormat>On-screen Show (4:3)</PresentationFormat>
  <Paragraphs>137</Paragraphs>
  <Slides>26</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Bookman Old Style</vt:lpstr>
      <vt:lpstr>Calibri</vt:lpstr>
      <vt:lpstr>Corbel</vt:lpstr>
      <vt:lpstr>Wingdings</vt:lpstr>
      <vt:lpstr>Wingdings 2</vt:lpstr>
      <vt:lpstr>Wingdings 3</vt:lpstr>
      <vt:lpstr>Theme1</vt:lpstr>
      <vt:lpstr>THE EXONERATION OF THE SAN ANTONIO FOUR:  A CASE STUDY</vt:lpstr>
      <vt:lpstr>PowerPoint Presentation</vt:lpstr>
      <vt:lpstr>SAN ANTONIO FOUR</vt:lpstr>
      <vt:lpstr>SAN ANTONIO FOUR</vt:lpstr>
      <vt:lpstr>JUDGE NEWELL’S OPINION</vt:lpstr>
      <vt:lpstr>JUDGE NEWELL’S OPINION</vt:lpstr>
      <vt:lpstr>GROUNDS FOR RELIEF</vt:lpstr>
      <vt:lpstr>TEXAS ACTUAL INNOCENCE STANDARD</vt:lpstr>
      <vt:lpstr>NEWLY DISCOVERED OR AVAILABLE EVIDENCE</vt:lpstr>
      <vt:lpstr>ACTUAL INNOCENCE STANDARD</vt:lpstr>
      <vt:lpstr>ACTUAL INNOCENCE STANDARD</vt:lpstr>
      <vt:lpstr>EX PARTE STEVEN MARK CHANEY,  563 S.W.3d 239  (Tex. Crim. App. 2018)</vt:lpstr>
      <vt:lpstr>EX PARTE SONIA CACY, No. 2016 WL 6525721 (Tex. Crim. App. 2016)</vt:lpstr>
      <vt:lpstr>ACTUAL INNOCENCE AND SAN ANTONIO FOUR</vt:lpstr>
      <vt:lpstr>ACTUAL INNOCENCE AND SAN ANTONIO FOUR</vt:lpstr>
      <vt:lpstr> CHANGING SCIENTIFIC EVIDENCE  </vt:lpstr>
      <vt:lpstr>NEW STATUTE CONCERNING WRITS BASED ON NEW SCIENTIFIC EVIDENCE</vt:lpstr>
      <vt:lpstr>PowerPoint Presentation</vt:lpstr>
      <vt:lpstr>PowerPoint Presentation</vt:lpstr>
      <vt:lpstr>EX PARTE STEVEN MARK CHANEY, 563 S.W.3d 239 (Tex. Crim. App. 2018)</vt:lpstr>
      <vt:lpstr>EX PARTE RICHARD BRYAN KUSSMAUL, ET AL, 548 S.W.3d 606 (Tex. Crim. App. 2018)</vt:lpstr>
      <vt:lpstr>EX PARTE RICHARD BRYAN KUSSMAUL, ET AL , 548 S.W.3d 606 (Tex. Crim. App. 2018)</vt:lpstr>
      <vt:lpstr>NEW SCIENCE IN SAN ANTONIO FOUR CASE</vt:lpstr>
      <vt:lpstr>NEW SCIENCE IN SAN ANTONIO FOUR CASE</vt:lpstr>
      <vt:lpstr>NEW SCIENCE IN SAN ANTONIO FOUR CASE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DESIGNATING AND DETERMINING ISSUES ON APPLICATIONS FOR WRITS OF HABEAS CORPUS</dc:title>
  <dc:creator>Gary Udashen</dc:creator>
  <cp:lastModifiedBy>Phyllis Spurgeon</cp:lastModifiedBy>
  <cp:revision>224</cp:revision>
  <cp:lastPrinted>2019-02-05T17:43:12Z</cp:lastPrinted>
  <dcterms:created xsi:type="dcterms:W3CDTF">2009-05-15T15:13:15Z</dcterms:created>
  <dcterms:modified xsi:type="dcterms:W3CDTF">2019-02-11T21:23:11Z</dcterms:modified>
</cp:coreProperties>
</file>