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6"/>
  </p:notesMasterIdLst>
  <p:sldIdLst>
    <p:sldId id="256" r:id="rId2"/>
    <p:sldId id="322" r:id="rId3"/>
    <p:sldId id="321" r:id="rId4"/>
    <p:sldId id="320" r:id="rId5"/>
    <p:sldId id="257" r:id="rId6"/>
    <p:sldId id="258" r:id="rId7"/>
    <p:sldId id="259" r:id="rId8"/>
    <p:sldId id="260" r:id="rId9"/>
    <p:sldId id="268" r:id="rId10"/>
    <p:sldId id="332" r:id="rId11"/>
    <p:sldId id="341" r:id="rId12"/>
    <p:sldId id="333" r:id="rId13"/>
    <p:sldId id="271" r:id="rId14"/>
    <p:sldId id="272" r:id="rId15"/>
    <p:sldId id="309" r:id="rId16"/>
    <p:sldId id="273" r:id="rId17"/>
    <p:sldId id="282" r:id="rId18"/>
    <p:sldId id="284" r:id="rId19"/>
    <p:sldId id="334" r:id="rId20"/>
    <p:sldId id="335" r:id="rId21"/>
    <p:sldId id="336" r:id="rId22"/>
    <p:sldId id="337" r:id="rId23"/>
    <p:sldId id="338" r:id="rId24"/>
    <p:sldId id="293" r:id="rId25"/>
    <p:sldId id="294" r:id="rId26"/>
    <p:sldId id="295" r:id="rId27"/>
    <p:sldId id="296" r:id="rId28"/>
    <p:sldId id="297" r:id="rId29"/>
    <p:sldId id="298" r:id="rId30"/>
    <p:sldId id="339" r:id="rId31"/>
    <p:sldId id="300" r:id="rId32"/>
    <p:sldId id="301" r:id="rId33"/>
    <p:sldId id="302" r:id="rId34"/>
    <p:sldId id="304" r:id="rId35"/>
    <p:sldId id="305" r:id="rId36"/>
    <p:sldId id="306" r:id="rId37"/>
    <p:sldId id="307" r:id="rId38"/>
    <p:sldId id="308" r:id="rId39"/>
    <p:sldId id="340" r:id="rId40"/>
    <p:sldId id="330" r:id="rId41"/>
    <p:sldId id="319" r:id="rId42"/>
    <p:sldId id="317" r:id="rId43"/>
    <p:sldId id="318" r:id="rId44"/>
    <p:sldId id="316" r:id="rId45"/>
    <p:sldId id="311" r:id="rId46"/>
    <p:sldId id="312" r:id="rId47"/>
    <p:sldId id="313" r:id="rId48"/>
    <p:sldId id="314" r:id="rId49"/>
    <p:sldId id="290" r:id="rId50"/>
    <p:sldId id="331" r:id="rId51"/>
    <p:sldId id="326" r:id="rId52"/>
    <p:sldId id="328" r:id="rId53"/>
    <p:sldId id="327" r:id="rId54"/>
    <p:sldId id="323" r:id="rId5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D6D6D"/>
    <a:srgbClr val="7F7F7F"/>
    <a:srgbClr val="8A0000"/>
    <a:srgbClr val="740000"/>
    <a:srgbClr val="A80000"/>
    <a:srgbClr val="3F3F3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4" autoAdjust="0"/>
    <p:restoredTop sz="94660"/>
  </p:normalViewPr>
  <p:slideViewPr>
    <p:cSldViewPr snapToObjects="1">
      <p:cViewPr varScale="1">
        <p:scale>
          <a:sx n="85" d="100"/>
          <a:sy n="85" d="100"/>
        </p:scale>
        <p:origin x="7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27A2EF8-4698-4554-93AC-79811C9BD72B}" type="datetimeFigureOut">
              <a:rPr lang="en-US" smtClean="0"/>
              <a:pPr/>
              <a:t>4/30/2015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937C8EE-F3C3-46B4-8D1C-38CA0B7C806E}" type="slidenum">
              <a:rPr lang="en-US" smtClean="0"/>
              <a:pPr/>
              <a:t>‹#›</a:t>
            </a:fld>
            <a:endParaRPr lang="en-US"/>
          </a:p>
        </p:txBody>
      </p:sp>
    </p:spTree>
    <p:extLst>
      <p:ext uri="{BB962C8B-B14F-4D97-AF65-F5344CB8AC3E}">
        <p14:creationId xmlns:p14="http://schemas.microsoft.com/office/powerpoint/2010/main" val="327224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37C8EE-F3C3-46B4-8D1C-38CA0B7C806E}" type="slidenum">
              <a:rPr lang="en-US" smtClean="0"/>
              <a:pPr/>
              <a:t>11</a:t>
            </a:fld>
            <a:endParaRPr lang="en-US"/>
          </a:p>
        </p:txBody>
      </p:sp>
    </p:spTree>
    <p:extLst>
      <p:ext uri="{BB962C8B-B14F-4D97-AF65-F5344CB8AC3E}">
        <p14:creationId xmlns:p14="http://schemas.microsoft.com/office/powerpoint/2010/main" val="326151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37C8EE-F3C3-46B4-8D1C-38CA0B7C806E}" type="slidenum">
              <a:rPr lang="en-US" smtClean="0"/>
              <a:pPr/>
              <a:t>13</a:t>
            </a:fld>
            <a:endParaRPr lang="en-US" dirty="0"/>
          </a:p>
        </p:txBody>
      </p:sp>
    </p:spTree>
    <p:extLst>
      <p:ext uri="{BB962C8B-B14F-4D97-AF65-F5344CB8AC3E}">
        <p14:creationId xmlns:p14="http://schemas.microsoft.com/office/powerpoint/2010/main" val="4120340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D0451C6-76F1-4CCD-AECE-6B95922AE797}"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C1202-A54B-4EA2-9865-B67F69DEA00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extLst>
      <p:ext uri="{BB962C8B-B14F-4D97-AF65-F5344CB8AC3E}">
        <p14:creationId xmlns:p14="http://schemas.microsoft.com/office/powerpoint/2010/main" val="3337930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0451C6-76F1-4CCD-AECE-6B95922AE797}"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76627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0451C6-76F1-4CCD-AECE-6B95922AE797}" type="datetimeFigureOut">
              <a:rPr lang="en-US" smtClean="0"/>
              <a:pPr/>
              <a:t>4/30/2015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64971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0451C6-76F1-4CCD-AECE-6B95922AE797}"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84594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0451C6-76F1-4CCD-AECE-6B95922AE797}"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778449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0451C6-76F1-4CCD-AECE-6B95922AE797}"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215598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0451C6-76F1-4CCD-AECE-6B95922AE797}" type="datetimeFigureOut">
              <a:rPr lang="en-US" smtClean="0"/>
              <a:pPr/>
              <a:t>4/30/2015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227066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0451C6-76F1-4CCD-AECE-6B95922AE797}" type="datetimeFigureOut">
              <a:rPr lang="en-US" smtClean="0"/>
              <a:pPr/>
              <a:t>4/30/2015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4277400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451C6-76F1-4CCD-AECE-6B95922AE797}" type="datetimeFigureOut">
              <a:rPr lang="en-US" smtClean="0"/>
              <a:pPr/>
              <a:t>4/30/2015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355549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0451C6-76F1-4CCD-AECE-6B95922AE797}"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C1202-A54B-4EA2-9865-B67F69DEA00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extLst>
      <p:ext uri="{BB962C8B-B14F-4D97-AF65-F5344CB8AC3E}">
        <p14:creationId xmlns:p14="http://schemas.microsoft.com/office/powerpoint/2010/main" val="64716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D0451C6-76F1-4CCD-AECE-6B95922AE797}" type="datetimeFigureOut">
              <a:rPr lang="en-US" smtClean="0"/>
              <a:pPr/>
              <a:t>4/30/2015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6CC1202-A54B-4EA2-9865-B67F69DEA00E}" type="slidenum">
              <a:rPr lang="en-US" smtClean="0"/>
              <a:pPr/>
              <a:t>‹#›</a:t>
            </a:fld>
            <a:endParaRPr lang="en-US"/>
          </a:p>
        </p:txBody>
      </p:sp>
    </p:spTree>
    <p:extLst>
      <p:ext uri="{BB962C8B-B14F-4D97-AF65-F5344CB8AC3E}">
        <p14:creationId xmlns:p14="http://schemas.microsoft.com/office/powerpoint/2010/main" val="74729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D0451C6-76F1-4CCD-AECE-6B95922AE797}" type="datetimeFigureOut">
              <a:rPr lang="en-US" smtClean="0"/>
              <a:pPr/>
              <a:t>4/30/2015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6CC1202-A54B-4EA2-9865-B67F69DEA00E}" type="slidenum">
              <a:rPr lang="en-US" smtClean="0"/>
              <a:pPr/>
              <a:t>‹#›</a:t>
            </a:fld>
            <a:endParaRPr lang="en-US"/>
          </a:p>
        </p:txBody>
      </p:sp>
    </p:spTree>
    <p:extLst>
      <p:ext uri="{BB962C8B-B14F-4D97-AF65-F5344CB8AC3E}">
        <p14:creationId xmlns:p14="http://schemas.microsoft.com/office/powerpoint/2010/main" val="18299071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48000"/>
                <a:satMod val="300000"/>
              </a:schemeClr>
            </a:gs>
            <a:gs pos="12000">
              <a:schemeClr val="bg1">
                <a:tint val="48000"/>
                <a:satMod val="300000"/>
              </a:schemeClr>
            </a:gs>
            <a:gs pos="42000">
              <a:schemeClr val="bg1">
                <a:tint val="49000"/>
                <a:satMod val="300000"/>
              </a:schemeClr>
            </a:gs>
            <a:gs pos="100000">
              <a:schemeClr val="bg1">
                <a:shade val="30000"/>
              </a:schemeClr>
            </a:gs>
          </a:gsLst>
          <a:path path="circle">
            <a:fillToRect l="10000" t="-25000" r="10000" b="125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904999"/>
          </a:xfrm>
        </p:spPr>
        <p:txBody>
          <a:bodyPr>
            <a:noAutofit/>
          </a:bodyPr>
          <a:lstStyle/>
          <a:p>
            <a:pPr algn="ctr"/>
            <a:r>
              <a:rPr lang="en-US" sz="4800" b="1" dirty="0" smtClean="0">
                <a:solidFill>
                  <a:schemeClr val="accent1"/>
                </a:solidFill>
                <a:effectLst>
                  <a:outerShdw blurRad="38100" dist="38100" dir="2700000" algn="tl">
                    <a:srgbClr val="000000">
                      <a:alpha val="43137"/>
                    </a:srgbClr>
                  </a:outerShdw>
                </a:effectLst>
                <a:latin typeface="Bookman Old Style" pitchFamily="18" charset="0"/>
                <a:cs typeface="Times New Roman" pitchFamily="18" charset="0"/>
              </a:rPr>
              <a:t>LEGAL ISSUES IN TEXAS INNOCENCE CASES</a:t>
            </a:r>
            <a:endParaRPr lang="en-US" sz="4800" b="1" dirty="0">
              <a:solidFill>
                <a:schemeClr val="accent1"/>
              </a:solidFill>
              <a:effectLst>
                <a:outerShdw blurRad="38100" dist="38100" dir="2700000" algn="tl">
                  <a:srgbClr val="000000">
                    <a:alpha val="43137"/>
                  </a:srgbClr>
                </a:outerShdw>
              </a:effectLst>
              <a:latin typeface="Bookman Old Style" pitchFamily="18" charset="0"/>
              <a:cs typeface="Times New Roman" pitchFamily="18" charset="0"/>
            </a:endParaRPr>
          </a:p>
        </p:txBody>
      </p:sp>
      <p:sp>
        <p:nvSpPr>
          <p:cNvPr id="3" name="Subtitle 2"/>
          <p:cNvSpPr>
            <a:spLocks noGrp="1"/>
          </p:cNvSpPr>
          <p:nvPr>
            <p:ph type="subTitle" idx="1"/>
          </p:nvPr>
        </p:nvSpPr>
        <p:spPr>
          <a:xfrm>
            <a:off x="685800" y="4567654"/>
            <a:ext cx="5562600" cy="1905000"/>
          </a:xfrm>
        </p:spPr>
        <p:txBody>
          <a:bodyPr>
            <a:normAutofit/>
          </a:bodyPr>
          <a:lstStyle/>
          <a:p>
            <a:pPr>
              <a:spcBef>
                <a:spcPts val="0"/>
              </a:spcBef>
            </a:pPr>
            <a:r>
              <a:rPr lang="en-US" sz="1400" b="1" dirty="0" smtClean="0">
                <a:solidFill>
                  <a:schemeClr val="tx1"/>
                </a:solidFill>
                <a:latin typeface="Bookman Old Style" pitchFamily="18" charset="0"/>
                <a:cs typeface="Arial" pitchFamily="34" charset="0"/>
              </a:rPr>
              <a:t>Presented by:</a:t>
            </a:r>
          </a:p>
          <a:p>
            <a:pPr>
              <a:spcBef>
                <a:spcPts val="0"/>
              </a:spcBef>
            </a:pPr>
            <a:r>
              <a:rPr lang="en-US" sz="1400" b="1" dirty="0" smtClean="0">
                <a:solidFill>
                  <a:schemeClr val="tx1"/>
                </a:solidFill>
                <a:latin typeface="Bookman Old Style" pitchFamily="18" charset="0"/>
                <a:cs typeface="Arial" pitchFamily="34" charset="0"/>
              </a:rPr>
              <a:t>Gary A. Udashen</a:t>
            </a:r>
          </a:p>
          <a:p>
            <a:pPr>
              <a:spcBef>
                <a:spcPts val="0"/>
              </a:spcBef>
            </a:pPr>
            <a:r>
              <a:rPr lang="en-US" sz="1400" b="1" dirty="0" smtClean="0">
                <a:solidFill>
                  <a:schemeClr val="tx1"/>
                </a:solidFill>
                <a:latin typeface="Bookman Old Style" pitchFamily="18" charset="0"/>
                <a:cs typeface="Arial" pitchFamily="34" charset="0"/>
              </a:rPr>
              <a:t>Sorrels, Udashen &amp; Anton</a:t>
            </a:r>
          </a:p>
          <a:p>
            <a:pPr>
              <a:spcBef>
                <a:spcPts val="0"/>
              </a:spcBef>
            </a:pPr>
            <a:r>
              <a:rPr lang="en-US" sz="1400" b="1" dirty="0" smtClean="0">
                <a:solidFill>
                  <a:schemeClr val="tx1"/>
                </a:solidFill>
                <a:latin typeface="Bookman Old Style" pitchFamily="18" charset="0"/>
                <a:cs typeface="Arial" pitchFamily="34" charset="0"/>
              </a:rPr>
              <a:t>2311 Cedar Springs Rd., Suite 250</a:t>
            </a:r>
          </a:p>
          <a:p>
            <a:pPr>
              <a:spcBef>
                <a:spcPts val="0"/>
              </a:spcBef>
            </a:pPr>
            <a:r>
              <a:rPr lang="en-US" sz="1400" b="1" dirty="0" smtClean="0">
                <a:solidFill>
                  <a:schemeClr val="tx1"/>
                </a:solidFill>
                <a:latin typeface="Bookman Old Style" pitchFamily="18" charset="0"/>
                <a:cs typeface="Arial" pitchFamily="34" charset="0"/>
              </a:rPr>
              <a:t>Dallas, Texas 75201</a:t>
            </a:r>
          </a:p>
          <a:p>
            <a:pPr>
              <a:spcBef>
                <a:spcPts val="0"/>
              </a:spcBef>
            </a:pPr>
            <a:r>
              <a:rPr lang="en-US" sz="1400" b="1" dirty="0" smtClean="0">
                <a:solidFill>
                  <a:schemeClr val="tx1"/>
                </a:solidFill>
                <a:latin typeface="Bookman Old Style" pitchFamily="18" charset="0"/>
                <a:cs typeface="Arial" pitchFamily="34" charset="0"/>
              </a:rPr>
              <a:t>214-468-8100</a:t>
            </a:r>
          </a:p>
          <a:p>
            <a:pPr>
              <a:spcBef>
                <a:spcPts val="0"/>
              </a:spcBef>
            </a:pPr>
            <a:r>
              <a:rPr lang="en-US" sz="1400" b="1" dirty="0" smtClean="0">
                <a:solidFill>
                  <a:schemeClr val="tx1"/>
                </a:solidFill>
                <a:latin typeface="Bookman Old Style" pitchFamily="18" charset="0"/>
                <a:cs typeface="Arial" pitchFamily="34" charset="0"/>
              </a:rPr>
              <a:t>214-468-8104 fax</a:t>
            </a:r>
          </a:p>
          <a:p>
            <a:pPr>
              <a:spcBef>
                <a:spcPts val="0"/>
              </a:spcBef>
            </a:pPr>
            <a:r>
              <a:rPr lang="en-US" sz="1400" b="1" dirty="0" smtClean="0">
                <a:solidFill>
                  <a:schemeClr val="tx1"/>
                </a:solidFill>
                <a:latin typeface="Bookman Old Style" pitchFamily="18" charset="0"/>
                <a:cs typeface="Arial" pitchFamily="34" charset="0"/>
              </a:rPr>
              <a:t>gau@sualaw.com</a:t>
            </a:r>
          </a:p>
          <a:p>
            <a:endParaRPr lang="en-US" sz="1600" dirty="0">
              <a:solidFill>
                <a:srgbClr val="7F7F7F"/>
              </a:solidFill>
            </a:endParaRPr>
          </a:p>
        </p:txBody>
      </p:sp>
      <p:sp>
        <p:nvSpPr>
          <p:cNvPr id="4" name="TextBox 3"/>
          <p:cNvSpPr txBox="1"/>
          <p:nvPr/>
        </p:nvSpPr>
        <p:spPr>
          <a:xfrm>
            <a:off x="685800" y="5181600"/>
            <a:ext cx="7772400" cy="338554"/>
          </a:xfrm>
          <a:prstGeom prst="rect">
            <a:avLst/>
          </a:prstGeom>
          <a:noFill/>
        </p:spPr>
        <p:txBody>
          <a:bodyPr wrap="square" rtlCol="0">
            <a:spAutoFit/>
          </a:bodyPr>
          <a:lstStyle/>
          <a:p>
            <a:pPr algn="ctr"/>
            <a:endParaRPr lang="en-US" sz="1600" b="1" dirty="0">
              <a:solidFill>
                <a:schemeClr val="bg1"/>
              </a:solidFill>
              <a:latin typeface="Bookman Old Style" pitchFamily="18"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Bookman Old Style" panose="02050604050505020204" pitchFamily="18" charset="0"/>
              </a:rPr>
              <a:t>ACTUAL INNOCENCE STANDARD</a:t>
            </a:r>
            <a:endParaRPr lang="en-US" dirty="0">
              <a:latin typeface="Bookman Old Style" panose="02050604050505020204" pitchFamily="18" charset="0"/>
            </a:endParaRPr>
          </a:p>
        </p:txBody>
      </p:sp>
      <p:sp>
        <p:nvSpPr>
          <p:cNvPr id="3" name="Content Placeholder 2"/>
          <p:cNvSpPr>
            <a:spLocks noGrp="1"/>
          </p:cNvSpPr>
          <p:nvPr>
            <p:ph idx="1"/>
          </p:nvPr>
        </p:nvSpPr>
        <p:spPr/>
        <p:txBody>
          <a:bodyPr>
            <a:normAutofit lnSpcReduction="10000"/>
          </a:bodyPr>
          <a:lstStyle/>
          <a:p>
            <a:pPr>
              <a:buSzPct val="100000"/>
              <a:buFont typeface="Arial" panose="020B0604020202020204" pitchFamily="34" charset="0"/>
              <a:buChar char="•"/>
            </a:pPr>
            <a:r>
              <a:rPr lang="en-US" sz="3600" b="1" dirty="0" smtClean="0">
                <a:latin typeface="Bookman Old Style" panose="02050604050505020204" pitchFamily="18" charset="0"/>
              </a:rPr>
              <a:t>Court must examine the new evidence in light of the evidence presented at trial</a:t>
            </a:r>
          </a:p>
          <a:p>
            <a:pPr>
              <a:buSzPct val="100000"/>
              <a:buFont typeface="Arial" panose="020B0604020202020204" pitchFamily="34" charset="0"/>
              <a:buChar char="•"/>
            </a:pPr>
            <a:endParaRPr lang="en-US" sz="3600" b="1" dirty="0">
              <a:latin typeface="Bookman Old Style" panose="02050604050505020204" pitchFamily="18" charset="0"/>
            </a:endParaRPr>
          </a:p>
          <a:p>
            <a:pPr>
              <a:buSzPct val="100000"/>
              <a:buFont typeface="Arial" panose="020B0604020202020204" pitchFamily="34" charset="0"/>
              <a:buChar char="•"/>
            </a:pPr>
            <a:r>
              <a:rPr lang="en-US" sz="3600" b="1" dirty="0" smtClean="0">
                <a:latin typeface="Bookman Old Style" panose="02050604050505020204" pitchFamily="18" charset="0"/>
              </a:rPr>
              <a:t>To grant relief court must believe that no rational juror would have convicted in light of the newly discovered evidence.</a:t>
            </a:r>
            <a:endParaRPr lang="en-US" sz="3600" b="1" dirty="0">
              <a:latin typeface="Bookman Old Style" panose="02050604050505020204" pitchFamily="18" charset="0"/>
            </a:endParaRPr>
          </a:p>
        </p:txBody>
      </p:sp>
    </p:spTree>
    <p:extLst>
      <p:ext uri="{BB962C8B-B14F-4D97-AF65-F5344CB8AC3E}">
        <p14:creationId xmlns:p14="http://schemas.microsoft.com/office/powerpoint/2010/main" val="4017405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Bookman Old Style" panose="02050604050505020204" pitchFamily="18" charset="0"/>
              </a:rPr>
              <a:t>ACTUAL INNOCENCE STANDARD</a:t>
            </a:r>
            <a:endParaRPr lang="en-US" dirty="0">
              <a:latin typeface="Bookman Old Style" panose="02050604050505020204" pitchFamily="18" charset="0"/>
            </a:endParaRPr>
          </a:p>
        </p:txBody>
      </p:sp>
      <p:sp>
        <p:nvSpPr>
          <p:cNvPr id="3" name="Content Placeholder 2"/>
          <p:cNvSpPr>
            <a:spLocks noGrp="1"/>
          </p:cNvSpPr>
          <p:nvPr>
            <p:ph idx="1"/>
          </p:nvPr>
        </p:nvSpPr>
        <p:spPr/>
        <p:txBody>
          <a:bodyPr/>
          <a:lstStyle/>
          <a:p>
            <a:pPr marL="118872" indent="0" algn="ctr">
              <a:buNone/>
            </a:pPr>
            <a:r>
              <a:rPr lang="en-US" b="1" dirty="0" smtClean="0">
                <a:latin typeface="Bookman Old Style" panose="02050604050505020204" pitchFamily="18" charset="0"/>
              </a:rPr>
              <a:t>Applies to:</a:t>
            </a:r>
          </a:p>
          <a:p>
            <a:pPr marL="118872" indent="0" algn="ctr">
              <a:buNone/>
            </a:pPr>
            <a:endParaRPr lang="en-US" b="1" dirty="0" smtClean="0">
              <a:latin typeface="Bookman Old Style" panose="02050604050505020204" pitchFamily="18" charset="0"/>
            </a:endParaRPr>
          </a:p>
          <a:p>
            <a:pPr>
              <a:buSzPct val="100000"/>
              <a:buFont typeface="Arial" panose="020B0604020202020204" pitchFamily="34" charset="0"/>
              <a:buChar char="•"/>
            </a:pPr>
            <a:r>
              <a:rPr lang="en-US" b="1" dirty="0" smtClean="0">
                <a:latin typeface="Bookman Old Style" panose="02050604050505020204" pitchFamily="18" charset="0"/>
              </a:rPr>
              <a:t>DNA</a:t>
            </a:r>
          </a:p>
          <a:p>
            <a:pPr marL="118872" indent="0">
              <a:buSzPct val="100000"/>
              <a:buNone/>
            </a:pPr>
            <a:endParaRPr lang="en-US" b="1" dirty="0" smtClean="0">
              <a:latin typeface="Bookman Old Style" panose="02050604050505020204" pitchFamily="18" charset="0"/>
            </a:endParaRPr>
          </a:p>
          <a:p>
            <a:pPr>
              <a:buSzPct val="100000"/>
              <a:buFont typeface="Arial" panose="020B0604020202020204" pitchFamily="34" charset="0"/>
              <a:buChar char="•"/>
            </a:pPr>
            <a:r>
              <a:rPr lang="en-US" b="1" dirty="0" smtClean="0">
                <a:latin typeface="Bookman Old Style" panose="02050604050505020204" pitchFamily="18" charset="0"/>
              </a:rPr>
              <a:t>Recantations</a:t>
            </a:r>
          </a:p>
          <a:p>
            <a:pPr marL="118872" indent="0">
              <a:buSzPct val="100000"/>
              <a:buNone/>
            </a:pPr>
            <a:endParaRPr lang="en-US" b="1" dirty="0" smtClean="0">
              <a:latin typeface="Bookman Old Style" panose="02050604050505020204" pitchFamily="18" charset="0"/>
            </a:endParaRPr>
          </a:p>
          <a:p>
            <a:pPr>
              <a:buSzPct val="100000"/>
              <a:buFont typeface="Arial" panose="020B0604020202020204" pitchFamily="34" charset="0"/>
              <a:buChar char="•"/>
            </a:pPr>
            <a:r>
              <a:rPr lang="en-US" b="1" dirty="0" smtClean="0">
                <a:latin typeface="Bookman Old Style" panose="02050604050505020204" pitchFamily="18" charset="0"/>
              </a:rPr>
              <a:t>Other New Evidence</a:t>
            </a:r>
            <a:endParaRPr lang="en-US" b="1" dirty="0">
              <a:latin typeface="Bookman Old Style" panose="02050604050505020204" pitchFamily="18" charset="0"/>
            </a:endParaRPr>
          </a:p>
          <a:p>
            <a:pPr marL="118872" indent="0">
              <a:buNone/>
            </a:pPr>
            <a:endParaRPr lang="en-US" b="1" dirty="0">
              <a:latin typeface="Bookman Old Style" panose="02050604050505020204" pitchFamily="18" charset="0"/>
            </a:endParaRPr>
          </a:p>
        </p:txBody>
      </p:sp>
    </p:spTree>
    <p:extLst>
      <p:ext uri="{BB962C8B-B14F-4D97-AF65-F5344CB8AC3E}">
        <p14:creationId xmlns:p14="http://schemas.microsoft.com/office/powerpoint/2010/main" val="4291855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smtClean="0">
                <a:latin typeface="Bookman Old Style" panose="02050604050505020204" pitchFamily="18" charset="0"/>
              </a:rPr>
              <a:t>Ex Parte Brown</a:t>
            </a:r>
            <a:r>
              <a:rPr lang="en-US" dirty="0" smtClean="0">
                <a:latin typeface="Bookman Old Style" panose="02050604050505020204" pitchFamily="18" charset="0"/>
              </a:rPr>
              <a:t>, </a:t>
            </a:r>
            <a:br>
              <a:rPr lang="en-US" dirty="0" smtClean="0">
                <a:latin typeface="Bookman Old Style" panose="02050604050505020204" pitchFamily="18" charset="0"/>
              </a:rPr>
            </a:br>
            <a:r>
              <a:rPr lang="en-US" dirty="0" smtClean="0">
                <a:latin typeface="Bookman Old Style" panose="02050604050505020204" pitchFamily="18" charset="0"/>
              </a:rPr>
              <a:t>205 S.W.3d 538 (2006)</a:t>
            </a:r>
            <a:endParaRPr lang="en-US" i="1" dirty="0">
              <a:latin typeface="Bookman Old Style" panose="02050604050505020204" pitchFamily="18" charset="0"/>
            </a:endParaRPr>
          </a:p>
        </p:txBody>
      </p:sp>
      <p:sp>
        <p:nvSpPr>
          <p:cNvPr id="3" name="Content Placeholder 2"/>
          <p:cNvSpPr>
            <a:spLocks noGrp="1"/>
          </p:cNvSpPr>
          <p:nvPr>
            <p:ph idx="1"/>
          </p:nvPr>
        </p:nvSpPr>
        <p:spPr/>
        <p:txBody>
          <a:bodyPr>
            <a:normAutofit/>
          </a:bodyPr>
          <a:lstStyle/>
          <a:p>
            <a:pPr marL="118872" indent="0" algn="ctr">
              <a:buNone/>
            </a:pPr>
            <a:r>
              <a:rPr lang="en-US" sz="3600" b="1" dirty="0" smtClean="0">
                <a:latin typeface="Bookman Old Style" panose="02050604050505020204" pitchFamily="18" charset="0"/>
              </a:rPr>
              <a:t>Establishing a bare claim of actual innocence is a herculean task</a:t>
            </a:r>
          </a:p>
          <a:p>
            <a:pPr marL="118872" indent="0" algn="ctr">
              <a:buNone/>
            </a:pPr>
            <a:endParaRPr lang="en-US" sz="3600" b="1" dirty="0">
              <a:latin typeface="Bookman Old Style" panose="02050604050505020204" pitchFamily="18" charset="0"/>
            </a:endParaRPr>
          </a:p>
          <a:p>
            <a:pPr marL="118872" indent="0" algn="ctr">
              <a:buNone/>
            </a:pPr>
            <a:r>
              <a:rPr lang="en-US" sz="3600" b="1" dirty="0" smtClean="0">
                <a:latin typeface="Bookman Old Style" panose="02050604050505020204" pitchFamily="18" charset="0"/>
              </a:rPr>
              <a:t>Must make an exceedingly persuasive case of actual innocence</a:t>
            </a:r>
            <a:endParaRPr lang="en-US" sz="3600" b="1" dirty="0">
              <a:latin typeface="Bookman Old Style" panose="02050604050505020204" pitchFamily="18" charset="0"/>
            </a:endParaRPr>
          </a:p>
        </p:txBody>
      </p:sp>
    </p:spTree>
    <p:extLst>
      <p:ext uri="{BB962C8B-B14F-4D97-AF65-F5344CB8AC3E}">
        <p14:creationId xmlns:p14="http://schemas.microsoft.com/office/powerpoint/2010/main" val="2692683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RECANTATIONS</a:t>
            </a:r>
            <a:endParaRPr lang="en-US" dirty="0">
              <a:solidFill>
                <a:schemeClr val="accent1"/>
              </a:solidFill>
              <a:latin typeface="Bookman Old Style" pitchFamily="18" charset="0"/>
            </a:endParaRPr>
          </a:p>
        </p:txBody>
      </p:sp>
      <p:sp>
        <p:nvSpPr>
          <p:cNvPr id="3" name="Content Placeholder 2"/>
          <p:cNvSpPr>
            <a:spLocks noGrp="1"/>
          </p:cNvSpPr>
          <p:nvPr>
            <p:ph idx="1"/>
          </p:nvPr>
        </p:nvSpPr>
        <p:spPr>
          <a:xfrm>
            <a:off x="457200" y="1828800"/>
            <a:ext cx="8382000" cy="3581400"/>
          </a:xfrm>
        </p:spPr>
        <p:txBody>
          <a:bodyPr>
            <a:noAutofit/>
          </a:bodyPr>
          <a:lstStyle/>
          <a:p>
            <a:pPr>
              <a:spcBef>
                <a:spcPts val="0"/>
              </a:spcBef>
            </a:pPr>
            <a:r>
              <a:rPr lang="en-US" sz="2700" b="1" dirty="0" smtClean="0">
                <a:latin typeface="Bookman Old Style" pitchFamily="18" charset="0"/>
                <a:cs typeface="Mongolian Baiti" pitchFamily="66" charset="0"/>
              </a:rPr>
              <a:t>Ex Parte Thompson, 153 S.W.3d 416 (2005)</a:t>
            </a:r>
          </a:p>
          <a:p>
            <a:pPr>
              <a:spcBef>
                <a:spcPts val="0"/>
              </a:spcBef>
              <a:buNone/>
            </a:pPr>
            <a:r>
              <a:rPr lang="en-US" sz="2700" b="1" dirty="0" smtClean="0">
                <a:latin typeface="Bookman Old Style" pitchFamily="18" charset="0"/>
                <a:cs typeface="Mongolian Baiti" pitchFamily="66" charset="0"/>
              </a:rPr>
              <a:t>	Complainant, daughter of Applicant, provided affidavit and testimony stating that sexual abuse never occurred.</a:t>
            </a:r>
          </a:p>
          <a:p>
            <a:pPr>
              <a:spcBef>
                <a:spcPts val="0"/>
              </a:spcBef>
              <a:buNone/>
            </a:pPr>
            <a:endParaRPr lang="en-US" sz="2700" b="1" dirty="0" smtClean="0">
              <a:latin typeface="Bookman Old Style" pitchFamily="18" charset="0"/>
              <a:cs typeface="Mongolian Baiti" pitchFamily="66" charset="0"/>
            </a:endParaRPr>
          </a:p>
          <a:p>
            <a:pPr>
              <a:spcBef>
                <a:spcPts val="0"/>
              </a:spcBef>
            </a:pPr>
            <a:r>
              <a:rPr lang="en-US" sz="2700" b="1" dirty="0" smtClean="0">
                <a:latin typeface="Bookman Old Style" pitchFamily="18" charset="0"/>
                <a:cs typeface="Mongolian Baiti" pitchFamily="66" charset="0"/>
              </a:rPr>
              <a:t>Ex Parte Tuley, 109 S.W.3d 388 (2002)</a:t>
            </a:r>
          </a:p>
          <a:p>
            <a:pPr>
              <a:spcBef>
                <a:spcPts val="0"/>
              </a:spcBef>
              <a:buNone/>
            </a:pPr>
            <a:r>
              <a:rPr lang="en-US" sz="2700" b="1" dirty="0" smtClean="0">
                <a:latin typeface="Bookman Old Style" pitchFamily="18" charset="0"/>
                <a:cs typeface="Mongolian Baiti" pitchFamily="66" charset="0"/>
              </a:rPr>
              <a:t>	Actual innocence claims are not barred by guilty plea.</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NEWLY DISCOVERED OR </a:t>
            </a:r>
            <a:b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b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NEWLY AVAILABLE EVIDENCE:</a:t>
            </a:r>
            <a:endParaRPr lang="en-US" dirty="0">
              <a:solidFill>
                <a:schemeClr val="accent1"/>
              </a:solidFill>
              <a:latin typeface="Bookman Old Style" pitchFamily="18" charset="0"/>
            </a:endParaRPr>
          </a:p>
        </p:txBody>
      </p:sp>
      <p:sp>
        <p:nvSpPr>
          <p:cNvPr id="3" name="Content Placeholder 2"/>
          <p:cNvSpPr>
            <a:spLocks noGrp="1"/>
          </p:cNvSpPr>
          <p:nvPr>
            <p:ph idx="1"/>
          </p:nvPr>
        </p:nvSpPr>
        <p:spPr>
          <a:xfrm>
            <a:off x="457200" y="2590800"/>
            <a:ext cx="8229600" cy="3048000"/>
          </a:xfrm>
        </p:spPr>
        <p:txBody>
          <a:bodyPr/>
          <a:lstStyle/>
          <a:p>
            <a:r>
              <a:rPr lang="en-US" b="1" dirty="0" smtClean="0">
                <a:latin typeface="Bookman Old Style" pitchFamily="18" charset="0"/>
                <a:cs typeface="Mongolian Baiti" pitchFamily="66" charset="0"/>
              </a:rPr>
              <a:t>Ex Parte Calderon, 309 S.W.3d 64 (2010)</a:t>
            </a:r>
          </a:p>
          <a:p>
            <a:pPr>
              <a:buNone/>
            </a:pPr>
            <a:endParaRPr lang="en-US" sz="900" b="1" dirty="0" smtClean="0">
              <a:latin typeface="Bookman Old Style" pitchFamily="18" charset="0"/>
              <a:cs typeface="Mongolian Baiti" pitchFamily="66" charset="0"/>
            </a:endParaRPr>
          </a:p>
          <a:p>
            <a:pPr>
              <a:buNone/>
            </a:pPr>
            <a:r>
              <a:rPr lang="en-US" b="1" dirty="0" smtClean="0">
                <a:latin typeface="Bookman Old Style" pitchFamily="18" charset="0"/>
                <a:cs typeface="Mongolian Baiti" pitchFamily="66" charset="0"/>
              </a:rPr>
              <a:t>	Evidence of innocence must be newly discovered or newly available.</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sz="4800" i="1" dirty="0">
                <a:latin typeface="Bookman Old Style" panose="02050604050505020204" pitchFamily="18" charset="0"/>
              </a:rPr>
              <a:t>Ex Parte </a:t>
            </a:r>
            <a:r>
              <a:rPr lang="en-US" sz="4800" i="1" dirty="0" err="1">
                <a:latin typeface="Bookman Old Style" panose="02050604050505020204" pitchFamily="18" charset="0"/>
              </a:rPr>
              <a:t>Navarijo</a:t>
            </a:r>
            <a:r>
              <a:rPr lang="en-US" sz="4800" dirty="0">
                <a:latin typeface="Bookman Old Style" panose="02050604050505020204" pitchFamily="18" charset="0"/>
              </a:rPr>
              <a:t>, 433 S.W.3d 558 (2014</a:t>
            </a:r>
            <a:r>
              <a:rPr lang="en-US" sz="4800" dirty="0" smtClean="0">
                <a:latin typeface="Bookman Old Style" panose="02050604050505020204" pitchFamily="18" charset="0"/>
              </a:rPr>
              <a:t>)</a:t>
            </a:r>
            <a:endParaRPr lang="en-US" dirty="0"/>
          </a:p>
        </p:txBody>
      </p:sp>
      <p:sp>
        <p:nvSpPr>
          <p:cNvPr id="3" name="Text Placeholder 2"/>
          <p:cNvSpPr>
            <a:spLocks noGrp="1"/>
          </p:cNvSpPr>
          <p:nvPr>
            <p:ph idx="1"/>
          </p:nvPr>
        </p:nvSpPr>
        <p:spPr/>
        <p:txBody>
          <a:bodyPr>
            <a:normAutofit/>
          </a:bodyPr>
          <a:lstStyle/>
          <a:p>
            <a:pPr marL="118872" indent="0" algn="ctr">
              <a:buNone/>
            </a:pPr>
            <a:endParaRPr lang="en-US" sz="4400" b="1" dirty="0" smtClean="0">
              <a:latin typeface="Bookman Old Style" panose="02050604050505020204" pitchFamily="18" charset="0"/>
            </a:endParaRPr>
          </a:p>
          <a:p>
            <a:pPr marL="118872" indent="0" algn="ctr">
              <a:buNone/>
            </a:pPr>
            <a:r>
              <a:rPr lang="en-US" sz="4400" b="1" dirty="0" smtClean="0">
                <a:latin typeface="Bookman Old Style" panose="02050604050505020204" pitchFamily="18" charset="0"/>
              </a:rPr>
              <a:t>Complainant’s recantation alone insufficient to prove actual innocence.</a:t>
            </a:r>
            <a:endParaRPr lang="en-US" sz="4400" b="1" dirty="0">
              <a:latin typeface="Bookman Old Style" panose="02050604050505020204" pitchFamily="18" charset="0"/>
            </a:endParaRPr>
          </a:p>
        </p:txBody>
      </p:sp>
    </p:spTree>
    <p:extLst>
      <p:ext uri="{BB962C8B-B14F-4D97-AF65-F5344CB8AC3E}">
        <p14:creationId xmlns:p14="http://schemas.microsoft.com/office/powerpoint/2010/main" val="3848581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NON-RECANTATION ACTUAL INNOCENCE CASE</a:t>
            </a:r>
            <a:endParaRPr lang="en-US" dirty="0">
              <a:solidFill>
                <a:schemeClr val="accent1"/>
              </a:solidFill>
              <a:latin typeface="Bookman Old Style" pitchFamily="18" charset="0"/>
            </a:endParaRPr>
          </a:p>
        </p:txBody>
      </p:sp>
      <p:sp>
        <p:nvSpPr>
          <p:cNvPr id="3" name="Content Placeholder 2"/>
          <p:cNvSpPr>
            <a:spLocks noGrp="1"/>
          </p:cNvSpPr>
          <p:nvPr>
            <p:ph idx="1"/>
          </p:nvPr>
        </p:nvSpPr>
        <p:spPr>
          <a:xfrm>
            <a:off x="457200" y="2590800"/>
            <a:ext cx="8229600" cy="2362200"/>
          </a:xfrm>
        </p:spPr>
        <p:txBody>
          <a:bodyPr/>
          <a:lstStyle/>
          <a:p>
            <a:pPr algn="just"/>
            <a:r>
              <a:rPr lang="en-US" b="1" dirty="0" smtClean="0">
                <a:latin typeface="Bookman Old Style" pitchFamily="18" charset="0"/>
                <a:cs typeface="Mongolian Baiti" pitchFamily="66" charset="0"/>
              </a:rPr>
              <a:t>Defendant actually innocent of duty to register as a sex offender. </a:t>
            </a:r>
            <a:r>
              <a:rPr lang="en-US" b="1" i="1" dirty="0" smtClean="0">
                <a:latin typeface="Bookman Old Style" pitchFamily="18" charset="0"/>
                <a:cs typeface="Mongolian Baiti" pitchFamily="66" charset="0"/>
              </a:rPr>
              <a:t>Ex Parte Harbin, </a:t>
            </a:r>
            <a:r>
              <a:rPr lang="en-US" b="1" dirty="0" smtClean="0">
                <a:latin typeface="Bookman Old Style" pitchFamily="18" charset="0"/>
                <a:cs typeface="Mongolian Baiti" pitchFamily="66" charset="0"/>
              </a:rPr>
              <a:t>297 S.W.3d 283 (2009)</a:t>
            </a:r>
          </a:p>
          <a:p>
            <a:pPr algn="just"/>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SUPPRESSION OF </a:t>
            </a:r>
            <a:b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b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EXCULPATORY EVIDENCE</a:t>
            </a:r>
            <a:endParaRPr lang="en-US" dirty="0">
              <a:solidFill>
                <a:schemeClr val="accent1"/>
              </a:solidFill>
              <a:latin typeface="Bookman Old Style" pitchFamily="18" charset="0"/>
            </a:endParaRPr>
          </a:p>
        </p:txBody>
      </p:sp>
      <p:sp>
        <p:nvSpPr>
          <p:cNvPr id="3" name="Content Placeholder 2"/>
          <p:cNvSpPr>
            <a:spLocks noGrp="1"/>
          </p:cNvSpPr>
          <p:nvPr>
            <p:ph idx="1"/>
          </p:nvPr>
        </p:nvSpPr>
        <p:spPr>
          <a:xfrm>
            <a:off x="431800" y="1981200"/>
            <a:ext cx="8229600" cy="3810000"/>
          </a:xfrm>
        </p:spPr>
        <p:txBody>
          <a:bodyPr>
            <a:normAutofit/>
          </a:bodyPr>
          <a:lstStyle/>
          <a:p>
            <a:pPr marL="0" indent="0" algn="just">
              <a:buNone/>
            </a:pPr>
            <a:r>
              <a:rPr lang="en-US" sz="2650" b="1" dirty="0" smtClean="0">
                <a:latin typeface="Bookman Old Style" pitchFamily="18" charset="0"/>
                <a:cs typeface="Mongolian Baiti" pitchFamily="66" charset="0"/>
              </a:rPr>
              <a:t>Suppression by the prosecution of evidence favorable to an accused violates due process where the evidence is material either to guilt or to punishment, irrespective of the good faith or bad faith of the prosecution.</a:t>
            </a:r>
          </a:p>
          <a:p>
            <a:pPr lvl="8" algn="just">
              <a:buNone/>
            </a:pPr>
            <a:r>
              <a:rPr lang="en-US" sz="2650" b="1" dirty="0" smtClean="0">
                <a:latin typeface="Bookman Old Style" pitchFamily="18" charset="0"/>
                <a:cs typeface="Mongolian Baiti" pitchFamily="66" charset="0"/>
              </a:rPr>
              <a:t>		</a:t>
            </a:r>
          </a:p>
          <a:p>
            <a:pPr lvl="8" algn="just">
              <a:buNone/>
            </a:pPr>
            <a:r>
              <a:rPr lang="en-US" sz="2650" b="1" dirty="0" smtClean="0">
                <a:latin typeface="Bookman Old Style" pitchFamily="18" charset="0"/>
                <a:cs typeface="Mongolian Baiti" pitchFamily="66" charset="0"/>
              </a:rPr>
              <a:t>		Brady v. Maryland</a:t>
            </a:r>
          </a:p>
          <a:p>
            <a:pPr lvl="8" algn="just">
              <a:buNone/>
            </a:pPr>
            <a:r>
              <a:rPr lang="en-US" sz="2650" b="1" dirty="0" smtClean="0">
                <a:latin typeface="Bookman Old Style" pitchFamily="18" charset="0"/>
                <a:cs typeface="Mongolian Baiti" pitchFamily="66" charset="0"/>
              </a:rPr>
              <a:t>		373 U.S. 83 (1963)</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Autofit/>
          </a:bodyPr>
          <a:lstStyle/>
          <a:p>
            <a:pPr algn="ctr"/>
            <a:r>
              <a:rPr lang="en-US" sz="3200"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THREE PART TEST TO OBTAIN RELIEF BASED ON SUPPRESSION OF EXCULPATORY EVIDENCE</a:t>
            </a:r>
            <a:endParaRPr lang="en-US" sz="3200" dirty="0">
              <a:solidFill>
                <a:schemeClr val="accent1"/>
              </a:solidFill>
              <a:latin typeface="Bookman Old Style" pitchFamily="18" charset="0"/>
            </a:endParaRPr>
          </a:p>
        </p:txBody>
      </p:sp>
      <p:sp>
        <p:nvSpPr>
          <p:cNvPr id="3" name="Content Placeholder 2"/>
          <p:cNvSpPr>
            <a:spLocks noGrp="1"/>
          </p:cNvSpPr>
          <p:nvPr>
            <p:ph idx="1"/>
          </p:nvPr>
        </p:nvSpPr>
        <p:spPr>
          <a:xfrm>
            <a:off x="457200" y="2590800"/>
            <a:ext cx="8229600" cy="3382963"/>
          </a:xfrm>
        </p:spPr>
        <p:txBody>
          <a:bodyPr/>
          <a:lstStyle/>
          <a:p>
            <a:r>
              <a:rPr lang="en-US" b="1" dirty="0" smtClean="0">
                <a:latin typeface="Bookman Old Style" pitchFamily="18" charset="0"/>
                <a:cs typeface="Mongolian Baiti" pitchFamily="66" charset="0"/>
              </a:rPr>
              <a:t>The prosecution withheld or suppressed evidence.</a:t>
            </a:r>
          </a:p>
          <a:p>
            <a:r>
              <a:rPr lang="en-US" b="1" dirty="0" smtClean="0">
                <a:latin typeface="Bookman Old Style" pitchFamily="18" charset="0"/>
                <a:cs typeface="Mongolian Baiti" pitchFamily="66" charset="0"/>
              </a:rPr>
              <a:t>The evidence was favorable to the defense.</a:t>
            </a:r>
          </a:p>
          <a:p>
            <a:r>
              <a:rPr lang="en-US" b="1" dirty="0" smtClean="0">
                <a:latin typeface="Bookman Old Style" pitchFamily="18" charset="0"/>
                <a:cs typeface="Mongolian Baiti" pitchFamily="66" charset="0"/>
              </a:rPr>
              <a:t>The evidence was material to either guilt or punishment</a:t>
            </a:r>
            <a:r>
              <a:rPr lang="en-US" b="1" dirty="0" smtClean="0">
                <a:latin typeface="Bookman Old Style" pitchFamily="18" charset="0"/>
              </a:rPr>
              <a:t>.</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ookman Old Style" panose="02050604050505020204" pitchFamily="18" charset="0"/>
              </a:rPr>
              <a:t>MATERIALITY TEST</a:t>
            </a:r>
            <a:endParaRPr lang="en-US" dirty="0">
              <a:latin typeface="Bookman Old Style" panose="02050604050505020204" pitchFamily="18" charset="0"/>
            </a:endParaRPr>
          </a:p>
        </p:txBody>
      </p:sp>
      <p:sp>
        <p:nvSpPr>
          <p:cNvPr id="3" name="Content Placeholder 2"/>
          <p:cNvSpPr>
            <a:spLocks noGrp="1"/>
          </p:cNvSpPr>
          <p:nvPr>
            <p:ph idx="1"/>
          </p:nvPr>
        </p:nvSpPr>
        <p:spPr/>
        <p:txBody>
          <a:bodyPr>
            <a:normAutofit fontScale="92500" lnSpcReduction="10000"/>
          </a:bodyPr>
          <a:lstStyle/>
          <a:p>
            <a:pPr marL="118872" indent="0">
              <a:buNone/>
            </a:pPr>
            <a:r>
              <a:rPr lang="en-US" b="1" dirty="0" smtClean="0">
                <a:latin typeface="Bookman Old Style" panose="02050604050505020204" pitchFamily="18" charset="0"/>
              </a:rPr>
              <a:t>The materiality test is met and a new trial required if there is a reasonable probability that, had the evidence been disclosed to the defense, the result of the proceeding would have been different.  This reasonable probability is defined as “a probability sufficient to undermine confidence in the outcome.”  </a:t>
            </a:r>
          </a:p>
          <a:p>
            <a:pPr marL="118872" indent="0" algn="r">
              <a:buNone/>
            </a:pPr>
            <a:r>
              <a:rPr lang="en-US" b="1" i="1" dirty="0" smtClean="0">
                <a:latin typeface="Bookman Old Style" panose="02050604050505020204" pitchFamily="18" charset="0"/>
              </a:rPr>
              <a:t>United States v. Bagley</a:t>
            </a:r>
            <a:r>
              <a:rPr lang="en-US" b="1" dirty="0" smtClean="0">
                <a:latin typeface="Bookman Old Style" panose="02050604050505020204" pitchFamily="18" charset="0"/>
              </a:rPr>
              <a:t>,</a:t>
            </a:r>
          </a:p>
          <a:p>
            <a:pPr marL="118872" indent="0" algn="r">
              <a:buNone/>
            </a:pPr>
            <a:r>
              <a:rPr lang="en-US" b="1" dirty="0" smtClean="0">
                <a:latin typeface="Bookman Old Style" panose="02050604050505020204" pitchFamily="18" charset="0"/>
              </a:rPr>
              <a:t>473 U.S. 667 (1985) </a:t>
            </a:r>
            <a:endParaRPr lang="en-US" b="1" dirty="0">
              <a:latin typeface="Bookman Old Style" panose="02050604050505020204" pitchFamily="18" charset="0"/>
            </a:endParaRPr>
          </a:p>
        </p:txBody>
      </p:sp>
    </p:spTree>
    <p:extLst>
      <p:ext uri="{BB962C8B-B14F-4D97-AF65-F5344CB8AC3E}">
        <p14:creationId xmlns:p14="http://schemas.microsoft.com/office/powerpoint/2010/main" val="1319319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smtClean="0"/>
              <a:t>Cory Session of Fort Worth, center, wipes his eyes as Texas Gov. Rick Perry, right, and Texas state Senator Wendy Davis, left, bow their heads in prayer during a ceremony to unveil a Timothy Cole memorial in Lubbock, Wednesday, Sept. 17, 2014.  Twenty-eight years to the day after Timothy Cole was falsely convicted of raping a Texas Tech student, Lubbock and state officials unveiled a statue honoring the U. S. Army veteran on a street corner not far from where the student was abducted.  AP/Lubbock Avalanche-Journal</a:t>
            </a:r>
            <a:endParaRPr lang="en-US" sz="1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800" y="1600200"/>
            <a:ext cx="8390194" cy="4876800"/>
          </a:xfrm>
        </p:spPr>
      </p:pic>
    </p:spTree>
    <p:extLst>
      <p:ext uri="{BB962C8B-B14F-4D97-AF65-F5344CB8AC3E}">
        <p14:creationId xmlns:p14="http://schemas.microsoft.com/office/powerpoint/2010/main" val="931053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7"/>
            <a:ext cx="8229600" cy="1619743"/>
          </a:xfrm>
        </p:spPr>
        <p:txBody>
          <a:bodyPr>
            <a:noAutofit/>
          </a:bodyPr>
          <a:lstStyle/>
          <a:p>
            <a:pPr marL="0" indent="0" algn="ctr" defTabSz="169863">
              <a:tabLst>
                <a:tab pos="169863" algn="l"/>
              </a:tabLst>
            </a:pPr>
            <a:r>
              <a:rPr lang="en-US" sz="3600" i="1" dirty="0">
                <a:latin typeface="Bookman Old Style" pitchFamily="18" charset="0"/>
                <a:cs typeface="Mongolian Baiti" pitchFamily="66" charset="0"/>
              </a:rPr>
              <a:t>Kyles v. Whitley</a:t>
            </a:r>
            <a:r>
              <a:rPr lang="en-US" sz="3600" dirty="0">
                <a:latin typeface="Bookman Old Style" pitchFamily="18" charset="0"/>
                <a:cs typeface="Mongolian Baiti" pitchFamily="66" charset="0"/>
              </a:rPr>
              <a:t>,</a:t>
            </a:r>
            <a:br>
              <a:rPr lang="en-US" sz="3600" dirty="0">
                <a:latin typeface="Bookman Old Style" pitchFamily="18" charset="0"/>
                <a:cs typeface="Mongolian Baiti" pitchFamily="66" charset="0"/>
              </a:rPr>
            </a:br>
            <a:r>
              <a:rPr lang="en-US" sz="3600" dirty="0">
                <a:latin typeface="Bookman Old Style" pitchFamily="18" charset="0"/>
                <a:cs typeface="Mongolian Baiti" pitchFamily="66" charset="0"/>
              </a:rPr>
              <a:t>514 U.S. 419 (1995)</a:t>
            </a:r>
            <a:br>
              <a:rPr lang="en-US" sz="3600" dirty="0">
                <a:latin typeface="Bookman Old Style" pitchFamily="18" charset="0"/>
                <a:cs typeface="Mongolian Baiti" pitchFamily="66" charset="0"/>
              </a:rPr>
            </a:br>
            <a:endParaRPr lang="en-US" sz="3600" dirty="0"/>
          </a:p>
        </p:txBody>
      </p:sp>
      <p:sp>
        <p:nvSpPr>
          <p:cNvPr id="3" name="Content Placeholder 2"/>
          <p:cNvSpPr>
            <a:spLocks noGrp="1"/>
          </p:cNvSpPr>
          <p:nvPr>
            <p:ph idx="1"/>
          </p:nvPr>
        </p:nvSpPr>
        <p:spPr/>
        <p:txBody>
          <a:bodyPr/>
          <a:lstStyle/>
          <a:p>
            <a:pPr marL="457200" indent="-457200" algn="just" defTabSz="169863">
              <a:buSzPct val="120000"/>
              <a:buFont typeface="Arial" panose="020B0604020202020204" pitchFamily="34" charset="0"/>
              <a:buChar char="•"/>
              <a:tabLst>
                <a:tab pos="169863" algn="l"/>
              </a:tabLst>
            </a:pPr>
            <a:r>
              <a:rPr lang="en-US" b="1" dirty="0">
                <a:latin typeface="Bookman Old Style" pitchFamily="18" charset="0"/>
                <a:cs typeface="Mongolian Baiti" pitchFamily="66" charset="0"/>
              </a:rPr>
              <a:t>State failed to disclose conflicting statements by witnesses</a:t>
            </a:r>
          </a:p>
          <a:p>
            <a:pPr marL="457200" indent="-457200" algn="just" defTabSz="169863">
              <a:buSzPct val="120000"/>
              <a:buFont typeface="Arial" panose="020B0604020202020204" pitchFamily="34" charset="0"/>
              <a:buChar char="•"/>
              <a:tabLst>
                <a:tab pos="169863" algn="l"/>
              </a:tabLst>
            </a:pPr>
            <a:endParaRPr lang="en-US" b="1" dirty="0">
              <a:latin typeface="Bookman Old Style" pitchFamily="18" charset="0"/>
              <a:cs typeface="Mongolian Baiti" pitchFamily="66" charset="0"/>
            </a:endParaRPr>
          </a:p>
          <a:p>
            <a:pPr marL="457200" indent="-457200" algn="just" defTabSz="169863">
              <a:buSzPct val="120000"/>
              <a:buFont typeface="Arial" panose="020B0604020202020204" pitchFamily="34" charset="0"/>
              <a:buChar char="•"/>
              <a:tabLst>
                <a:tab pos="169863" algn="l"/>
              </a:tabLst>
            </a:pPr>
            <a:r>
              <a:rPr lang="en-US" b="1" dirty="0">
                <a:latin typeface="Bookman Old Style" pitchFamily="18" charset="0"/>
                <a:cs typeface="Mongolian Baiti" pitchFamily="66" charset="0"/>
              </a:rPr>
              <a:t>This evidence would have made a different result “reasonably probable”</a:t>
            </a:r>
          </a:p>
          <a:p>
            <a:pPr marL="457200" indent="-457200" algn="just" defTabSz="169863">
              <a:buSzPct val="120000"/>
              <a:buFont typeface="Arial" panose="020B0604020202020204" pitchFamily="34" charset="0"/>
              <a:buChar char="•"/>
              <a:tabLst>
                <a:tab pos="169863" algn="l"/>
              </a:tabLst>
            </a:pPr>
            <a:endParaRPr lang="en-US" b="1" dirty="0">
              <a:latin typeface="Bookman Old Style" pitchFamily="18" charset="0"/>
              <a:cs typeface="Mongolian Baiti" pitchFamily="66" charset="0"/>
            </a:endParaRPr>
          </a:p>
          <a:p>
            <a:pPr marL="457200" indent="-457200" algn="just" defTabSz="169863">
              <a:buSzPct val="120000"/>
              <a:buFont typeface="Arial" panose="020B0604020202020204" pitchFamily="34" charset="0"/>
              <a:buChar char="•"/>
              <a:tabLst>
                <a:tab pos="169863" algn="l"/>
              </a:tabLst>
            </a:pPr>
            <a:r>
              <a:rPr lang="en-US" b="1" dirty="0">
                <a:latin typeface="Bookman Old Style" pitchFamily="18" charset="0"/>
                <a:cs typeface="Mongolian Baiti" pitchFamily="66" charset="0"/>
              </a:rPr>
              <a:t>Non-disclosure is </a:t>
            </a:r>
            <a:r>
              <a:rPr lang="en-US" b="1" i="1" dirty="0">
                <a:latin typeface="Bookman Old Style" pitchFamily="18" charset="0"/>
                <a:cs typeface="Mongolian Baiti" pitchFamily="66" charset="0"/>
              </a:rPr>
              <a:t>Brady</a:t>
            </a:r>
            <a:r>
              <a:rPr lang="en-US" b="1" dirty="0">
                <a:latin typeface="Bookman Old Style" pitchFamily="18" charset="0"/>
                <a:cs typeface="Mongolian Baiti" pitchFamily="66" charset="0"/>
              </a:rPr>
              <a:t> violation</a:t>
            </a:r>
          </a:p>
          <a:p>
            <a:pPr marL="118872" indent="0">
              <a:buNone/>
            </a:pPr>
            <a:endParaRPr lang="en-US" dirty="0"/>
          </a:p>
        </p:txBody>
      </p:sp>
    </p:spTree>
    <p:extLst>
      <p:ext uri="{BB962C8B-B14F-4D97-AF65-F5344CB8AC3E}">
        <p14:creationId xmlns:p14="http://schemas.microsoft.com/office/powerpoint/2010/main" val="1487499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7"/>
            <a:ext cx="8229600" cy="1619743"/>
          </a:xfrm>
        </p:spPr>
        <p:txBody>
          <a:bodyPr>
            <a:noAutofit/>
          </a:bodyPr>
          <a:lstStyle/>
          <a:p>
            <a:pPr algn="ctr">
              <a:spcBef>
                <a:spcPts val="0"/>
              </a:spcBef>
            </a:pPr>
            <a:r>
              <a:rPr lang="en-US" sz="3600" i="1" dirty="0">
                <a:latin typeface="Bookman Old Style" pitchFamily="18" charset="0"/>
                <a:cs typeface="Mongolian Baiti" pitchFamily="66" charset="0"/>
              </a:rPr>
              <a:t>Thomas v. </a:t>
            </a:r>
            <a:r>
              <a:rPr lang="en-US" sz="3600" i="1" dirty="0" smtClean="0">
                <a:latin typeface="Bookman Old Style" pitchFamily="18" charset="0"/>
                <a:cs typeface="Mongolian Baiti" pitchFamily="66" charset="0"/>
              </a:rPr>
              <a:t>State,</a:t>
            </a:r>
            <a:br>
              <a:rPr lang="en-US" sz="3600" i="1" dirty="0" smtClean="0">
                <a:latin typeface="Bookman Old Style" pitchFamily="18" charset="0"/>
                <a:cs typeface="Mongolian Baiti" pitchFamily="66" charset="0"/>
              </a:rPr>
            </a:br>
            <a:r>
              <a:rPr lang="en-US" sz="3600" dirty="0" smtClean="0">
                <a:latin typeface="Bookman Old Style" pitchFamily="18" charset="0"/>
                <a:cs typeface="Mongolian Baiti" pitchFamily="66" charset="0"/>
              </a:rPr>
              <a:t>841 </a:t>
            </a:r>
            <a:r>
              <a:rPr lang="en-US" sz="3600" dirty="0">
                <a:latin typeface="Bookman Old Style" pitchFamily="18" charset="0"/>
                <a:cs typeface="Mongolian Baiti" pitchFamily="66" charset="0"/>
              </a:rPr>
              <a:t>S.W.2d </a:t>
            </a:r>
            <a:r>
              <a:rPr lang="en-US" sz="3600" dirty="0" smtClean="0">
                <a:latin typeface="Bookman Old Style" pitchFamily="18" charset="0"/>
                <a:cs typeface="Mongolian Baiti" pitchFamily="66" charset="0"/>
              </a:rPr>
              <a:t>399 (1992</a:t>
            </a:r>
            <a:r>
              <a:rPr lang="en-US" sz="3600" dirty="0">
                <a:latin typeface="Bookman Old Style" pitchFamily="18" charset="0"/>
                <a:cs typeface="Mongolian Baiti" pitchFamily="66" charset="0"/>
              </a:rPr>
              <a:t>)</a:t>
            </a:r>
            <a:br>
              <a:rPr lang="en-US" sz="3600" dirty="0">
                <a:latin typeface="Bookman Old Style" pitchFamily="18" charset="0"/>
                <a:cs typeface="Mongolian Baiti" pitchFamily="66" charset="0"/>
              </a:rPr>
            </a:br>
            <a:endParaRPr lang="en-US" sz="3600" dirty="0"/>
          </a:p>
        </p:txBody>
      </p:sp>
      <p:sp>
        <p:nvSpPr>
          <p:cNvPr id="3" name="Content Placeholder 2"/>
          <p:cNvSpPr>
            <a:spLocks noGrp="1"/>
          </p:cNvSpPr>
          <p:nvPr>
            <p:ph idx="1"/>
          </p:nvPr>
        </p:nvSpPr>
        <p:spPr/>
        <p:txBody>
          <a:bodyPr/>
          <a:lstStyle/>
          <a:p>
            <a:pPr marL="118872" indent="0">
              <a:buNone/>
            </a:pPr>
            <a:r>
              <a:rPr lang="en-US" b="1" dirty="0">
                <a:latin typeface="Bookman Old Style" pitchFamily="18" charset="0"/>
                <a:cs typeface="Mongolian Baiti" pitchFamily="66" charset="0"/>
              </a:rPr>
              <a:t>Duty to disclose favorable evidence attaches with or without a request for the evidence. When unsure of whether to disclose the evidence, the prosecutor should submit the evidence to the trial judge for his consideration.</a:t>
            </a:r>
          </a:p>
          <a:p>
            <a:pPr marL="118872" indent="0">
              <a:buNone/>
            </a:pPr>
            <a:endParaRPr lang="en-US" dirty="0"/>
          </a:p>
        </p:txBody>
      </p:sp>
    </p:spTree>
    <p:extLst>
      <p:ext uri="{BB962C8B-B14F-4D97-AF65-F5344CB8AC3E}">
        <p14:creationId xmlns:p14="http://schemas.microsoft.com/office/powerpoint/2010/main" val="866917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latin typeface="Bookman Old Style" panose="02050604050505020204" pitchFamily="18" charset="0"/>
              </a:rPr>
              <a:t>Thomas v. State</a:t>
            </a:r>
            <a:endParaRPr lang="en-US" i="1" dirty="0">
              <a:latin typeface="Bookman Old Style" panose="02050604050505020204" pitchFamily="18" charset="0"/>
            </a:endParaRPr>
          </a:p>
        </p:txBody>
      </p:sp>
      <p:sp>
        <p:nvSpPr>
          <p:cNvPr id="3" name="Content Placeholder 2"/>
          <p:cNvSpPr>
            <a:spLocks noGrp="1"/>
          </p:cNvSpPr>
          <p:nvPr>
            <p:ph idx="1"/>
          </p:nvPr>
        </p:nvSpPr>
        <p:spPr/>
        <p:txBody>
          <a:bodyPr>
            <a:normAutofit fontScale="92500" lnSpcReduction="10000"/>
          </a:bodyPr>
          <a:lstStyle/>
          <a:p>
            <a:pPr marL="118872" indent="0">
              <a:buNone/>
            </a:pPr>
            <a:r>
              <a:rPr lang="en-US" b="1" dirty="0">
                <a:latin typeface="Bookman Old Style" pitchFamily="18" charset="0"/>
                <a:cs typeface="Mongolian Baiti" pitchFamily="66" charset="0"/>
              </a:rPr>
              <a:t>Because </a:t>
            </a:r>
            <a:r>
              <a:rPr lang="en-US" b="1" i="1" dirty="0">
                <a:latin typeface="Bookman Old Style" pitchFamily="18" charset="0"/>
                <a:cs typeface="Mongolian Baiti" pitchFamily="66" charset="0"/>
              </a:rPr>
              <a:t>Brady</a:t>
            </a:r>
            <a:r>
              <a:rPr lang="en-US" b="1" dirty="0">
                <a:latin typeface="Bookman Old Style" pitchFamily="18" charset="0"/>
                <a:cs typeface="Mongolian Baiti" pitchFamily="66" charset="0"/>
              </a:rPr>
              <a:t> was aimed at ensuring that an accused receives a fair trial rather than punishing the prosecutor for failing to disclose favorable evidence, the prosecution’s obligation to disclose is not measured by the moral culpability, or the willfulness, of the prosecutor. In Brady cases the good or bad faith of the State is irrelevant for due process purposes.</a:t>
            </a:r>
          </a:p>
          <a:p>
            <a:pPr marL="118872" indent="0">
              <a:buNone/>
            </a:pPr>
            <a:endParaRPr lang="en-US" dirty="0"/>
          </a:p>
        </p:txBody>
      </p:sp>
    </p:spTree>
    <p:extLst>
      <p:ext uri="{BB962C8B-B14F-4D97-AF65-F5344CB8AC3E}">
        <p14:creationId xmlns:p14="http://schemas.microsoft.com/office/powerpoint/2010/main" val="3323269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smtClean="0">
                <a:latin typeface="Bookman Old Style" panose="02050604050505020204" pitchFamily="18" charset="0"/>
              </a:rPr>
              <a:t>Ex Parte Richardson</a:t>
            </a:r>
            <a:r>
              <a:rPr lang="en-US" dirty="0" smtClean="0">
                <a:latin typeface="Bookman Old Style" panose="02050604050505020204" pitchFamily="18" charset="0"/>
              </a:rPr>
              <a:t>,</a:t>
            </a:r>
            <a:br>
              <a:rPr lang="en-US" dirty="0" smtClean="0">
                <a:latin typeface="Bookman Old Style" panose="02050604050505020204" pitchFamily="18" charset="0"/>
              </a:rPr>
            </a:br>
            <a:r>
              <a:rPr lang="en-US" dirty="0" smtClean="0">
                <a:latin typeface="Bookman Old Style" panose="02050604050505020204" pitchFamily="18" charset="0"/>
              </a:rPr>
              <a:t>70 S.W.3d 865 (2002)</a:t>
            </a:r>
            <a:endParaRPr lang="en-US" i="1" dirty="0">
              <a:latin typeface="Bookman Old Style" panose="020506040505050202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b="1" dirty="0">
                <a:latin typeface="Bookman Old Style" pitchFamily="18" charset="0"/>
                <a:cs typeface="Mongolian Baiti" pitchFamily="66" charset="0"/>
              </a:rPr>
              <a:t>Because we agree that the credibility of the State’s only eyewitness, Anita Hanson, was crucial issue in applicant’s trial, we conclude that the State had an affirmative constitutional duty under </a:t>
            </a:r>
            <a:r>
              <a:rPr lang="en-US" b="1" i="1" dirty="0">
                <a:latin typeface="Bookman Old Style" pitchFamily="18" charset="0"/>
                <a:cs typeface="Mongolian Baiti" pitchFamily="66" charset="0"/>
              </a:rPr>
              <a:t>Brady v. Maryland</a:t>
            </a:r>
            <a:r>
              <a:rPr lang="en-US" b="1" dirty="0">
                <a:latin typeface="Bookman Old Style" pitchFamily="18" charset="0"/>
                <a:cs typeface="Mongolian Baiti" pitchFamily="66" charset="0"/>
              </a:rPr>
              <a:t> to disclose material evidence that impeached her testimony.</a:t>
            </a:r>
          </a:p>
          <a:p>
            <a:pPr>
              <a:buNone/>
            </a:pPr>
            <a:r>
              <a:rPr lang="en-US" b="1" dirty="0">
                <a:latin typeface="Bookman Old Style" pitchFamily="18" charset="0"/>
                <a:cs typeface="Mongolian Baiti" pitchFamily="66" charset="0"/>
              </a:rPr>
              <a:t>				</a:t>
            </a:r>
          </a:p>
          <a:p>
            <a:pPr marL="118872" indent="0">
              <a:buNone/>
            </a:pPr>
            <a:endParaRPr lang="en-US" dirty="0"/>
          </a:p>
        </p:txBody>
      </p:sp>
    </p:spTree>
    <p:extLst>
      <p:ext uri="{BB962C8B-B14F-4D97-AF65-F5344CB8AC3E}">
        <p14:creationId xmlns:p14="http://schemas.microsoft.com/office/powerpoint/2010/main" val="1291854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457200"/>
            <a:ext cx="8229600" cy="1036638"/>
          </a:xfrm>
        </p:spPr>
        <p:txBody>
          <a:bodyPr>
            <a:noAutofit/>
          </a:bodyPr>
          <a:lstStyle/>
          <a:p>
            <a:pPr algn="ctr"/>
            <a:r>
              <a:rPr lang="en-US" sz="3600" b="1" dirty="0" smtClean="0">
                <a:solidFill>
                  <a:schemeClr val="accent1"/>
                </a:solidFill>
                <a:latin typeface="Bookman Old Style" panose="02050604050505020204" pitchFamily="18" charset="0"/>
              </a:rPr>
              <a:t>CHANGING SCIENTIFIC EVIDENCE </a:t>
            </a:r>
            <a:r>
              <a:rPr lang="en-US" sz="3600" b="1" dirty="0">
                <a:solidFill>
                  <a:schemeClr val="accent1"/>
                </a:solidFill>
                <a:latin typeface="Bookman Old Style" panose="02050604050505020204" pitchFamily="18" charset="0"/>
              </a:rPr>
              <a:t/>
            </a:r>
            <a:br>
              <a:rPr lang="en-US" sz="3600" b="1" dirty="0">
                <a:solidFill>
                  <a:schemeClr val="accent1"/>
                </a:solidFill>
                <a:latin typeface="Bookman Old Style" panose="02050604050505020204" pitchFamily="18" charset="0"/>
              </a:rPr>
            </a:br>
            <a:endParaRPr lang="en-US" sz="3600" b="1" dirty="0">
              <a:solidFill>
                <a:schemeClr val="accent1"/>
              </a:solidFill>
              <a:latin typeface="Bookman Old Style" panose="02050604050505020204" pitchFamily="18" charset="0"/>
            </a:endParaRPr>
          </a:p>
        </p:txBody>
      </p:sp>
      <p:sp>
        <p:nvSpPr>
          <p:cNvPr id="3" name="Content Placeholder 2"/>
          <p:cNvSpPr>
            <a:spLocks noGrp="1"/>
          </p:cNvSpPr>
          <p:nvPr>
            <p:ph idx="1"/>
          </p:nvPr>
        </p:nvSpPr>
        <p:spPr>
          <a:xfrm>
            <a:off x="304800" y="1676400"/>
            <a:ext cx="8229600" cy="4572000"/>
          </a:xfrm>
        </p:spPr>
        <p:txBody>
          <a:bodyPr>
            <a:normAutofit/>
          </a:bodyPr>
          <a:lstStyle/>
          <a:p>
            <a:r>
              <a:rPr lang="en-US" b="1" i="1" dirty="0">
                <a:latin typeface="Bookman Old Style" panose="02050604050505020204" pitchFamily="18" charset="0"/>
              </a:rPr>
              <a:t>Ex parte Robbins</a:t>
            </a:r>
            <a:r>
              <a:rPr lang="en-US" b="1" dirty="0">
                <a:latin typeface="Bookman Old Style" panose="02050604050505020204" pitchFamily="18" charset="0"/>
              </a:rPr>
              <a:t>, 360 S.W.3d 446 </a:t>
            </a:r>
            <a:r>
              <a:rPr lang="en-US" b="1" dirty="0" smtClean="0">
                <a:latin typeface="Bookman Old Style" panose="02050604050505020204" pitchFamily="18" charset="0"/>
              </a:rPr>
              <a:t>(2011), </a:t>
            </a:r>
            <a:r>
              <a:rPr lang="en-US" b="1" i="1" dirty="0">
                <a:latin typeface="Bookman Old Style" panose="02050604050505020204" pitchFamily="18" charset="0"/>
              </a:rPr>
              <a:t>cert. denied </a:t>
            </a:r>
            <a:r>
              <a:rPr lang="en-US" b="1" dirty="0">
                <a:latin typeface="Bookman Old Style" panose="02050604050505020204" pitchFamily="18" charset="0"/>
              </a:rPr>
              <a:t>May 14, 2012</a:t>
            </a:r>
            <a:r>
              <a:rPr lang="en-US" b="1" dirty="0" smtClean="0">
                <a:latin typeface="Bookman Old Style" panose="02050604050505020204" pitchFamily="18" charset="0"/>
              </a:rPr>
              <a:t>)</a:t>
            </a:r>
          </a:p>
          <a:p>
            <a:endParaRPr lang="en-US" b="1" dirty="0">
              <a:latin typeface="Bookman Old Style" panose="02050604050505020204" pitchFamily="18" charset="0"/>
            </a:endParaRPr>
          </a:p>
          <a:p>
            <a:r>
              <a:rPr lang="en-US" b="1" dirty="0" smtClean="0">
                <a:latin typeface="Bookman Old Style" panose="02050604050505020204" pitchFamily="18" charset="0"/>
              </a:rPr>
              <a:t>QUESTION: HOW SHOULD COURTS RESPOND TO CHANGES IN SCIENCE UNDERLYING CONVICTIONS</a:t>
            </a:r>
          </a:p>
          <a:p>
            <a:endParaRPr lang="en-US" sz="2000" dirty="0">
              <a:solidFill>
                <a:schemeClr val="bg1"/>
              </a:solidFill>
            </a:endParaRPr>
          </a:p>
        </p:txBody>
      </p:sp>
    </p:spTree>
    <p:extLst>
      <p:ext uri="{BB962C8B-B14F-4D97-AF65-F5344CB8AC3E}">
        <p14:creationId xmlns:p14="http://schemas.microsoft.com/office/powerpoint/2010/main" val="892802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b="1" dirty="0" smtClean="0">
                <a:solidFill>
                  <a:schemeClr val="accent1"/>
                </a:solidFill>
                <a:latin typeface="Bookman Old Style" panose="02050604050505020204" pitchFamily="18" charset="0"/>
              </a:rPr>
              <a:t>Robbins Majority Opinion </a:t>
            </a:r>
            <a:br>
              <a:rPr lang="en-US" b="1" dirty="0" smtClean="0">
                <a:solidFill>
                  <a:schemeClr val="accent1"/>
                </a:solidFill>
                <a:latin typeface="Bookman Old Style" panose="02050604050505020204" pitchFamily="18" charset="0"/>
              </a:rPr>
            </a:br>
            <a:r>
              <a:rPr lang="en-US" b="1" dirty="0" smtClean="0">
                <a:solidFill>
                  <a:schemeClr val="accent1"/>
                </a:solidFill>
                <a:latin typeface="Bookman Old Style" panose="02050604050505020204" pitchFamily="18" charset="0"/>
              </a:rPr>
              <a:t>(5-4 Vote)	</a:t>
            </a:r>
            <a:endParaRPr lang="en-US" b="1" dirty="0">
              <a:solidFill>
                <a:schemeClr val="accent1"/>
              </a:solidFill>
              <a:latin typeface="Bookman Old Style" panose="02050604050505020204" pitchFamily="18" charset="0"/>
            </a:endParaRPr>
          </a:p>
        </p:txBody>
      </p:sp>
      <p:sp>
        <p:nvSpPr>
          <p:cNvPr id="3" name="Content Placeholder 2"/>
          <p:cNvSpPr>
            <a:spLocks noGrp="1"/>
          </p:cNvSpPr>
          <p:nvPr>
            <p:ph idx="1"/>
          </p:nvPr>
        </p:nvSpPr>
        <p:spPr>
          <a:xfrm>
            <a:off x="304800" y="2590800"/>
            <a:ext cx="8229600" cy="2895600"/>
          </a:xfrm>
        </p:spPr>
        <p:txBody>
          <a:bodyPr>
            <a:normAutofit lnSpcReduction="10000"/>
          </a:bodyPr>
          <a:lstStyle/>
          <a:p>
            <a:r>
              <a:rPr lang="en-US" b="1" dirty="0">
                <a:latin typeface="Bookman Old Style" panose="02050604050505020204" pitchFamily="18" charset="0"/>
              </a:rPr>
              <a:t>Majority concluded that because Robbins “failed to prove that the new evidence unquestionably establishes his innocence,” he was not entitled to relief on his claim of actual innocence</a:t>
            </a:r>
          </a:p>
          <a:p>
            <a:endParaRPr lang="en-US" dirty="0">
              <a:solidFill>
                <a:schemeClr val="bg1"/>
              </a:solidFill>
            </a:endParaRPr>
          </a:p>
        </p:txBody>
      </p:sp>
    </p:spTree>
    <p:extLst>
      <p:ext uri="{BB962C8B-B14F-4D97-AF65-F5344CB8AC3E}">
        <p14:creationId xmlns:p14="http://schemas.microsoft.com/office/powerpoint/2010/main" val="3279901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latin typeface="Bookman Old Style" panose="02050604050505020204" pitchFamily="18" charset="0"/>
              </a:rPr>
              <a:t>Robbins Majority</a:t>
            </a:r>
          </a:p>
        </p:txBody>
      </p:sp>
      <p:sp>
        <p:nvSpPr>
          <p:cNvPr id="3" name="Content Placeholder 2"/>
          <p:cNvSpPr>
            <a:spLocks noGrp="1"/>
          </p:cNvSpPr>
          <p:nvPr>
            <p:ph idx="1"/>
          </p:nvPr>
        </p:nvSpPr>
        <p:spPr/>
        <p:txBody>
          <a:bodyPr>
            <a:normAutofit fontScale="92500" lnSpcReduction="10000"/>
          </a:bodyPr>
          <a:lstStyle/>
          <a:p>
            <a:r>
              <a:rPr lang="en-US" b="1" dirty="0" smtClean="0">
                <a:latin typeface="Bookman Old Style" panose="02050604050505020204" pitchFamily="18" charset="0"/>
              </a:rPr>
              <a:t>Despite all experts agreeing that </a:t>
            </a:r>
            <a:r>
              <a:rPr lang="en-US" b="1" dirty="0">
                <a:latin typeface="Bookman Old Style" panose="02050604050505020204" pitchFamily="18" charset="0"/>
              </a:rPr>
              <a:t>Dr. Moore’s findings and testimony were incorrect, </a:t>
            </a:r>
            <a:r>
              <a:rPr lang="en-US" b="1" dirty="0" smtClean="0">
                <a:latin typeface="Bookman Old Style" panose="02050604050505020204" pitchFamily="18" charset="0"/>
              </a:rPr>
              <a:t>majority </a:t>
            </a:r>
            <a:r>
              <a:rPr lang="en-US" b="1" dirty="0">
                <a:latin typeface="Bookman Old Style" panose="02050604050505020204" pitchFamily="18" charset="0"/>
              </a:rPr>
              <a:t>refused relief because none of the experts affirmatively proved that “Tristen could not have been intentionally asphyxiated.” </a:t>
            </a:r>
            <a:r>
              <a:rPr lang="en-US" b="1" dirty="0" smtClean="0">
                <a:latin typeface="Bookman Old Style" panose="02050604050505020204" pitchFamily="18" charset="0"/>
              </a:rPr>
              <a:t>Majority </a:t>
            </a:r>
            <a:r>
              <a:rPr lang="en-US" b="1" dirty="0">
                <a:latin typeface="Bookman Old Style" panose="02050604050505020204" pitchFamily="18" charset="0"/>
              </a:rPr>
              <a:t>concluded Robbins did not “have a due process right to have a jury hear Moore’s re-evaluation.”</a:t>
            </a:r>
          </a:p>
          <a:p>
            <a:endParaRPr lang="en-US" dirty="0"/>
          </a:p>
        </p:txBody>
      </p:sp>
    </p:spTree>
    <p:extLst>
      <p:ext uri="{BB962C8B-B14F-4D97-AF65-F5344CB8AC3E}">
        <p14:creationId xmlns:p14="http://schemas.microsoft.com/office/powerpoint/2010/main" val="3533156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latin typeface="Bookman Old Style" panose="02050604050505020204" pitchFamily="18" charset="0"/>
              </a:rPr>
              <a:t>Judge Cochran Dissenting</a:t>
            </a:r>
          </a:p>
        </p:txBody>
      </p:sp>
      <p:sp>
        <p:nvSpPr>
          <p:cNvPr id="3" name="Content Placeholder 2"/>
          <p:cNvSpPr>
            <a:spLocks noGrp="1"/>
          </p:cNvSpPr>
          <p:nvPr>
            <p:ph idx="1"/>
          </p:nvPr>
        </p:nvSpPr>
        <p:spPr/>
        <p:txBody>
          <a:bodyPr>
            <a:normAutofit fontScale="85000" lnSpcReduction="20000"/>
          </a:bodyPr>
          <a:lstStyle/>
          <a:p>
            <a:r>
              <a:rPr lang="en-US" b="1" dirty="0">
                <a:latin typeface="Bookman Old Style" panose="02050604050505020204" pitchFamily="18" charset="0"/>
              </a:rPr>
              <a:t>Discussed her “extremely serious concern” about the increased “disconnect between the worlds of science and of law” that allows a conviction to remain in force when the scientific basis for that conviction has since been rejected by the scientific community.</a:t>
            </a:r>
          </a:p>
          <a:p>
            <a:endParaRPr lang="en-US" b="1" dirty="0">
              <a:latin typeface="Bookman Old Style" panose="02050604050505020204" pitchFamily="18" charset="0"/>
            </a:endParaRPr>
          </a:p>
          <a:p>
            <a:r>
              <a:rPr lang="en-US" b="1" dirty="0">
                <a:latin typeface="Bookman Old Style" panose="02050604050505020204" pitchFamily="18" charset="0"/>
              </a:rPr>
              <a:t>Judge Cochran said “[f]</a:t>
            </a:r>
            <a:r>
              <a:rPr lang="en-US" b="1" dirty="0" err="1">
                <a:latin typeface="Bookman Old Style" panose="02050604050505020204" pitchFamily="18" charset="0"/>
              </a:rPr>
              <a:t>inality</a:t>
            </a:r>
            <a:r>
              <a:rPr lang="en-US" b="1" dirty="0">
                <a:latin typeface="Bookman Old Style" panose="02050604050505020204" pitchFamily="18" charset="0"/>
              </a:rPr>
              <a:t> of judgment is essential in criminal cases, but so is accuracy of the result - an accurate result that will stand the test of time and changes in scientific knowledge.”</a:t>
            </a:r>
          </a:p>
        </p:txBody>
      </p:sp>
    </p:spTree>
    <p:extLst>
      <p:ext uri="{BB962C8B-B14F-4D97-AF65-F5344CB8AC3E}">
        <p14:creationId xmlns:p14="http://schemas.microsoft.com/office/powerpoint/2010/main" val="1777084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accent1"/>
                </a:solidFill>
                <a:latin typeface="Bookman Old Style" panose="02050604050505020204" pitchFamily="18" charset="0"/>
              </a:rPr>
              <a:t>JUDGE ALCALA DISSENTING</a:t>
            </a:r>
            <a:endParaRPr lang="en-US" b="1" dirty="0">
              <a:solidFill>
                <a:schemeClr val="accent1"/>
              </a:solidFill>
              <a:latin typeface="Bookman Old Style" panose="02050604050505020204" pitchFamily="18" charset="0"/>
            </a:endParaRPr>
          </a:p>
        </p:txBody>
      </p:sp>
      <p:sp>
        <p:nvSpPr>
          <p:cNvPr id="3" name="Content Placeholder 2"/>
          <p:cNvSpPr>
            <a:spLocks noGrp="1"/>
          </p:cNvSpPr>
          <p:nvPr>
            <p:ph idx="1"/>
          </p:nvPr>
        </p:nvSpPr>
        <p:spPr/>
        <p:txBody>
          <a:bodyPr/>
          <a:lstStyle/>
          <a:p>
            <a:r>
              <a:rPr lang="en-US" b="1" dirty="0">
                <a:latin typeface="Bookman Old Style" panose="02050604050505020204" pitchFamily="18" charset="0"/>
              </a:rPr>
              <a:t>Judge Alcala dissented and said that Robbins “is entitled to relief on his application for a writ of habeas corpus on the ground that he was denied due process of law by the State’s use of false testimony to obtain his conviction.”</a:t>
            </a:r>
          </a:p>
          <a:p>
            <a:endParaRPr lang="en-US" dirty="0"/>
          </a:p>
        </p:txBody>
      </p:sp>
    </p:spTree>
    <p:extLst>
      <p:ext uri="{BB962C8B-B14F-4D97-AF65-F5344CB8AC3E}">
        <p14:creationId xmlns:p14="http://schemas.microsoft.com/office/powerpoint/2010/main" val="3390827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lgn="ctr"/>
            <a:r>
              <a:rPr lang="en-US" sz="3200" b="1" i="1" dirty="0">
                <a:solidFill>
                  <a:schemeClr val="accent1"/>
                </a:solidFill>
                <a:latin typeface="Bookman Old Style" panose="02050604050505020204" pitchFamily="18" charset="0"/>
              </a:rPr>
              <a:t>Ex Parte Henderson</a:t>
            </a:r>
            <a:r>
              <a:rPr lang="en-US" sz="3200" b="1" dirty="0">
                <a:solidFill>
                  <a:schemeClr val="accent1"/>
                </a:solidFill>
                <a:latin typeface="Bookman Old Style" panose="02050604050505020204" pitchFamily="18" charset="0"/>
              </a:rPr>
              <a:t>, </a:t>
            </a:r>
            <a:r>
              <a:rPr lang="en-US" sz="3200" b="1" dirty="0" smtClean="0">
                <a:solidFill>
                  <a:schemeClr val="accent1"/>
                </a:solidFill>
                <a:latin typeface="Bookman Old Style" panose="02050604050505020204" pitchFamily="18" charset="0"/>
              </a:rPr>
              <a:t/>
            </a:r>
            <a:br>
              <a:rPr lang="en-US" sz="3200" b="1" dirty="0" smtClean="0">
                <a:solidFill>
                  <a:schemeClr val="accent1"/>
                </a:solidFill>
                <a:latin typeface="Bookman Old Style" panose="02050604050505020204" pitchFamily="18" charset="0"/>
              </a:rPr>
            </a:br>
            <a:r>
              <a:rPr lang="en-US" sz="3200" b="1" dirty="0" smtClean="0">
                <a:solidFill>
                  <a:schemeClr val="accent1"/>
                </a:solidFill>
                <a:latin typeface="Bookman Old Style" panose="02050604050505020204" pitchFamily="18" charset="0"/>
              </a:rPr>
              <a:t>246 </a:t>
            </a:r>
            <a:r>
              <a:rPr lang="en-US" sz="3200" b="1" dirty="0">
                <a:solidFill>
                  <a:schemeClr val="accent1"/>
                </a:solidFill>
                <a:latin typeface="Bookman Old Style" panose="02050604050505020204" pitchFamily="18" charset="0"/>
              </a:rPr>
              <a:t>S.W.3d 690 </a:t>
            </a:r>
            <a:r>
              <a:rPr lang="en-US" sz="3200" b="1" dirty="0" smtClean="0">
                <a:solidFill>
                  <a:schemeClr val="accent1"/>
                </a:solidFill>
                <a:latin typeface="Bookman Old Style" panose="02050604050505020204" pitchFamily="18" charset="0"/>
              </a:rPr>
              <a:t>(2007</a:t>
            </a:r>
            <a:r>
              <a:rPr lang="en-US" sz="3200" b="1" dirty="0">
                <a:solidFill>
                  <a:schemeClr val="accent1"/>
                </a:solidFill>
                <a:latin typeface="Bookman Old Style" panose="02050604050505020204" pitchFamily="18" charset="0"/>
              </a:rPr>
              <a:t>)</a:t>
            </a:r>
          </a:p>
        </p:txBody>
      </p:sp>
      <p:sp>
        <p:nvSpPr>
          <p:cNvPr id="3" name="Content Placeholder 2"/>
          <p:cNvSpPr>
            <a:spLocks noGrp="1"/>
          </p:cNvSpPr>
          <p:nvPr>
            <p:ph idx="1"/>
          </p:nvPr>
        </p:nvSpPr>
        <p:spPr>
          <a:xfrm>
            <a:off x="457200" y="1676400"/>
            <a:ext cx="8229600" cy="4525963"/>
          </a:xfrm>
        </p:spPr>
        <p:txBody>
          <a:bodyPr>
            <a:normAutofit lnSpcReduction="10000"/>
          </a:bodyPr>
          <a:lstStyle/>
          <a:p>
            <a:r>
              <a:rPr lang="en-US" b="1" dirty="0">
                <a:latin typeface="Bookman Old Style" panose="02050604050505020204" pitchFamily="18" charset="0"/>
              </a:rPr>
              <a:t>Child dies of head injury. Henderson says she dropped child. </a:t>
            </a:r>
            <a:r>
              <a:rPr lang="en-US" b="1" dirty="0" smtClean="0">
                <a:latin typeface="Bookman Old Style" panose="02050604050505020204" pitchFamily="18" charset="0"/>
              </a:rPr>
              <a:t>Medical Examiner </a:t>
            </a:r>
            <a:r>
              <a:rPr lang="en-US" b="1" dirty="0">
                <a:latin typeface="Bookman Old Style" panose="02050604050505020204" pitchFamily="18" charset="0"/>
              </a:rPr>
              <a:t>testified that it was impossible for </a:t>
            </a:r>
            <a:r>
              <a:rPr lang="en-US" b="1" dirty="0" smtClean="0">
                <a:latin typeface="Bookman Old Style" panose="02050604050505020204" pitchFamily="18" charset="0"/>
              </a:rPr>
              <a:t>child’s brain </a:t>
            </a:r>
            <a:r>
              <a:rPr lang="en-US" b="1" dirty="0">
                <a:latin typeface="Bookman Old Style" panose="02050604050505020204" pitchFamily="18" charset="0"/>
              </a:rPr>
              <a:t>injuries to have occurred in the way Henderson stated.  </a:t>
            </a:r>
            <a:r>
              <a:rPr lang="en-US" b="1" dirty="0" smtClean="0">
                <a:latin typeface="Bookman Old Style" panose="02050604050505020204" pitchFamily="18" charset="0"/>
              </a:rPr>
              <a:t>Medical Examiner says child’s injuries resulted </a:t>
            </a:r>
            <a:r>
              <a:rPr lang="en-US" b="1" dirty="0">
                <a:latin typeface="Bookman Old Style" panose="02050604050505020204" pitchFamily="18" charset="0"/>
              </a:rPr>
              <a:t>from a blow intentionally struck by Henderson.</a:t>
            </a:r>
          </a:p>
          <a:p>
            <a:endParaRPr lang="en-US" dirty="0"/>
          </a:p>
        </p:txBody>
      </p:sp>
    </p:spTree>
    <p:extLst>
      <p:ext uri="{BB962C8B-B14F-4D97-AF65-F5344CB8AC3E}">
        <p14:creationId xmlns:p14="http://schemas.microsoft.com/office/powerpoint/2010/main" val="1172669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TIM COLE </a:t>
            </a:r>
            <a:r>
              <a:rPr lang="en-US" dirty="0" smtClean="0"/>
              <a:t>STATUE </a:t>
            </a:r>
            <a:r>
              <a:rPr lang="en-US" dirty="0"/>
              <a:t>UNVEILING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76400"/>
            <a:ext cx="7315200" cy="4308792"/>
          </a:xfrm>
        </p:spPr>
      </p:pic>
    </p:spTree>
    <p:extLst>
      <p:ext uri="{BB962C8B-B14F-4D97-AF65-F5344CB8AC3E}">
        <p14:creationId xmlns:p14="http://schemas.microsoft.com/office/powerpoint/2010/main" val="3222775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latin typeface="Bookman Old Style" panose="02050604050505020204" pitchFamily="18" charset="0"/>
              </a:rPr>
              <a:t>Ex Parte Henderson</a:t>
            </a:r>
            <a:endParaRPr lang="en-US" i="1" dirty="0">
              <a:latin typeface="Bookman Old Style" panose="02050604050505020204" pitchFamily="18" charset="0"/>
            </a:endParaRPr>
          </a:p>
        </p:txBody>
      </p:sp>
      <p:sp>
        <p:nvSpPr>
          <p:cNvPr id="3" name="Content Placeholder 2"/>
          <p:cNvSpPr>
            <a:spLocks noGrp="1"/>
          </p:cNvSpPr>
          <p:nvPr>
            <p:ph idx="1"/>
          </p:nvPr>
        </p:nvSpPr>
        <p:spPr/>
        <p:txBody>
          <a:bodyPr>
            <a:normAutofit fontScale="85000" lnSpcReduction="20000"/>
          </a:bodyPr>
          <a:lstStyle/>
          <a:p>
            <a:r>
              <a:rPr lang="en-US" b="1" dirty="0">
                <a:latin typeface="Bookman Old Style" panose="02050604050505020204" pitchFamily="18" charset="0"/>
              </a:rPr>
              <a:t>Henderson submits evidence that recent advances in biomechanics suggest that it is possible that Brandon’s head injuries could have been caused by an accidental short-distance fall. Additionally, Medical Examiner submitted an affidavit which recanted his testimony. </a:t>
            </a:r>
          </a:p>
          <a:p>
            <a:pPr>
              <a:buNone/>
            </a:pPr>
            <a:r>
              <a:rPr lang="en-US" b="1" dirty="0">
                <a:latin typeface="Bookman Old Style" panose="02050604050505020204" pitchFamily="18" charset="0"/>
              </a:rPr>
              <a:t> </a:t>
            </a:r>
          </a:p>
          <a:p>
            <a:r>
              <a:rPr lang="en-US" b="1" dirty="0">
                <a:latin typeface="Bookman Old Style" panose="02050604050505020204" pitchFamily="18" charset="0"/>
              </a:rPr>
              <a:t>Court majority held that Medical Examiner’s re-evaluation of his opinion is a material exculpatory fact and ordered the trial court to further develop the evidence.</a:t>
            </a:r>
          </a:p>
          <a:p>
            <a:pPr marL="118872" indent="0">
              <a:buNone/>
            </a:pPr>
            <a:endParaRPr lang="en-US" b="1" dirty="0">
              <a:latin typeface="Bookman Old Style" panose="02050604050505020204" pitchFamily="18" charset="0"/>
            </a:endParaRPr>
          </a:p>
          <a:p>
            <a:pPr marL="118872" indent="0">
              <a:buNone/>
            </a:pPr>
            <a:endParaRPr lang="en-US" dirty="0"/>
          </a:p>
        </p:txBody>
      </p:sp>
    </p:spTree>
    <p:extLst>
      <p:ext uri="{BB962C8B-B14F-4D97-AF65-F5344CB8AC3E}">
        <p14:creationId xmlns:p14="http://schemas.microsoft.com/office/powerpoint/2010/main" val="4130719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Autofit/>
          </a:bodyPr>
          <a:lstStyle/>
          <a:p>
            <a:pPr algn="ctr"/>
            <a:r>
              <a:rPr lang="en-US" sz="3200" b="1" i="1" dirty="0">
                <a:solidFill>
                  <a:schemeClr val="accent1"/>
                </a:solidFill>
                <a:latin typeface="Bookman Old Style" panose="02050604050505020204" pitchFamily="18" charset="0"/>
              </a:rPr>
              <a:t>Ex Parte </a:t>
            </a:r>
            <a:r>
              <a:rPr lang="en-US" sz="3200" b="1" i="1" dirty="0" smtClean="0">
                <a:solidFill>
                  <a:schemeClr val="accent1"/>
                </a:solidFill>
                <a:latin typeface="Bookman Old Style" panose="02050604050505020204" pitchFamily="18" charset="0"/>
              </a:rPr>
              <a:t>Henderson</a:t>
            </a:r>
            <a:r>
              <a:rPr lang="en-US" sz="3200" b="1" dirty="0" smtClean="0">
                <a:solidFill>
                  <a:schemeClr val="accent1"/>
                </a:solidFill>
                <a:latin typeface="Bookman Old Style" panose="02050604050505020204" pitchFamily="18" charset="0"/>
              </a:rPr>
              <a:t>,</a:t>
            </a:r>
            <a:br>
              <a:rPr lang="en-US" sz="3200" b="1" dirty="0" smtClean="0">
                <a:solidFill>
                  <a:schemeClr val="accent1"/>
                </a:solidFill>
                <a:latin typeface="Bookman Old Style" panose="02050604050505020204" pitchFamily="18" charset="0"/>
              </a:rPr>
            </a:br>
            <a:r>
              <a:rPr lang="en-US" sz="3200" b="1" dirty="0" smtClean="0">
                <a:solidFill>
                  <a:schemeClr val="accent1"/>
                </a:solidFill>
                <a:latin typeface="Bookman Old Style" panose="02050604050505020204" pitchFamily="18" charset="0"/>
              </a:rPr>
              <a:t>384 S.W.3d </a:t>
            </a:r>
            <a:r>
              <a:rPr lang="en-US" sz="3200" b="1" dirty="0">
                <a:solidFill>
                  <a:schemeClr val="accent1"/>
                </a:solidFill>
                <a:latin typeface="Bookman Old Style" panose="02050604050505020204" pitchFamily="18" charset="0"/>
              </a:rPr>
              <a:t>833 </a:t>
            </a:r>
            <a:r>
              <a:rPr lang="en-US" sz="3200" b="1" dirty="0" smtClean="0">
                <a:solidFill>
                  <a:schemeClr val="accent1"/>
                </a:solidFill>
                <a:latin typeface="Bookman Old Style" panose="02050604050505020204" pitchFamily="18" charset="0"/>
              </a:rPr>
              <a:t>(2012</a:t>
            </a:r>
            <a:r>
              <a:rPr lang="en-US" sz="3200" b="1" dirty="0">
                <a:solidFill>
                  <a:schemeClr val="accent1"/>
                </a:solidFill>
                <a:latin typeface="Bookman Old Style" panose="02050604050505020204" pitchFamily="18" charset="0"/>
              </a:rPr>
              <a:t>)</a:t>
            </a:r>
          </a:p>
        </p:txBody>
      </p:sp>
      <p:sp>
        <p:nvSpPr>
          <p:cNvPr id="3" name="Content Placeholder 2"/>
          <p:cNvSpPr>
            <a:spLocks noGrp="1"/>
          </p:cNvSpPr>
          <p:nvPr>
            <p:ph idx="1"/>
          </p:nvPr>
        </p:nvSpPr>
        <p:spPr>
          <a:xfrm>
            <a:off x="457200" y="1752600"/>
            <a:ext cx="8229600" cy="4525963"/>
          </a:xfrm>
        </p:spPr>
        <p:txBody>
          <a:bodyPr>
            <a:normAutofit/>
          </a:bodyPr>
          <a:lstStyle/>
          <a:p>
            <a:r>
              <a:rPr lang="en-US" b="1" dirty="0">
                <a:latin typeface="Bookman Old Style" panose="02050604050505020204" pitchFamily="18" charset="0"/>
              </a:rPr>
              <a:t>Court </a:t>
            </a:r>
            <a:r>
              <a:rPr lang="en-US" b="1" dirty="0" smtClean="0">
                <a:latin typeface="Bookman Old Style" panose="02050604050505020204" pitchFamily="18" charset="0"/>
              </a:rPr>
              <a:t>finds new </a:t>
            </a:r>
            <a:r>
              <a:rPr lang="en-US" b="1" dirty="0">
                <a:latin typeface="Bookman Old Style" panose="02050604050505020204" pitchFamily="18" charset="0"/>
              </a:rPr>
              <a:t>scientific evidence shows that a short distance fall could have caused the head injury.</a:t>
            </a:r>
          </a:p>
          <a:p>
            <a:r>
              <a:rPr lang="en-US" b="1" dirty="0">
                <a:latin typeface="Bookman Old Style" panose="02050604050505020204" pitchFamily="18" charset="0"/>
              </a:rPr>
              <a:t>Court </a:t>
            </a:r>
            <a:r>
              <a:rPr lang="en-US" b="1" dirty="0" smtClean="0">
                <a:latin typeface="Bookman Old Style" panose="02050604050505020204" pitchFamily="18" charset="0"/>
              </a:rPr>
              <a:t>finds new </a:t>
            </a:r>
            <a:r>
              <a:rPr lang="en-US" b="1" dirty="0">
                <a:latin typeface="Bookman Old Style" panose="02050604050505020204" pitchFamily="18" charset="0"/>
              </a:rPr>
              <a:t>scientific evidence did not establish that Henderson was actually innocent but that it did establish a due process violation.  </a:t>
            </a:r>
          </a:p>
          <a:p>
            <a:endParaRPr lang="en-US" dirty="0"/>
          </a:p>
        </p:txBody>
      </p:sp>
    </p:spTree>
    <p:extLst>
      <p:ext uri="{BB962C8B-B14F-4D97-AF65-F5344CB8AC3E}">
        <p14:creationId xmlns:p14="http://schemas.microsoft.com/office/powerpoint/2010/main" val="3317299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228600"/>
            <a:ext cx="8229600" cy="1143000"/>
          </a:xfrm>
        </p:spPr>
        <p:txBody>
          <a:bodyPr>
            <a:noAutofit/>
          </a:bodyPr>
          <a:lstStyle/>
          <a:p>
            <a:pPr algn="ctr"/>
            <a:r>
              <a:rPr lang="en-US" sz="3600" b="1" dirty="0">
                <a:solidFill>
                  <a:schemeClr val="accent1"/>
                </a:solidFill>
                <a:latin typeface="Bookman Old Style" panose="02050604050505020204" pitchFamily="18" charset="0"/>
              </a:rPr>
              <a:t>New Statute Concerning Writs Based on New Scientific Evidence</a:t>
            </a:r>
          </a:p>
        </p:txBody>
      </p:sp>
      <p:sp>
        <p:nvSpPr>
          <p:cNvPr id="3" name="Content Placeholder 2"/>
          <p:cNvSpPr>
            <a:spLocks noGrp="1"/>
          </p:cNvSpPr>
          <p:nvPr>
            <p:ph idx="1"/>
          </p:nvPr>
        </p:nvSpPr>
        <p:spPr>
          <a:xfrm>
            <a:off x="469900" y="1676400"/>
            <a:ext cx="8229600" cy="4525963"/>
          </a:xfrm>
        </p:spPr>
        <p:txBody>
          <a:bodyPr>
            <a:normAutofit/>
          </a:bodyPr>
          <a:lstStyle/>
          <a:p>
            <a:r>
              <a:rPr lang="en-US" sz="2400" b="1" dirty="0">
                <a:latin typeface="Bookman Old Style" panose="02050604050505020204" pitchFamily="18" charset="0"/>
              </a:rPr>
              <a:t>Art. 11.073.  Procedure Related to Certain Scientific Evidence.</a:t>
            </a:r>
          </a:p>
          <a:p>
            <a:pPr>
              <a:buNone/>
            </a:pPr>
            <a:r>
              <a:rPr lang="en-US" sz="1800" b="1" dirty="0">
                <a:latin typeface="Bookman Old Style" panose="02050604050505020204" pitchFamily="18" charset="0"/>
              </a:rPr>
              <a:t>	(a)	This article applies to relevant scientific evidence that:</a:t>
            </a:r>
          </a:p>
          <a:p>
            <a:pPr lvl="1">
              <a:buNone/>
            </a:pPr>
            <a:r>
              <a:rPr lang="en-US" sz="1800" b="1" dirty="0">
                <a:latin typeface="Bookman Old Style" panose="02050604050505020204" pitchFamily="18" charset="0"/>
              </a:rPr>
              <a:t>	(1)    was not available to be offered by a convicted person at the convicted person’s trial; or </a:t>
            </a:r>
          </a:p>
          <a:p>
            <a:pPr lvl="1">
              <a:buNone/>
            </a:pPr>
            <a:r>
              <a:rPr lang="en-US" sz="1800" b="1" dirty="0">
                <a:latin typeface="Bookman Old Style" panose="02050604050505020204" pitchFamily="18" charset="0"/>
              </a:rPr>
              <a:t>	(2)    contradicts scientific evidence relied on by the state at trial:</a:t>
            </a:r>
          </a:p>
          <a:p>
            <a:pPr lvl="1">
              <a:buNone/>
            </a:pPr>
            <a:r>
              <a:rPr lang="en-US" sz="1800" b="1" dirty="0">
                <a:latin typeface="Bookman Old Style" panose="02050604050505020204" pitchFamily="18" charset="0"/>
              </a:rPr>
              <a:t>(b)		A court may grant </a:t>
            </a:r>
            <a:r>
              <a:rPr lang="en-US" sz="1800" b="1" dirty="0" smtClean="0">
                <a:latin typeface="Bookman Old Style" panose="02050604050505020204" pitchFamily="18" charset="0"/>
              </a:rPr>
              <a:t>relief if . . . :</a:t>
            </a:r>
            <a:endParaRPr lang="en-US" sz="1800" b="1" dirty="0">
              <a:latin typeface="Bookman Old Style" panose="02050604050505020204" pitchFamily="18" charset="0"/>
            </a:endParaRPr>
          </a:p>
          <a:p>
            <a:pPr lvl="1">
              <a:buNone/>
            </a:pPr>
            <a:r>
              <a:rPr lang="en-US" sz="1800" b="1" dirty="0">
                <a:latin typeface="Bookman Old Style" panose="02050604050505020204" pitchFamily="18" charset="0"/>
              </a:rPr>
              <a:t>			(A)	relevant scientific evidence is currently available  and was not available at the time of the convicted person’s trial because the evidence was not ascertainable through the exercise of reasonable diligence by the convicted person before the date of or during the convicted person’s trial; and</a:t>
            </a:r>
          </a:p>
          <a:p>
            <a:pPr lvl="1">
              <a:buNone/>
            </a:pPr>
            <a:endParaRPr lang="en-US" sz="1800" dirty="0">
              <a:solidFill>
                <a:schemeClr val="bg1"/>
              </a:solidFill>
            </a:endParaRPr>
          </a:p>
          <a:p>
            <a:endParaRPr lang="en-US" dirty="0"/>
          </a:p>
        </p:txBody>
      </p:sp>
    </p:spTree>
    <p:extLst>
      <p:ext uri="{BB962C8B-B14F-4D97-AF65-F5344CB8AC3E}">
        <p14:creationId xmlns:p14="http://schemas.microsoft.com/office/powerpoint/2010/main" val="1713418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3837"/>
            <a:ext cx="8229600" cy="5364163"/>
          </a:xfrm>
        </p:spPr>
        <p:txBody>
          <a:bodyPr>
            <a:normAutofit fontScale="70000" lnSpcReduction="20000"/>
          </a:bodyPr>
          <a:lstStyle/>
          <a:p>
            <a:pPr>
              <a:buNone/>
            </a:pPr>
            <a:r>
              <a:rPr lang="en-US" dirty="0" smtClean="0">
                <a:solidFill>
                  <a:schemeClr val="bg1"/>
                </a:solidFill>
              </a:rPr>
              <a:t>				</a:t>
            </a:r>
            <a:r>
              <a:rPr lang="en-US" b="1" dirty="0" smtClean="0">
                <a:latin typeface="Bookman Old Style" panose="02050604050505020204" pitchFamily="18" charset="0"/>
              </a:rPr>
              <a:t>(</a:t>
            </a:r>
            <a:r>
              <a:rPr lang="en-US" b="1" dirty="0">
                <a:latin typeface="Bookman Old Style" panose="02050604050505020204" pitchFamily="18" charset="0"/>
              </a:rPr>
              <a:t>B)  the scientific evidence would be admissible under the Texas Rules of </a:t>
            </a:r>
            <a:r>
              <a:rPr lang="en-US" b="1" dirty="0" smtClean="0">
                <a:latin typeface="Bookman Old Style" panose="02050604050505020204" pitchFamily="18" charset="0"/>
              </a:rPr>
              <a:t>Evidence . . . ; </a:t>
            </a:r>
            <a:r>
              <a:rPr lang="en-US" b="1" dirty="0">
                <a:latin typeface="Bookman Old Style" panose="02050604050505020204" pitchFamily="18" charset="0"/>
              </a:rPr>
              <a:t>and</a:t>
            </a:r>
          </a:p>
          <a:p>
            <a:pPr>
              <a:buNone/>
            </a:pPr>
            <a:r>
              <a:rPr lang="en-US" b="1" dirty="0" smtClean="0">
                <a:latin typeface="Bookman Old Style" panose="02050604050505020204" pitchFamily="18" charset="0"/>
              </a:rPr>
              <a:t>	</a:t>
            </a:r>
            <a:r>
              <a:rPr lang="en-US" b="1" dirty="0">
                <a:latin typeface="Bookman Old Style" panose="02050604050505020204" pitchFamily="18" charset="0"/>
              </a:rPr>
              <a:t>		(2)	the court </a:t>
            </a:r>
            <a:r>
              <a:rPr lang="en-US" b="1" dirty="0" smtClean="0">
                <a:latin typeface="Bookman Old Style" panose="02050604050505020204" pitchFamily="18" charset="0"/>
              </a:rPr>
              <a:t>. . . finds </a:t>
            </a:r>
            <a:r>
              <a:rPr lang="en-US" b="1" dirty="0">
                <a:latin typeface="Bookman Old Style" panose="02050604050505020204" pitchFamily="18" charset="0"/>
              </a:rPr>
              <a:t>that, had the scientific  evidence been presented at trial, on the preponderance of the evidence the person would not have been convicted.</a:t>
            </a:r>
          </a:p>
          <a:p>
            <a:pPr>
              <a:buNone/>
            </a:pPr>
            <a:r>
              <a:rPr lang="en-US" b="1" dirty="0">
                <a:latin typeface="Bookman Old Style" panose="02050604050505020204" pitchFamily="18" charset="0"/>
              </a:rPr>
              <a:t>	(c)	For purposes of </a:t>
            </a:r>
            <a:r>
              <a:rPr lang="en-US" b="1" dirty="0" smtClean="0">
                <a:latin typeface="Bookman Old Style" panose="02050604050505020204" pitchFamily="18" charset="0"/>
              </a:rPr>
              <a:t>a subsequent writ, </a:t>
            </a:r>
            <a:r>
              <a:rPr lang="en-US" b="1" dirty="0">
                <a:latin typeface="Bookman Old Style" panose="02050604050505020204" pitchFamily="18" charset="0"/>
              </a:rPr>
              <a:t>a claim or issue  could not have been presented </a:t>
            </a:r>
            <a:r>
              <a:rPr lang="en-US" b="1" dirty="0" smtClean="0">
                <a:latin typeface="Bookman Old Style" panose="02050604050505020204" pitchFamily="18" charset="0"/>
              </a:rPr>
              <a:t>in </a:t>
            </a:r>
            <a:r>
              <a:rPr lang="en-US" b="1" dirty="0">
                <a:latin typeface="Bookman Old Style" panose="02050604050505020204" pitchFamily="18" charset="0"/>
              </a:rPr>
              <a:t>a previously considered application if the claim or issue is based on relevant scientific evidence that was not ascertainable through the exercise of reasonable diligence by the convicted person on or before the date on which the original application or a previously considered application , as applicable, was filed.</a:t>
            </a:r>
          </a:p>
          <a:p>
            <a:pPr>
              <a:buNone/>
            </a:pPr>
            <a:r>
              <a:rPr lang="en-US" b="1" dirty="0">
                <a:latin typeface="Bookman Old Style" panose="02050604050505020204" pitchFamily="18" charset="0"/>
              </a:rPr>
              <a:t>	</a:t>
            </a:r>
            <a:endParaRPr lang="en-US" dirty="0"/>
          </a:p>
        </p:txBody>
      </p:sp>
    </p:spTree>
    <p:extLst>
      <p:ext uri="{BB962C8B-B14F-4D97-AF65-F5344CB8AC3E}">
        <p14:creationId xmlns:p14="http://schemas.microsoft.com/office/powerpoint/2010/main" val="2070306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Autofit/>
          </a:bodyPr>
          <a:lstStyle/>
          <a:p>
            <a:pPr algn="ctr"/>
            <a:r>
              <a:rPr lang="en-US" sz="3200" b="1" dirty="0" smtClean="0">
                <a:solidFill>
                  <a:schemeClr val="accent1"/>
                </a:solidFill>
                <a:latin typeface="Bookman Old Style" panose="02050604050505020204" pitchFamily="18" charset="0"/>
              </a:rPr>
              <a:t>Ex Parte Robbins (Robbins II) </a:t>
            </a:r>
            <a:br>
              <a:rPr lang="en-US" sz="3200" b="1" dirty="0" smtClean="0">
                <a:solidFill>
                  <a:schemeClr val="accent1"/>
                </a:solidFill>
                <a:latin typeface="Bookman Old Style" panose="02050604050505020204" pitchFamily="18" charset="0"/>
              </a:rPr>
            </a:br>
            <a:r>
              <a:rPr lang="en-US" sz="3200" b="1" dirty="0" smtClean="0">
                <a:solidFill>
                  <a:schemeClr val="accent1"/>
                </a:solidFill>
                <a:latin typeface="Bookman Old Style" panose="02050604050505020204" pitchFamily="18" charset="0"/>
              </a:rPr>
              <a:t>__ S.W.3d ___ (2014) </a:t>
            </a:r>
            <a:endParaRPr lang="en-US" sz="3200" b="1" dirty="0">
              <a:solidFill>
                <a:schemeClr val="accent1"/>
              </a:solidFill>
              <a:latin typeface="Bookman Old Style" panose="02050604050505020204" pitchFamily="18" charset="0"/>
            </a:endParaRPr>
          </a:p>
        </p:txBody>
      </p:sp>
      <p:sp>
        <p:nvSpPr>
          <p:cNvPr id="3" name="Content Placeholder 2"/>
          <p:cNvSpPr>
            <a:spLocks noGrp="1"/>
          </p:cNvSpPr>
          <p:nvPr>
            <p:ph idx="1"/>
          </p:nvPr>
        </p:nvSpPr>
        <p:spPr>
          <a:xfrm>
            <a:off x="419100" y="3124200"/>
            <a:ext cx="8229600" cy="3306763"/>
          </a:xfrm>
        </p:spPr>
        <p:txBody>
          <a:bodyPr/>
          <a:lstStyle/>
          <a:p>
            <a:r>
              <a:rPr lang="en-US" b="1" dirty="0" smtClean="0">
                <a:latin typeface="Bookman Old Style" panose="02050604050505020204" pitchFamily="18" charset="0"/>
              </a:rPr>
              <a:t>Robbins case reconsidered under Art. 11.073 and relief granted</a:t>
            </a:r>
            <a:r>
              <a:rPr lang="en-US" b="1" dirty="0" smtClean="0">
                <a:solidFill>
                  <a:schemeClr val="bg1"/>
                </a:solidFill>
                <a:latin typeface="Bookman Old Style" panose="02050604050505020204" pitchFamily="18" charset="0"/>
              </a:rPr>
              <a:t>.</a:t>
            </a:r>
            <a:endParaRPr lang="en-US"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7972432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pPr algn="ctr"/>
            <a:r>
              <a:rPr lang="en-US" b="1" dirty="0" smtClean="0">
                <a:solidFill>
                  <a:schemeClr val="accent1"/>
                </a:solidFill>
                <a:latin typeface="Bookman Old Style" panose="02050604050505020204" pitchFamily="18" charset="0"/>
              </a:rPr>
              <a:t>Robbins II Majority Opinion (5-4 Vote)</a:t>
            </a:r>
            <a:endParaRPr lang="en-US" b="1" dirty="0">
              <a:solidFill>
                <a:schemeClr val="accent1"/>
              </a:solidFill>
              <a:latin typeface="Bookman Old Style" panose="02050604050505020204" pitchFamily="18" charset="0"/>
            </a:endParaRPr>
          </a:p>
        </p:txBody>
      </p:sp>
      <p:sp>
        <p:nvSpPr>
          <p:cNvPr id="3" name="Content Placeholder 2"/>
          <p:cNvSpPr>
            <a:spLocks noGrp="1"/>
          </p:cNvSpPr>
          <p:nvPr>
            <p:ph idx="1"/>
          </p:nvPr>
        </p:nvSpPr>
        <p:spPr>
          <a:xfrm>
            <a:off x="469900" y="1905000"/>
            <a:ext cx="8229600" cy="4525963"/>
          </a:xfrm>
        </p:spPr>
        <p:txBody>
          <a:bodyPr/>
          <a:lstStyle/>
          <a:p>
            <a:pPr marL="0" indent="0">
              <a:buNone/>
            </a:pPr>
            <a:r>
              <a:rPr lang="en-US" b="1" dirty="0" smtClean="0">
                <a:latin typeface="Bookman Old Style" panose="02050604050505020204" pitchFamily="18" charset="0"/>
              </a:rPr>
              <a:t>Majority held Medical Examiner’s reconsideration of her opinion was new scientific evidence that contradicted scientific evidence relied upon by the state at trial.</a:t>
            </a:r>
            <a:endParaRPr lang="en-US" b="1" dirty="0">
              <a:latin typeface="Bookman Old Style" panose="02050604050505020204" pitchFamily="18" charset="0"/>
            </a:endParaRPr>
          </a:p>
        </p:txBody>
      </p:sp>
    </p:spTree>
    <p:extLst>
      <p:ext uri="{BB962C8B-B14F-4D97-AF65-F5344CB8AC3E}">
        <p14:creationId xmlns:p14="http://schemas.microsoft.com/office/powerpoint/2010/main" val="28205511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pPr algn="ctr"/>
            <a:r>
              <a:rPr lang="en-US" sz="4000" b="1" dirty="0" smtClean="0">
                <a:solidFill>
                  <a:schemeClr val="accent1"/>
                </a:solidFill>
                <a:latin typeface="Bookman Old Style" panose="02050604050505020204" pitchFamily="18" charset="0"/>
              </a:rPr>
              <a:t>Robbins – Dissenting Opinions</a:t>
            </a:r>
            <a:endParaRPr lang="en-US" sz="4000" b="1" dirty="0">
              <a:solidFill>
                <a:schemeClr val="accent1"/>
              </a:solidFill>
              <a:latin typeface="Bookman Old Style" panose="02050604050505020204" pitchFamily="18" charset="0"/>
            </a:endParaRPr>
          </a:p>
        </p:txBody>
      </p:sp>
      <p:sp>
        <p:nvSpPr>
          <p:cNvPr id="3" name="Content Placeholder 2"/>
          <p:cNvSpPr>
            <a:spLocks noGrp="1"/>
          </p:cNvSpPr>
          <p:nvPr>
            <p:ph idx="1"/>
          </p:nvPr>
        </p:nvSpPr>
        <p:spPr>
          <a:xfrm>
            <a:off x="431800" y="2057400"/>
            <a:ext cx="8229600" cy="4525963"/>
          </a:xfrm>
        </p:spPr>
        <p:txBody>
          <a:bodyPr/>
          <a:lstStyle/>
          <a:p>
            <a:r>
              <a:rPr lang="en-US" b="1" dirty="0" smtClean="0">
                <a:latin typeface="Bookman Old Style" panose="02050604050505020204" pitchFamily="18" charset="0"/>
              </a:rPr>
              <a:t>Believed 11.073 did not apply to Robbins but recognized that it applied to scientific evidence of false and discredited forensic testimony.</a:t>
            </a:r>
          </a:p>
        </p:txBody>
      </p:sp>
    </p:spTree>
    <p:extLst>
      <p:ext uri="{BB962C8B-B14F-4D97-AF65-F5344CB8AC3E}">
        <p14:creationId xmlns:p14="http://schemas.microsoft.com/office/powerpoint/2010/main" val="1410161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8229600" cy="1143000"/>
          </a:xfrm>
        </p:spPr>
        <p:txBody>
          <a:bodyPr>
            <a:noAutofit/>
          </a:bodyPr>
          <a:lstStyle/>
          <a:p>
            <a:pPr algn="ctr"/>
            <a:r>
              <a:rPr lang="en-US" sz="3600" b="1" dirty="0">
                <a:solidFill>
                  <a:schemeClr val="accent1"/>
                </a:solidFill>
                <a:latin typeface="Bookman Old Style" panose="02050604050505020204" pitchFamily="18" charset="0"/>
              </a:rPr>
              <a:t>Dissenting </a:t>
            </a:r>
            <a:r>
              <a:rPr lang="en-US" sz="3600" b="1" dirty="0" smtClean="0">
                <a:solidFill>
                  <a:schemeClr val="accent1"/>
                </a:solidFill>
                <a:latin typeface="Bookman Old Style" panose="02050604050505020204" pitchFamily="18" charset="0"/>
              </a:rPr>
              <a:t>Opinions Examples Of Where 11.073 Applies:</a:t>
            </a:r>
            <a:endParaRPr lang="en-US" sz="3600" b="1" dirty="0">
              <a:solidFill>
                <a:schemeClr val="accent1"/>
              </a:solidFill>
              <a:latin typeface="Bookman Old Style" panose="02050604050505020204" pitchFamily="18" charset="0"/>
            </a:endParaRPr>
          </a:p>
        </p:txBody>
      </p:sp>
      <p:sp>
        <p:nvSpPr>
          <p:cNvPr id="3" name="Content Placeholder 2"/>
          <p:cNvSpPr>
            <a:spLocks noGrp="1"/>
          </p:cNvSpPr>
          <p:nvPr>
            <p:ph idx="1"/>
          </p:nvPr>
        </p:nvSpPr>
        <p:spPr>
          <a:xfrm>
            <a:off x="304800" y="1676400"/>
            <a:ext cx="8229600" cy="4525963"/>
          </a:xfrm>
        </p:spPr>
        <p:txBody>
          <a:bodyPr/>
          <a:lstStyle/>
          <a:p>
            <a:pPr marL="0" indent="0">
              <a:buNone/>
            </a:pPr>
            <a:r>
              <a:rPr lang="en-US" dirty="0">
                <a:solidFill>
                  <a:schemeClr val="bg1"/>
                </a:solidFill>
              </a:rPr>
              <a:t>	</a:t>
            </a:r>
            <a:endParaRPr lang="en-US" dirty="0" smtClean="0">
              <a:solidFill>
                <a:schemeClr val="bg1"/>
              </a:solidFill>
            </a:endParaRPr>
          </a:p>
          <a:p>
            <a:pPr marL="457200" indent="-457200">
              <a:buFont typeface="Arial" panose="020B0604020202020204" pitchFamily="34" charset="0"/>
              <a:buChar char="•"/>
            </a:pPr>
            <a:r>
              <a:rPr lang="en-US" b="1" dirty="0" smtClean="0">
                <a:latin typeface="Bookman Old Style" panose="02050604050505020204" pitchFamily="18" charset="0"/>
              </a:rPr>
              <a:t>Dog </a:t>
            </a:r>
            <a:r>
              <a:rPr lang="en-US" b="1" dirty="0">
                <a:latin typeface="Bookman Old Style" panose="02050604050505020204" pitchFamily="18" charset="0"/>
              </a:rPr>
              <a:t>Scent </a:t>
            </a:r>
            <a:r>
              <a:rPr lang="en-US" b="1" dirty="0" smtClean="0">
                <a:latin typeface="Bookman Old Style" panose="02050604050505020204" pitchFamily="18" charset="0"/>
              </a:rPr>
              <a:t>lineups</a:t>
            </a:r>
            <a:endParaRPr lang="en-US" b="1" dirty="0">
              <a:latin typeface="Bookman Old Style" panose="02050604050505020204" pitchFamily="18" charset="0"/>
            </a:endParaRPr>
          </a:p>
          <a:p>
            <a:pPr marL="457200" indent="-457200">
              <a:buFont typeface="Arial" panose="020B0604020202020204" pitchFamily="34" charset="0"/>
              <a:buChar char="•"/>
            </a:pPr>
            <a:r>
              <a:rPr lang="en-US" b="1" dirty="0">
                <a:latin typeface="Bookman Old Style" panose="02050604050505020204" pitchFamily="18" charset="0"/>
              </a:rPr>
              <a:t>Misinterpreted Indicators of </a:t>
            </a:r>
            <a:r>
              <a:rPr lang="en-US" b="1" dirty="0" smtClean="0">
                <a:latin typeface="Bookman Old Style" panose="02050604050505020204" pitchFamily="18" charset="0"/>
              </a:rPr>
              <a:t>Arson</a:t>
            </a:r>
          </a:p>
          <a:p>
            <a:pPr marL="457200" indent="-457200">
              <a:buFont typeface="Arial" panose="020B0604020202020204" pitchFamily="34" charset="0"/>
              <a:buChar char="•"/>
            </a:pPr>
            <a:r>
              <a:rPr lang="en-US" b="1" dirty="0" smtClean="0">
                <a:latin typeface="Bookman Old Style" panose="02050604050505020204" pitchFamily="18" charset="0"/>
              </a:rPr>
              <a:t>Infant Trauma</a:t>
            </a:r>
            <a:endParaRPr lang="en-US" b="1" dirty="0">
              <a:latin typeface="Bookman Old Style" panose="02050604050505020204" pitchFamily="18" charset="0"/>
            </a:endParaRPr>
          </a:p>
          <a:p>
            <a:endParaRPr lang="en-US" dirty="0"/>
          </a:p>
        </p:txBody>
      </p:sp>
    </p:spTree>
    <p:extLst>
      <p:ext uri="{BB962C8B-B14F-4D97-AF65-F5344CB8AC3E}">
        <p14:creationId xmlns:p14="http://schemas.microsoft.com/office/powerpoint/2010/main" val="773931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28600"/>
            <a:ext cx="8229600" cy="1143000"/>
          </a:xfrm>
        </p:spPr>
        <p:txBody>
          <a:bodyPr>
            <a:noAutofit/>
          </a:bodyPr>
          <a:lstStyle/>
          <a:p>
            <a:pPr algn="ctr"/>
            <a:r>
              <a:rPr lang="pt-BR" sz="3200" b="1" i="1" dirty="0">
                <a:solidFill>
                  <a:schemeClr val="accent1"/>
                </a:solidFill>
                <a:latin typeface="Bookman Old Style" panose="02050604050505020204" pitchFamily="18" charset="0"/>
              </a:rPr>
              <a:t>Ex Parte Spencer</a:t>
            </a:r>
            <a:r>
              <a:rPr lang="pt-BR" sz="3200" b="1" dirty="0">
                <a:solidFill>
                  <a:schemeClr val="accent1"/>
                </a:solidFill>
                <a:latin typeface="Bookman Old Style" panose="02050604050505020204" pitchFamily="18" charset="0"/>
              </a:rPr>
              <a:t>, 337 S.W.3d 869 </a:t>
            </a:r>
            <a:r>
              <a:rPr lang="pt-BR" sz="3200" b="1" dirty="0" smtClean="0">
                <a:solidFill>
                  <a:schemeClr val="accent1"/>
                </a:solidFill>
                <a:latin typeface="Bookman Old Style" panose="02050604050505020204" pitchFamily="18" charset="0"/>
              </a:rPr>
              <a:t>(2011</a:t>
            </a:r>
            <a:r>
              <a:rPr lang="pt-BR" sz="3200" b="1" dirty="0">
                <a:solidFill>
                  <a:schemeClr val="accent1"/>
                </a:solidFill>
                <a:latin typeface="Bookman Old Style" panose="02050604050505020204" pitchFamily="18" charset="0"/>
              </a:rPr>
              <a:t>)</a:t>
            </a:r>
            <a:endParaRPr lang="en-US" sz="3200" b="1" dirty="0">
              <a:solidFill>
                <a:schemeClr val="accent1"/>
              </a:solidFill>
              <a:latin typeface="Bookman Old Style" panose="02050604050505020204" pitchFamily="18" charset="0"/>
            </a:endParaRPr>
          </a:p>
        </p:txBody>
      </p:sp>
      <p:sp>
        <p:nvSpPr>
          <p:cNvPr id="3" name="Content Placeholder 2"/>
          <p:cNvSpPr>
            <a:spLocks noGrp="1"/>
          </p:cNvSpPr>
          <p:nvPr>
            <p:ph idx="1"/>
          </p:nvPr>
        </p:nvSpPr>
        <p:spPr>
          <a:xfrm>
            <a:off x="393700" y="1828800"/>
            <a:ext cx="8229600" cy="4525963"/>
          </a:xfrm>
        </p:spPr>
        <p:txBody>
          <a:bodyPr>
            <a:normAutofit/>
          </a:bodyPr>
          <a:lstStyle/>
          <a:p>
            <a:r>
              <a:rPr lang="en-US" sz="2400" b="1" dirty="0">
                <a:latin typeface="Bookman Old Style" panose="02050604050505020204" pitchFamily="18" charset="0"/>
              </a:rPr>
              <a:t>“We will consider advances in science and technology when determining whether evidence is newly discovered or newly available, but only if the evidence being tested is the same as it was at the time of the offense. Thus, the science or the method of testing can be new, but the evidence must be able to be tested in the same state as it was at the time of the offense.”</a:t>
            </a:r>
          </a:p>
          <a:p>
            <a:endParaRPr lang="en-US" sz="2400" dirty="0"/>
          </a:p>
        </p:txBody>
      </p:sp>
    </p:spTree>
    <p:extLst>
      <p:ext uri="{BB962C8B-B14F-4D97-AF65-F5344CB8AC3E}">
        <p14:creationId xmlns:p14="http://schemas.microsoft.com/office/powerpoint/2010/main" val="22976156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2511552"/>
          </a:xfrm>
        </p:spPr>
        <p:txBody>
          <a:bodyPr>
            <a:normAutofit/>
          </a:bodyPr>
          <a:lstStyle/>
          <a:p>
            <a:pPr algn="ctr"/>
            <a:r>
              <a:rPr lang="en-US" sz="3200" dirty="0" smtClean="0">
                <a:latin typeface="Bookman Old Style" panose="02050604050505020204" pitchFamily="18" charset="0"/>
              </a:rPr>
              <a:t>Expert Testimony on Reliability of Eyewitness Identification Procedures</a:t>
            </a:r>
            <a:br>
              <a:rPr lang="en-US" sz="3200" dirty="0" smtClean="0">
                <a:latin typeface="Bookman Old Style" panose="02050604050505020204" pitchFamily="18" charset="0"/>
              </a:rPr>
            </a:br>
            <a:r>
              <a:rPr lang="en-US" sz="3200" i="1" dirty="0" smtClean="0">
                <a:latin typeface="Bookman Old Style" panose="02050604050505020204" pitchFamily="18" charset="0"/>
              </a:rPr>
              <a:t>Tillman v. State</a:t>
            </a:r>
            <a:r>
              <a:rPr lang="en-US" sz="3200" dirty="0" smtClean="0">
                <a:latin typeface="Bookman Old Style" panose="02050604050505020204" pitchFamily="18" charset="0"/>
              </a:rPr>
              <a:t>, 354 S.W.3d 425 </a:t>
            </a:r>
            <a:r>
              <a:rPr lang="en-US" sz="3200" dirty="0" smtClean="0">
                <a:latin typeface="Bookman Old Style" panose="02050604050505020204" pitchFamily="18" charset="0"/>
              </a:rPr>
              <a:t>(2011</a:t>
            </a:r>
            <a:r>
              <a:rPr lang="en-US" sz="3200" dirty="0" smtClean="0">
                <a:latin typeface="Bookman Old Style" panose="02050604050505020204" pitchFamily="18" charset="0"/>
              </a:rPr>
              <a:t>)</a:t>
            </a:r>
            <a:endParaRPr lang="en-US" sz="3200" dirty="0">
              <a:latin typeface="Bookman Old Style" panose="02050604050505020204" pitchFamily="18" charset="0"/>
            </a:endParaRPr>
          </a:p>
        </p:txBody>
      </p:sp>
      <p:sp>
        <p:nvSpPr>
          <p:cNvPr id="3" name="Content Placeholder 2"/>
          <p:cNvSpPr>
            <a:spLocks noGrp="1"/>
          </p:cNvSpPr>
          <p:nvPr>
            <p:ph idx="1"/>
          </p:nvPr>
        </p:nvSpPr>
        <p:spPr/>
        <p:txBody>
          <a:bodyPr/>
          <a:lstStyle/>
          <a:p>
            <a:pPr marL="118872" indent="0">
              <a:buNone/>
            </a:pPr>
            <a:endParaRPr lang="en-US" dirty="0" smtClean="0"/>
          </a:p>
          <a:p>
            <a:pPr marL="118872" indent="0" algn="ctr">
              <a:buNone/>
            </a:pPr>
            <a:endParaRPr lang="en-US" b="1" dirty="0" smtClean="0">
              <a:latin typeface="Bookman Old Style" panose="02050604050505020204" pitchFamily="18" charset="0"/>
            </a:endParaRPr>
          </a:p>
          <a:p>
            <a:pPr marL="118872" indent="0" algn="ctr">
              <a:buNone/>
            </a:pPr>
            <a:r>
              <a:rPr lang="en-US" b="1" dirty="0" smtClean="0">
                <a:latin typeface="Bookman Old Style" panose="02050604050505020204" pitchFamily="18" charset="0"/>
              </a:rPr>
              <a:t>The court held that psychology is a legitimate field of study and the reliability of eyewitness identification is a legitimate subject within the area of psychology</a:t>
            </a:r>
            <a:endParaRPr lang="en-US" b="1" dirty="0"/>
          </a:p>
        </p:txBody>
      </p:sp>
    </p:spTree>
    <p:extLst>
      <p:ext uri="{BB962C8B-B14F-4D97-AF65-F5344CB8AC3E}">
        <p14:creationId xmlns:p14="http://schemas.microsoft.com/office/powerpoint/2010/main" val="2154436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 COLE STATUE UNVEILING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8539" y="1774825"/>
            <a:ext cx="3146921" cy="4625975"/>
          </a:xfrm>
        </p:spPr>
      </p:pic>
    </p:spTree>
    <p:extLst>
      <p:ext uri="{BB962C8B-B14F-4D97-AF65-F5344CB8AC3E}">
        <p14:creationId xmlns:p14="http://schemas.microsoft.com/office/powerpoint/2010/main" val="350433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latin typeface="Bookman Old Style" panose="02050604050505020204" pitchFamily="18" charset="0"/>
              </a:rPr>
              <a:t>Dog Scent Discrimination</a:t>
            </a:r>
            <a:br>
              <a:rPr lang="en-US" sz="3200" dirty="0">
                <a:latin typeface="Bookman Old Style" panose="02050604050505020204" pitchFamily="18" charset="0"/>
              </a:rPr>
            </a:br>
            <a:r>
              <a:rPr lang="en-US" sz="3200" dirty="0">
                <a:latin typeface="Bookman Old Style" panose="02050604050505020204" pitchFamily="18" charset="0"/>
              </a:rPr>
              <a:t>	</a:t>
            </a:r>
            <a:r>
              <a:rPr lang="en-US" sz="3200" i="1" dirty="0">
                <a:latin typeface="Bookman Old Style" panose="02050604050505020204" pitchFamily="18" charset="0"/>
              </a:rPr>
              <a:t>Winfrey v. State, </a:t>
            </a:r>
            <a:r>
              <a:rPr lang="en-US" sz="3200" i="1" dirty="0" smtClean="0">
                <a:latin typeface="Bookman Old Style" panose="02050604050505020204" pitchFamily="18" charset="0"/>
              </a:rPr>
              <a:t/>
            </a:r>
            <a:br>
              <a:rPr lang="en-US" sz="3200" i="1" dirty="0" smtClean="0">
                <a:latin typeface="Bookman Old Style" panose="02050604050505020204" pitchFamily="18" charset="0"/>
              </a:rPr>
            </a:br>
            <a:r>
              <a:rPr lang="en-US" sz="3200" i="1" dirty="0" smtClean="0">
                <a:latin typeface="Bookman Old Style" panose="02050604050505020204" pitchFamily="18" charset="0"/>
              </a:rPr>
              <a:t>323 </a:t>
            </a:r>
            <a:r>
              <a:rPr lang="en-US" sz="3200" i="1" dirty="0">
                <a:latin typeface="Bookman Old Style" panose="02050604050505020204" pitchFamily="18" charset="0"/>
              </a:rPr>
              <a:t>S.W.3d 875 </a:t>
            </a:r>
            <a:r>
              <a:rPr lang="en-US" sz="3200" i="1" dirty="0" smtClean="0">
                <a:latin typeface="Bookman Old Style" panose="02050604050505020204" pitchFamily="18" charset="0"/>
              </a:rPr>
              <a:t>(2010</a:t>
            </a:r>
            <a:r>
              <a:rPr lang="en-US" sz="3200" i="1" dirty="0">
                <a:latin typeface="Bookman Old Style" panose="02050604050505020204" pitchFamily="18" charset="0"/>
              </a:rPr>
              <a:t>)</a:t>
            </a:r>
            <a:endParaRPr lang="en-US" sz="3200" dirty="0">
              <a:latin typeface="Bookman Old Style" panose="02050604050505020204" pitchFamily="18" charset="0"/>
            </a:endParaRPr>
          </a:p>
        </p:txBody>
      </p:sp>
      <p:sp>
        <p:nvSpPr>
          <p:cNvPr id="3" name="Content Placeholder 2"/>
          <p:cNvSpPr>
            <a:spLocks noGrp="1"/>
          </p:cNvSpPr>
          <p:nvPr>
            <p:ph idx="1"/>
          </p:nvPr>
        </p:nvSpPr>
        <p:spPr/>
        <p:txBody>
          <a:bodyPr/>
          <a:lstStyle/>
          <a:p>
            <a:pPr>
              <a:buNone/>
            </a:pPr>
            <a:r>
              <a:rPr lang="en-US" dirty="0">
                <a:latin typeface="Bookman Old Style" panose="02050604050505020204" pitchFamily="18" charset="0"/>
              </a:rPr>
              <a:t>“. . . scent-discrimination lineups, when used alone or as primary evidence, are legally insufficient to support a conviction.”</a:t>
            </a:r>
          </a:p>
          <a:p>
            <a:pPr>
              <a:buNone/>
            </a:pPr>
            <a:endParaRPr lang="en-US" dirty="0">
              <a:latin typeface="Bookman Old Style" panose="02050604050505020204" pitchFamily="18" charset="0"/>
            </a:endParaRPr>
          </a:p>
          <a:p>
            <a:pPr algn="ctr">
              <a:buNone/>
            </a:pPr>
            <a:r>
              <a:rPr lang="en-US" dirty="0">
                <a:latin typeface="Bookman Old Style" panose="02050604050505020204" pitchFamily="18" charset="0"/>
              </a:rPr>
              <a:t>“. . .dangers inherent in the use of dog tracking evidence can only be alleviated by the presence of corroborating evidence.” </a:t>
            </a:r>
          </a:p>
          <a:p>
            <a:pPr marL="118872" indent="0">
              <a:buNone/>
            </a:pPr>
            <a:endParaRPr lang="en-US" dirty="0">
              <a:latin typeface="Bookman Old Style" panose="02050604050505020204" pitchFamily="18" charset="0"/>
            </a:endParaRPr>
          </a:p>
        </p:txBody>
      </p:sp>
    </p:spTree>
    <p:extLst>
      <p:ext uri="{BB962C8B-B14F-4D97-AF65-F5344CB8AC3E}">
        <p14:creationId xmlns:p14="http://schemas.microsoft.com/office/powerpoint/2010/main" val="2743336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latin typeface="Bookman Old Style" panose="02050604050505020204" pitchFamily="18" charset="0"/>
              </a:rPr>
              <a:t>False Testimony on Testing Regarding Sexual Attraction to Children</a:t>
            </a:r>
            <a:endParaRPr lang="en-US" sz="3200" dirty="0">
              <a:latin typeface="Bookman Old Style" panose="02050604050505020204" pitchFamily="18" charset="0"/>
            </a:endParaRPr>
          </a:p>
        </p:txBody>
      </p:sp>
      <p:sp>
        <p:nvSpPr>
          <p:cNvPr id="3" name="Content Placeholder 2"/>
          <p:cNvSpPr>
            <a:spLocks noGrp="1"/>
          </p:cNvSpPr>
          <p:nvPr>
            <p:ph idx="1"/>
          </p:nvPr>
        </p:nvSpPr>
        <p:spPr/>
        <p:txBody>
          <a:bodyPr/>
          <a:lstStyle/>
          <a:p>
            <a:pPr marL="118872" indent="0" algn="ctr">
              <a:buNone/>
            </a:pPr>
            <a:r>
              <a:rPr lang="en-US" b="1" i="1" dirty="0" smtClean="0">
                <a:latin typeface="Bookman Old Style" panose="02050604050505020204" pitchFamily="18" charset="0"/>
              </a:rPr>
              <a:t>In the Matter of M.P.A.</a:t>
            </a:r>
            <a:r>
              <a:rPr lang="en-US" b="1" dirty="0" smtClean="0">
                <a:latin typeface="Bookman Old Style" panose="02050604050505020204" pitchFamily="18" charset="0"/>
              </a:rPr>
              <a:t>,</a:t>
            </a:r>
          </a:p>
          <a:p>
            <a:pPr marL="118872" indent="0" algn="ctr">
              <a:buNone/>
            </a:pPr>
            <a:r>
              <a:rPr lang="en-US" b="1" dirty="0" smtClean="0">
                <a:latin typeface="Bookman Old Style" panose="02050604050505020204" pitchFamily="18" charset="0"/>
              </a:rPr>
              <a:t>364 S.W.3d 277 (Tex. 2012)</a:t>
            </a:r>
          </a:p>
          <a:p>
            <a:pPr marL="118872" indent="0" algn="ctr">
              <a:buNone/>
            </a:pPr>
            <a:endParaRPr lang="en-US" b="1" dirty="0">
              <a:latin typeface="Bookman Old Style" panose="02050604050505020204" pitchFamily="18" charset="0"/>
            </a:endParaRPr>
          </a:p>
          <a:p>
            <a:pPr marL="118872" indent="0" algn="ctr">
              <a:buNone/>
            </a:pPr>
            <a:endParaRPr lang="en-US" b="1" dirty="0" smtClean="0">
              <a:latin typeface="Bookman Old Style" panose="02050604050505020204" pitchFamily="18" charset="0"/>
            </a:endParaRPr>
          </a:p>
          <a:p>
            <a:pPr marL="118872" indent="0" algn="ctr">
              <a:buNone/>
            </a:pPr>
            <a:r>
              <a:rPr lang="en-US" b="1" dirty="0" smtClean="0">
                <a:latin typeface="Bookman Old Style" panose="02050604050505020204" pitchFamily="18" charset="0"/>
              </a:rPr>
              <a:t>65% accuracy rate not sufficient reliability for admission in evidence.</a:t>
            </a:r>
          </a:p>
          <a:p>
            <a:pPr marL="118872" indent="0" algn="ctr">
              <a:buNone/>
            </a:pPr>
            <a:endParaRPr lang="en-US" b="1" dirty="0">
              <a:latin typeface="Bookman Old Style" panose="02050604050505020204" pitchFamily="18" charset="0"/>
            </a:endParaRPr>
          </a:p>
        </p:txBody>
      </p:sp>
    </p:spTree>
    <p:extLst>
      <p:ext uri="{BB962C8B-B14F-4D97-AF65-F5344CB8AC3E}">
        <p14:creationId xmlns:p14="http://schemas.microsoft.com/office/powerpoint/2010/main" val="25238983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0"/>
            <a:ext cx="8229600" cy="1600200"/>
          </a:xfrm>
        </p:spPr>
        <p:txBody>
          <a:bodyPr>
            <a:normAutofit/>
          </a:bodyPr>
          <a:lstStyle/>
          <a:p>
            <a:pPr algn="ctr"/>
            <a:r>
              <a:rPr lang="en-US" sz="3600" dirty="0" smtClean="0">
                <a:latin typeface="Bookman Old Style" panose="02050604050505020204" pitchFamily="18" charset="0"/>
              </a:rPr>
              <a:t>Polygraph Evidence</a:t>
            </a:r>
            <a:r>
              <a:rPr lang="en-US" dirty="0" smtClean="0">
                <a:latin typeface="Bookman Old Style" panose="02050604050505020204" pitchFamily="18" charset="0"/>
              </a:rPr>
              <a:t/>
            </a:r>
            <a:br>
              <a:rPr lang="en-US" dirty="0" smtClean="0">
                <a:latin typeface="Bookman Old Style" panose="02050604050505020204" pitchFamily="18" charset="0"/>
              </a:rPr>
            </a:br>
            <a:r>
              <a:rPr lang="en-US" sz="2200" i="1" dirty="0" smtClean="0">
                <a:latin typeface="Bookman Old Style" panose="02050604050505020204" pitchFamily="18" charset="0"/>
              </a:rPr>
              <a:t>Leonard v. State</a:t>
            </a:r>
            <a:r>
              <a:rPr lang="en-US" sz="2200" dirty="0" smtClean="0">
                <a:latin typeface="Bookman Old Style" panose="02050604050505020204" pitchFamily="18" charset="0"/>
              </a:rPr>
              <a:t>, ___ S.W.3d ____, 2012 WL 715981 (2012), rehearing granted.</a:t>
            </a:r>
            <a:endParaRPr lang="en-US" sz="2200" dirty="0">
              <a:latin typeface="Bookman Old Style" panose="02050604050505020204" pitchFamily="18" charset="0"/>
            </a:endParaRPr>
          </a:p>
        </p:txBody>
      </p:sp>
      <p:sp>
        <p:nvSpPr>
          <p:cNvPr id="3" name="Content Placeholder 2"/>
          <p:cNvSpPr>
            <a:spLocks noGrp="1"/>
          </p:cNvSpPr>
          <p:nvPr>
            <p:ph idx="1"/>
          </p:nvPr>
        </p:nvSpPr>
        <p:spPr>
          <a:xfrm>
            <a:off x="457200" y="2057400"/>
            <a:ext cx="8229600" cy="4343400"/>
          </a:xfrm>
        </p:spPr>
        <p:txBody>
          <a:bodyPr>
            <a:normAutofit lnSpcReduction="10000"/>
          </a:bodyPr>
          <a:lstStyle/>
          <a:p>
            <a:pPr>
              <a:buSzPct val="99000"/>
              <a:buFont typeface="Arial" panose="020B0604020202020204" pitchFamily="34" charset="0"/>
              <a:buChar char="•"/>
            </a:pPr>
            <a:r>
              <a:rPr lang="en-US" b="1" dirty="0" smtClean="0">
                <a:latin typeface="Bookman Old Style" panose="02050604050505020204" pitchFamily="18" charset="0"/>
              </a:rPr>
              <a:t>Court held that the fact that the defendant failed polygraphs was admissible in probation revocation hearing.</a:t>
            </a:r>
          </a:p>
          <a:p>
            <a:pPr>
              <a:buSzPct val="99000"/>
              <a:buFont typeface="Arial" panose="020B0604020202020204" pitchFamily="34" charset="0"/>
              <a:buChar char="•"/>
            </a:pPr>
            <a:endParaRPr lang="en-US" b="1" dirty="0">
              <a:latin typeface="Bookman Old Style" panose="02050604050505020204" pitchFamily="18" charset="0"/>
            </a:endParaRPr>
          </a:p>
          <a:p>
            <a:pPr>
              <a:buSzPct val="99000"/>
              <a:buFont typeface="Arial" panose="020B0604020202020204" pitchFamily="34" charset="0"/>
              <a:buChar char="•"/>
            </a:pPr>
            <a:r>
              <a:rPr lang="en-US" b="1" dirty="0" smtClean="0">
                <a:latin typeface="Bookman Old Style" panose="02050604050505020204" pitchFamily="18" charset="0"/>
              </a:rPr>
              <a:t>Dissent argued:  “We should not permit or condone ‘trial by polygraph’ or ‘revocation by polygraph’”</a:t>
            </a:r>
            <a:endParaRPr lang="en-US" b="1" dirty="0">
              <a:latin typeface="Bookman Old Style" panose="02050604050505020204" pitchFamily="18" charset="0"/>
            </a:endParaRPr>
          </a:p>
        </p:txBody>
      </p:sp>
    </p:spTree>
    <p:extLst>
      <p:ext uri="{BB962C8B-B14F-4D97-AF65-F5344CB8AC3E}">
        <p14:creationId xmlns:p14="http://schemas.microsoft.com/office/powerpoint/2010/main" val="17216906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i="1" dirty="0" smtClean="0">
                <a:latin typeface="Bookman Old Style" panose="02050604050505020204" pitchFamily="18" charset="0"/>
              </a:rPr>
              <a:t>Leonard v. State</a:t>
            </a:r>
            <a:r>
              <a:rPr lang="en-US" sz="2800" dirty="0" smtClean="0">
                <a:latin typeface="Bookman Old Style" panose="02050604050505020204" pitchFamily="18" charset="0"/>
              </a:rPr>
              <a:t>, </a:t>
            </a:r>
            <a:r>
              <a:rPr lang="en-US" sz="2800" dirty="0" smtClean="0">
                <a:latin typeface="Bookman Old Style" panose="02050604050505020204" pitchFamily="18" charset="0"/>
              </a:rPr>
              <a:t/>
            </a:r>
            <a:br>
              <a:rPr lang="en-US" sz="2800" dirty="0" smtClean="0">
                <a:latin typeface="Bookman Old Style" panose="02050604050505020204" pitchFamily="18" charset="0"/>
              </a:rPr>
            </a:br>
            <a:r>
              <a:rPr lang="en-US" sz="2800" dirty="0" smtClean="0">
                <a:latin typeface="Bookman Old Style" panose="02050604050505020204" pitchFamily="18" charset="0"/>
              </a:rPr>
              <a:t>385 </a:t>
            </a:r>
            <a:r>
              <a:rPr lang="en-US" sz="2800" dirty="0" smtClean="0">
                <a:latin typeface="Bookman Old Style" panose="02050604050505020204" pitchFamily="18" charset="0"/>
              </a:rPr>
              <a:t>S.W.3d 570 </a:t>
            </a:r>
            <a:r>
              <a:rPr lang="en-US" sz="2800" dirty="0" smtClean="0">
                <a:latin typeface="Bookman Old Style" panose="02050604050505020204" pitchFamily="18" charset="0"/>
              </a:rPr>
              <a:t>(2012</a:t>
            </a:r>
            <a:r>
              <a:rPr lang="en-US" sz="2800" dirty="0" smtClean="0">
                <a:latin typeface="Bookman Old Style" panose="02050604050505020204" pitchFamily="18" charset="0"/>
              </a:rPr>
              <a:t>), on </a:t>
            </a:r>
            <a:r>
              <a:rPr lang="en-US" sz="2800" dirty="0">
                <a:latin typeface="Bookman Old Style" panose="02050604050505020204" pitchFamily="18" charset="0"/>
              </a:rPr>
              <a:t>r</a:t>
            </a:r>
            <a:r>
              <a:rPr lang="en-US" sz="2800" dirty="0" smtClean="0">
                <a:latin typeface="Bookman Old Style" panose="02050604050505020204" pitchFamily="18" charset="0"/>
              </a:rPr>
              <a:t>ehearing</a:t>
            </a:r>
            <a:endParaRPr lang="en-US" sz="2800" i="1" dirty="0">
              <a:latin typeface="Bookman Old Style" panose="02050604050505020204" pitchFamily="18" charset="0"/>
            </a:endParaRPr>
          </a:p>
        </p:txBody>
      </p:sp>
      <p:sp>
        <p:nvSpPr>
          <p:cNvPr id="3" name="Content Placeholder 2"/>
          <p:cNvSpPr>
            <a:spLocks noGrp="1"/>
          </p:cNvSpPr>
          <p:nvPr>
            <p:ph idx="1"/>
          </p:nvPr>
        </p:nvSpPr>
        <p:spPr/>
        <p:txBody>
          <a:bodyPr/>
          <a:lstStyle/>
          <a:p>
            <a:pPr>
              <a:buSzPct val="100000"/>
              <a:buFont typeface="Arial" panose="020B0604020202020204" pitchFamily="34" charset="0"/>
              <a:buChar char="•"/>
            </a:pPr>
            <a:r>
              <a:rPr lang="en-US" b="1" dirty="0" smtClean="0">
                <a:latin typeface="Bookman Old Style" panose="02050604050505020204" pitchFamily="18" charset="0"/>
              </a:rPr>
              <a:t>Evidence of failed polygraphs found inadmissible.</a:t>
            </a:r>
          </a:p>
          <a:p>
            <a:pPr>
              <a:buSzPct val="100000"/>
              <a:buFont typeface="Arial" panose="020B0604020202020204" pitchFamily="34" charset="0"/>
              <a:buChar char="•"/>
            </a:pPr>
            <a:endParaRPr lang="en-US" b="1" dirty="0">
              <a:latin typeface="Bookman Old Style" panose="02050604050505020204" pitchFamily="18" charset="0"/>
            </a:endParaRPr>
          </a:p>
          <a:p>
            <a:pPr>
              <a:buSzPct val="100000"/>
              <a:buFont typeface="Arial" panose="020B0604020202020204" pitchFamily="34" charset="0"/>
              <a:buChar char="•"/>
            </a:pPr>
            <a:r>
              <a:rPr lang="en-US" b="1" dirty="0" smtClean="0">
                <a:latin typeface="Bookman Old Style" panose="02050604050505020204" pitchFamily="18" charset="0"/>
              </a:rPr>
              <a:t>Polygraph exams were not reliable and were not the sort of inadmissible evidence “reasonably relied upon” by experts.</a:t>
            </a:r>
          </a:p>
          <a:p>
            <a:pPr marL="118872" indent="0">
              <a:buSzPct val="100000"/>
              <a:buNone/>
            </a:pPr>
            <a:endParaRPr lang="en-US" b="1" dirty="0"/>
          </a:p>
        </p:txBody>
      </p:sp>
    </p:spTree>
    <p:extLst>
      <p:ext uri="{BB962C8B-B14F-4D97-AF65-F5344CB8AC3E}">
        <p14:creationId xmlns:p14="http://schemas.microsoft.com/office/powerpoint/2010/main" val="851383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Bookman Old Style" panose="02050604050505020204" pitchFamily="18" charset="0"/>
              </a:rPr>
              <a:t>FBI ADMITS FLAWS IN HAIR ANALYSIS OVER DECADES</a:t>
            </a:r>
            <a:endParaRPr lang="en-US" dirty="0">
              <a:latin typeface="Bookman Old Style" panose="02050604050505020204" pitchFamily="18" charset="0"/>
            </a:endParaRPr>
          </a:p>
        </p:txBody>
      </p:sp>
      <p:sp>
        <p:nvSpPr>
          <p:cNvPr id="3" name="Content Placeholder 2"/>
          <p:cNvSpPr>
            <a:spLocks noGrp="1"/>
          </p:cNvSpPr>
          <p:nvPr>
            <p:ph idx="1"/>
          </p:nvPr>
        </p:nvSpPr>
        <p:spPr/>
        <p:txBody>
          <a:bodyPr>
            <a:normAutofit lnSpcReduction="10000"/>
          </a:bodyPr>
          <a:lstStyle/>
          <a:p>
            <a:pPr marL="118872" indent="0">
              <a:buNone/>
            </a:pPr>
            <a:r>
              <a:rPr lang="en-US" b="1" dirty="0" smtClean="0">
                <a:latin typeface="Bookman Old Style" panose="02050604050505020204" pitchFamily="18" charset="0"/>
              </a:rPr>
              <a:t>“The Justice Department and FBI have acknowledged that nearly every examiner in an elite FBI forensic unit gave flawed testimony in almost all trials in which they offered evidence against criminal defendants over more than a two-decade period before 2000.”</a:t>
            </a:r>
          </a:p>
          <a:p>
            <a:pPr marL="118872" indent="0" algn="r">
              <a:buNone/>
            </a:pPr>
            <a:r>
              <a:rPr lang="en-US" b="1" dirty="0" smtClean="0">
                <a:latin typeface="Bookman Old Style" panose="02050604050505020204" pitchFamily="18" charset="0"/>
              </a:rPr>
              <a:t>Washington Post</a:t>
            </a:r>
          </a:p>
          <a:p>
            <a:pPr marL="118872" indent="0" algn="r">
              <a:buNone/>
            </a:pPr>
            <a:r>
              <a:rPr lang="en-US" b="1" dirty="0" smtClean="0">
                <a:latin typeface="Bookman Old Style" panose="02050604050505020204" pitchFamily="18" charset="0"/>
              </a:rPr>
              <a:t>April 18, 2015</a:t>
            </a:r>
            <a:endParaRPr lang="en-US" b="1" dirty="0">
              <a:latin typeface="Bookman Old Style" panose="02050604050505020204" pitchFamily="18" charset="0"/>
            </a:endParaRPr>
          </a:p>
        </p:txBody>
      </p:sp>
    </p:spTree>
    <p:extLst>
      <p:ext uri="{BB962C8B-B14F-4D97-AF65-F5344CB8AC3E}">
        <p14:creationId xmlns:p14="http://schemas.microsoft.com/office/powerpoint/2010/main" val="37212541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INEFFECTIVE ASSISTANCE </a:t>
            </a:r>
            <a:b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b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OF COUNSEL</a:t>
            </a:r>
            <a:endParaRPr lang="en-US" dirty="0">
              <a:solidFill>
                <a:schemeClr val="accent1"/>
              </a:solidFill>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a:xfrm>
            <a:off x="457200" y="1905000"/>
            <a:ext cx="8229600" cy="4267200"/>
          </a:xfrm>
        </p:spPr>
        <p:txBody>
          <a:bodyPr>
            <a:normAutofit fontScale="92500"/>
          </a:bodyPr>
          <a:lstStyle/>
          <a:p>
            <a:r>
              <a:rPr lang="en-US" sz="2800" b="1" dirty="0" smtClean="0">
                <a:latin typeface="Bookman Old Style" pitchFamily="18" charset="0"/>
                <a:cs typeface="Mongolian Baiti" pitchFamily="66" charset="0"/>
              </a:rPr>
              <a:t>Strickland v. Washington, 466 U.S. 668 (1984), test requires Applicant to show:</a:t>
            </a:r>
          </a:p>
          <a:p>
            <a:pPr marL="800100" lvl="2" indent="0">
              <a:lnSpc>
                <a:spcPts val="3500"/>
              </a:lnSpc>
              <a:buNone/>
            </a:pPr>
            <a:r>
              <a:rPr lang="en-US" sz="2800" b="1" dirty="0" smtClean="0">
                <a:latin typeface="Bookman Old Style" pitchFamily="18" charset="0"/>
                <a:cs typeface="Mongolian Baiti" pitchFamily="66" charset="0"/>
              </a:rPr>
              <a:t>1.	Counsel’s performance was deficient. Requires showing that counsel made errors so serious that counsel was not functioning as the counsel guaranteed by the Sixth Amendment.</a:t>
            </a:r>
          </a:p>
          <a:p>
            <a:pPr marL="800100" lvl="2" indent="0">
              <a:lnSpc>
                <a:spcPts val="3500"/>
              </a:lnSpc>
              <a:buNone/>
            </a:pPr>
            <a:r>
              <a:rPr lang="en-US" sz="2800" b="1" dirty="0" smtClean="0">
                <a:latin typeface="Bookman Old Style" pitchFamily="18" charset="0"/>
                <a:cs typeface="Mongolian Baiti" pitchFamily="66" charset="0"/>
              </a:rPr>
              <a:t>2.	The deficient performance prejudiced the defendant.</a:t>
            </a:r>
          </a:p>
          <a:p>
            <a:endParaRPr lang="en-US" dirty="0"/>
          </a:p>
        </p:txBody>
      </p:sp>
    </p:spTree>
    <p:extLst>
      <p:ext uri="{BB962C8B-B14F-4D97-AF65-F5344CB8AC3E}">
        <p14:creationId xmlns:p14="http://schemas.microsoft.com/office/powerpoint/2010/main" val="40559013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92889"/>
            <a:ext cx="8229600" cy="777846"/>
          </a:xfrm>
        </p:spPr>
        <p:txBody>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DUTY TO INVESTIGATE</a:t>
            </a:r>
            <a:endParaRPr lang="en-US" b="1" dirty="0">
              <a:solidFill>
                <a:schemeClr val="accent1"/>
              </a:solidFill>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a:xfrm>
            <a:off x="457200" y="1828800"/>
            <a:ext cx="8229600" cy="3962400"/>
          </a:xfrm>
        </p:spPr>
        <p:txBody>
          <a:bodyPr/>
          <a:lstStyle/>
          <a:p>
            <a:r>
              <a:rPr lang="en-US" sz="3000" b="1" dirty="0" smtClean="0">
                <a:latin typeface="Bookman Old Style" pitchFamily="18" charset="0"/>
                <a:cs typeface="Mongolian Baiti" pitchFamily="66" charset="0"/>
              </a:rPr>
              <a:t>Counsel’s strategic choices made after less than complete investigation are considered reasonable, on claim of ineffective assistance, precisely to extent that reasonable professional judgments support limitations on investigation. </a:t>
            </a:r>
            <a:r>
              <a:rPr lang="en-US" sz="3000" b="1" i="1" dirty="0" smtClean="0">
                <a:latin typeface="Bookman Old Style" pitchFamily="18" charset="0"/>
                <a:cs typeface="Mongolian Baiti" pitchFamily="66" charset="0"/>
              </a:rPr>
              <a:t>Wiggins v. Smith, 539 U.S. 510 (2003)</a:t>
            </a:r>
          </a:p>
          <a:p>
            <a:endParaRPr lang="en-US" dirty="0"/>
          </a:p>
        </p:txBody>
      </p:sp>
    </p:spTree>
    <p:extLst>
      <p:ext uri="{BB962C8B-B14F-4D97-AF65-F5344CB8AC3E}">
        <p14:creationId xmlns:p14="http://schemas.microsoft.com/office/powerpoint/2010/main" val="30980745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FAILURE TO INVESTIGATE</a:t>
            </a:r>
            <a:endParaRPr lang="en-US" dirty="0">
              <a:solidFill>
                <a:schemeClr val="accent1"/>
              </a:solidFill>
              <a:latin typeface="Bookman Old Style" pitchFamily="18" charset="0"/>
            </a:endParaRPr>
          </a:p>
        </p:txBody>
      </p:sp>
      <p:sp>
        <p:nvSpPr>
          <p:cNvPr id="3" name="Content Placeholder 2"/>
          <p:cNvSpPr>
            <a:spLocks noGrp="1"/>
          </p:cNvSpPr>
          <p:nvPr>
            <p:ph idx="1"/>
          </p:nvPr>
        </p:nvSpPr>
        <p:spPr>
          <a:xfrm>
            <a:off x="457200" y="2209800"/>
            <a:ext cx="8458200" cy="2971800"/>
          </a:xfrm>
        </p:spPr>
        <p:txBody>
          <a:bodyPr>
            <a:normAutofit/>
          </a:bodyPr>
          <a:lstStyle/>
          <a:p>
            <a:r>
              <a:rPr lang="en-US" b="1" dirty="0" smtClean="0">
                <a:latin typeface="Bookman Old Style" pitchFamily="18" charset="0"/>
                <a:cs typeface="Mongolian Baiti" pitchFamily="66" charset="0"/>
              </a:rPr>
              <a:t>Failure of trial counsel to investigate information that someone else committed the crime is ineffective. </a:t>
            </a:r>
            <a:r>
              <a:rPr lang="en-US" b="1" i="1" dirty="0" smtClean="0">
                <a:latin typeface="Bookman Old Style" pitchFamily="18" charset="0"/>
                <a:cs typeface="Mongolian Baiti" pitchFamily="66" charset="0"/>
              </a:rPr>
              <a:t>Ex Parte </a:t>
            </a:r>
            <a:r>
              <a:rPr lang="en-US" b="1" i="1" dirty="0" err="1" smtClean="0">
                <a:latin typeface="Bookman Old Style" pitchFamily="18" charset="0"/>
                <a:cs typeface="Mongolian Baiti" pitchFamily="66" charset="0"/>
              </a:rPr>
              <a:t>Amezquita</a:t>
            </a:r>
            <a:r>
              <a:rPr lang="en-US" b="1" i="1" dirty="0" smtClean="0">
                <a:latin typeface="Bookman Old Style" pitchFamily="18" charset="0"/>
                <a:cs typeface="Mongolian Baiti" pitchFamily="66" charset="0"/>
              </a:rPr>
              <a:t>, </a:t>
            </a:r>
            <a:r>
              <a:rPr lang="en-US" b="1" dirty="0" smtClean="0">
                <a:latin typeface="Bookman Old Style" pitchFamily="18" charset="0"/>
                <a:cs typeface="Mongolian Baiti" pitchFamily="66" charset="0"/>
              </a:rPr>
              <a:t>223 S.W.3d 363 (2006)</a:t>
            </a:r>
          </a:p>
          <a:p>
            <a:endParaRPr lang="en-US" dirty="0"/>
          </a:p>
        </p:txBody>
      </p:sp>
    </p:spTree>
    <p:extLst>
      <p:ext uri="{BB962C8B-B14F-4D97-AF65-F5344CB8AC3E}">
        <p14:creationId xmlns:p14="http://schemas.microsoft.com/office/powerpoint/2010/main" val="4113363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228600"/>
            <a:ext cx="8229600" cy="1143000"/>
          </a:xfrm>
        </p:spPr>
        <p:txBody>
          <a:bodyPr>
            <a:normAutofit fontScale="90000"/>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FAILURE TO OBTAIN</a:t>
            </a:r>
            <a:b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b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 EXPERT ASSISTANCE</a:t>
            </a:r>
            <a:endParaRPr lang="en-US" dirty="0">
              <a:solidFill>
                <a:schemeClr val="accent1"/>
              </a:solidFill>
              <a:latin typeface="Bookman Old Style" pitchFamily="18" charset="0"/>
            </a:endParaRPr>
          </a:p>
        </p:txBody>
      </p:sp>
      <p:sp>
        <p:nvSpPr>
          <p:cNvPr id="3" name="Content Placeholder 2"/>
          <p:cNvSpPr>
            <a:spLocks noGrp="1"/>
          </p:cNvSpPr>
          <p:nvPr>
            <p:ph idx="1"/>
          </p:nvPr>
        </p:nvSpPr>
        <p:spPr>
          <a:xfrm>
            <a:off x="457200" y="2362200"/>
            <a:ext cx="8229600" cy="3200400"/>
          </a:xfrm>
        </p:spPr>
        <p:txBody>
          <a:bodyPr>
            <a:normAutofit/>
          </a:bodyPr>
          <a:lstStyle/>
          <a:p>
            <a:r>
              <a:rPr lang="en-US" b="1" dirty="0" smtClean="0">
                <a:latin typeface="Bookman Old Style" pitchFamily="18" charset="0"/>
                <a:cs typeface="Mongolian Baiti" pitchFamily="66" charset="0"/>
              </a:rPr>
              <a:t>Retained counsel performed deficiently in limiting, for economic reasons, his investigation of medical evidence before advising client to plead guilty. </a:t>
            </a:r>
            <a:r>
              <a:rPr lang="pt-BR" b="1" i="1" dirty="0" smtClean="0">
                <a:latin typeface="Bookman Old Style" pitchFamily="18" charset="0"/>
                <a:cs typeface="Mongolian Baiti" pitchFamily="66" charset="0"/>
              </a:rPr>
              <a:t>Ex Parte Briggs, </a:t>
            </a:r>
            <a:r>
              <a:rPr lang="pt-BR" b="1" dirty="0" smtClean="0">
                <a:latin typeface="Bookman Old Style" pitchFamily="18" charset="0"/>
                <a:cs typeface="Mongolian Baiti" pitchFamily="66" charset="0"/>
              </a:rPr>
              <a:t>187 S.W.3d 458 (2005)</a:t>
            </a:r>
            <a:endParaRPr lang="en-US" b="1" dirty="0" smtClean="0">
              <a:latin typeface="Bookman Old Style" pitchFamily="18" charset="0"/>
              <a:cs typeface="Mongolian Baiti" pitchFamily="66" charset="0"/>
            </a:endParaRPr>
          </a:p>
          <a:p>
            <a:endParaRPr lang="en-US" dirty="0"/>
          </a:p>
        </p:txBody>
      </p:sp>
    </p:spTree>
    <p:extLst>
      <p:ext uri="{BB962C8B-B14F-4D97-AF65-F5344CB8AC3E}">
        <p14:creationId xmlns:p14="http://schemas.microsoft.com/office/powerpoint/2010/main" val="16235243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PRESENTATION OF </a:t>
            </a:r>
            <a:b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b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PERJURED TESTIMONY</a:t>
            </a:r>
            <a:endParaRPr lang="en-US" b="1" dirty="0">
              <a:solidFill>
                <a:schemeClr val="accent1"/>
              </a:solidFill>
              <a:latin typeface="Bookman Old Style" pitchFamily="18" charset="0"/>
            </a:endParaRPr>
          </a:p>
        </p:txBody>
      </p:sp>
      <p:sp>
        <p:nvSpPr>
          <p:cNvPr id="3" name="Content Placeholder 2"/>
          <p:cNvSpPr>
            <a:spLocks noGrp="1"/>
          </p:cNvSpPr>
          <p:nvPr>
            <p:ph idx="1"/>
          </p:nvPr>
        </p:nvSpPr>
        <p:spPr>
          <a:xfrm>
            <a:off x="457200" y="2057400"/>
            <a:ext cx="8229600" cy="2590800"/>
          </a:xfrm>
        </p:spPr>
        <p:txBody>
          <a:bodyPr/>
          <a:lstStyle/>
          <a:p>
            <a:r>
              <a:rPr lang="en-US" b="1" dirty="0" smtClean="0">
                <a:latin typeface="Bookman Old Style" pitchFamily="18" charset="0"/>
                <a:cs typeface="Mongolian Baiti" pitchFamily="66" charset="0"/>
              </a:rPr>
              <a:t>Due process violated by state’s unknowing presentation of perjured testimony in murder prosecution. </a:t>
            </a:r>
            <a:r>
              <a:rPr lang="pt-BR" b="1" i="1" dirty="0" smtClean="0">
                <a:latin typeface="Bookman Old Style" pitchFamily="18" charset="0"/>
                <a:cs typeface="Mongolian Baiti" pitchFamily="66" charset="0"/>
              </a:rPr>
              <a:t>Ex Parte Chabot, </a:t>
            </a:r>
            <a:r>
              <a:rPr lang="pt-BR" b="1" dirty="0" smtClean="0">
                <a:latin typeface="Bookman Old Style" pitchFamily="18" charset="0"/>
                <a:cs typeface="Mongolian Baiti" pitchFamily="66" charset="0"/>
              </a:rPr>
              <a:t>300 S.W.3d 768 (2009).</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534400" cy="6003925"/>
          </a:xfrm>
        </p:spPr>
        <p:txBody>
          <a:bodyPr>
            <a:normAutofit/>
          </a:bodyPr>
          <a:lstStyle/>
          <a:p>
            <a:pPr algn="ctr"/>
            <a:endParaRPr lang="en-US" b="1" dirty="0">
              <a:solidFill>
                <a:schemeClr val="accent1"/>
              </a:solidFill>
              <a:effectLst>
                <a:outerShdw blurRad="38100" dist="38100" dir="2700000" algn="tl">
                  <a:srgbClr val="000000">
                    <a:alpha val="43137"/>
                  </a:srgbClr>
                </a:outerShdw>
              </a:effectLst>
              <a:latin typeface="Bookman Old Style"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V="1">
            <a:off x="4554213" y="6278563"/>
            <a:ext cx="35574" cy="46037"/>
          </a:xfr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52400"/>
            <a:ext cx="5621482" cy="6476999"/>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smtClean="0">
                <a:latin typeface="Bookman Old Style" panose="02050604050505020204" pitchFamily="18" charset="0"/>
              </a:rPr>
              <a:t>Ex Parte </a:t>
            </a:r>
            <a:r>
              <a:rPr lang="en-US" i="1" dirty="0" err="1" smtClean="0">
                <a:latin typeface="Bookman Old Style" panose="02050604050505020204" pitchFamily="18" charset="0"/>
              </a:rPr>
              <a:t>Ghahremani</a:t>
            </a:r>
            <a:r>
              <a:rPr lang="en-US" dirty="0" smtClean="0">
                <a:latin typeface="Bookman Old Style" panose="02050604050505020204" pitchFamily="18" charset="0"/>
              </a:rPr>
              <a:t>,</a:t>
            </a:r>
            <a:br>
              <a:rPr lang="en-US" dirty="0" smtClean="0">
                <a:latin typeface="Bookman Old Style" panose="02050604050505020204" pitchFamily="18" charset="0"/>
              </a:rPr>
            </a:br>
            <a:r>
              <a:rPr lang="en-US" dirty="0" smtClean="0">
                <a:latin typeface="Bookman Old Style" panose="02050604050505020204" pitchFamily="18" charset="0"/>
              </a:rPr>
              <a:t>332 S.W.3d 470 (2011)</a:t>
            </a:r>
            <a:endParaRPr lang="en-US" i="1" dirty="0">
              <a:latin typeface="Bookman Old Style" panose="02050604050505020204" pitchFamily="18" charset="0"/>
            </a:endParaRPr>
          </a:p>
        </p:txBody>
      </p:sp>
      <p:sp>
        <p:nvSpPr>
          <p:cNvPr id="3" name="Content Placeholder 2"/>
          <p:cNvSpPr>
            <a:spLocks noGrp="1"/>
          </p:cNvSpPr>
          <p:nvPr>
            <p:ph idx="1"/>
          </p:nvPr>
        </p:nvSpPr>
        <p:spPr/>
        <p:txBody>
          <a:bodyPr>
            <a:normAutofit fontScale="92500" lnSpcReduction="20000"/>
          </a:bodyPr>
          <a:lstStyle/>
          <a:p>
            <a:pPr>
              <a:buSzPct val="100000"/>
              <a:buFont typeface="Arial" panose="020B0604020202020204" pitchFamily="34" charset="0"/>
              <a:buChar char="•"/>
            </a:pPr>
            <a:r>
              <a:rPr lang="en-US" b="1" dirty="0" smtClean="0">
                <a:latin typeface="Bookman Old Style" panose="02050604050505020204" pitchFamily="18" charset="0"/>
              </a:rPr>
              <a:t>Testimony of child victim’s parents regarding victim’s behavior after assault by defendant was false</a:t>
            </a:r>
          </a:p>
          <a:p>
            <a:pPr>
              <a:buSzPct val="100000"/>
              <a:buFont typeface="Arial" panose="020B0604020202020204" pitchFamily="34" charset="0"/>
              <a:buChar char="•"/>
            </a:pPr>
            <a:endParaRPr lang="en-US" b="1" dirty="0">
              <a:latin typeface="Bookman Old Style" panose="02050604050505020204" pitchFamily="18" charset="0"/>
            </a:endParaRPr>
          </a:p>
          <a:p>
            <a:pPr>
              <a:buSzPct val="100000"/>
              <a:buFont typeface="Arial" panose="020B0604020202020204" pitchFamily="34" charset="0"/>
              <a:buChar char="•"/>
            </a:pPr>
            <a:r>
              <a:rPr lang="en-US" b="1" dirty="0" smtClean="0">
                <a:latin typeface="Bookman Old Style" panose="02050604050505020204" pitchFamily="18" charset="0"/>
              </a:rPr>
              <a:t>State knew the testimony was false</a:t>
            </a:r>
          </a:p>
          <a:p>
            <a:pPr>
              <a:buSzPct val="100000"/>
              <a:buFont typeface="Arial" panose="020B0604020202020204" pitchFamily="34" charset="0"/>
              <a:buChar char="•"/>
            </a:pPr>
            <a:endParaRPr lang="en-US" b="1" dirty="0">
              <a:latin typeface="Bookman Old Style" panose="02050604050505020204" pitchFamily="18" charset="0"/>
            </a:endParaRPr>
          </a:p>
          <a:p>
            <a:pPr>
              <a:buSzPct val="100000"/>
              <a:buFont typeface="Arial" panose="020B0604020202020204" pitchFamily="34" charset="0"/>
              <a:buChar char="•"/>
            </a:pPr>
            <a:r>
              <a:rPr lang="en-US" b="1" dirty="0" smtClean="0">
                <a:latin typeface="Bookman Old Style" panose="02050604050505020204" pitchFamily="18" charset="0"/>
              </a:rPr>
              <a:t>State’s knowing use of false testimony likely resulted in a harsher punishment</a:t>
            </a:r>
          </a:p>
          <a:p>
            <a:pPr>
              <a:buSzPct val="100000"/>
              <a:buFont typeface="Arial" panose="020B0604020202020204" pitchFamily="34" charset="0"/>
              <a:buChar char="•"/>
            </a:pPr>
            <a:endParaRPr lang="en-US" b="1" dirty="0">
              <a:latin typeface="Bookman Old Style" panose="02050604050505020204" pitchFamily="18" charset="0"/>
            </a:endParaRPr>
          </a:p>
          <a:p>
            <a:pPr>
              <a:buSzPct val="100000"/>
              <a:buFont typeface="Arial" panose="020B0604020202020204" pitchFamily="34" charset="0"/>
              <a:buChar char="•"/>
            </a:pPr>
            <a:r>
              <a:rPr lang="en-US" b="1" dirty="0" smtClean="0">
                <a:latin typeface="Bookman Old Style" panose="02050604050505020204" pitchFamily="18" charset="0"/>
              </a:rPr>
              <a:t>Due process violated</a:t>
            </a:r>
            <a:endParaRPr lang="en-US" b="1" dirty="0">
              <a:latin typeface="Bookman Old Style" panose="02050604050505020204" pitchFamily="18" charset="0"/>
            </a:endParaRPr>
          </a:p>
        </p:txBody>
      </p:sp>
    </p:spTree>
    <p:extLst>
      <p:ext uri="{BB962C8B-B14F-4D97-AF65-F5344CB8AC3E}">
        <p14:creationId xmlns:p14="http://schemas.microsoft.com/office/powerpoint/2010/main" val="3861365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89" y="84780"/>
            <a:ext cx="8229600" cy="1252728"/>
          </a:xfrm>
        </p:spPr>
        <p:txBody>
          <a:bodyPr/>
          <a:lstStyle/>
          <a:p>
            <a:pPr algn="ctr"/>
            <a:endParaRPr lang="en-US" dirty="0"/>
          </a:p>
        </p:txBody>
      </p:sp>
      <p:sp>
        <p:nvSpPr>
          <p:cNvPr id="3" name="Content Placeholder 2"/>
          <p:cNvSpPr>
            <a:spLocks noGrp="1"/>
          </p:cNvSpPr>
          <p:nvPr>
            <p:ph idx="1"/>
          </p:nvPr>
        </p:nvSpPr>
        <p:spPr>
          <a:xfrm>
            <a:off x="434622" y="1447800"/>
            <a:ext cx="8229600" cy="4625609"/>
          </a:xfrm>
        </p:spPr>
        <p:txBody>
          <a:bodyPr>
            <a:normAutofit fontScale="92500"/>
          </a:bodyPr>
          <a:lstStyle/>
          <a:p>
            <a:pPr marL="118872" indent="0" algn="ctr">
              <a:buNone/>
            </a:pPr>
            <a:r>
              <a:rPr lang="en-US" b="1" u="sng" dirty="0" smtClean="0">
                <a:latin typeface="Bookman Old Style" panose="02050604050505020204" pitchFamily="18" charset="0"/>
              </a:rPr>
              <a:t>Texas Leads The Country</a:t>
            </a:r>
          </a:p>
          <a:p>
            <a:pPr marL="118872" indent="0" algn="ctr">
              <a:buNone/>
            </a:pPr>
            <a:r>
              <a:rPr lang="en-US" b="1" u="sng" dirty="0" smtClean="0">
                <a:latin typeface="Bookman Old Style" panose="02050604050505020204" pitchFamily="18" charset="0"/>
              </a:rPr>
              <a:t>Legislative Actions</a:t>
            </a:r>
            <a:endParaRPr lang="en-US" dirty="0" smtClean="0">
              <a:latin typeface="Bookman Old Style" panose="02050604050505020204" pitchFamily="18" charset="0"/>
            </a:endParaRPr>
          </a:p>
          <a:p>
            <a:pPr marL="118872" indent="0" algn="ctr">
              <a:buNone/>
            </a:pPr>
            <a:endParaRPr lang="en-US" sz="2200" b="1" u="sng" dirty="0">
              <a:latin typeface="Bookman Old Style" panose="02050604050505020204" pitchFamily="18" charset="0"/>
            </a:endParaRPr>
          </a:p>
          <a:p>
            <a:pPr algn="just">
              <a:buSzPct val="100000"/>
              <a:buFont typeface="Arial" panose="020B0604020202020204" pitchFamily="34" charset="0"/>
              <a:buChar char="•"/>
            </a:pPr>
            <a:r>
              <a:rPr lang="en-US" sz="2200" b="1" dirty="0" smtClean="0">
                <a:latin typeface="Bookman Old Style" panose="02050604050505020204" pitchFamily="18" charset="0"/>
              </a:rPr>
              <a:t>Chapter 64 – DNA Testing</a:t>
            </a:r>
          </a:p>
          <a:p>
            <a:pPr algn="just">
              <a:buSzPct val="100000"/>
              <a:buFont typeface="Arial" panose="020B0604020202020204" pitchFamily="34" charset="0"/>
              <a:buChar char="•"/>
            </a:pPr>
            <a:r>
              <a:rPr lang="en-US" sz="2200" b="1" dirty="0" smtClean="0">
                <a:latin typeface="Bookman Old Style" panose="02050604050505020204" pitchFamily="18" charset="0"/>
              </a:rPr>
              <a:t>Art. 39.14 – Michael Morton Act</a:t>
            </a:r>
          </a:p>
          <a:p>
            <a:pPr algn="just">
              <a:buSzPct val="100000"/>
              <a:buFont typeface="Arial" panose="020B0604020202020204" pitchFamily="34" charset="0"/>
              <a:buChar char="•"/>
            </a:pPr>
            <a:r>
              <a:rPr lang="en-US" sz="2200" b="1" dirty="0" smtClean="0">
                <a:latin typeface="Bookman Old Style" panose="02050604050505020204" pitchFamily="18" charset="0"/>
              </a:rPr>
              <a:t>Art. 38.43 – Retention of Biological Evidence</a:t>
            </a:r>
          </a:p>
          <a:p>
            <a:pPr algn="just">
              <a:buSzPct val="100000"/>
              <a:buFont typeface="Arial" panose="020B0604020202020204" pitchFamily="34" charset="0"/>
              <a:buChar char="•"/>
            </a:pPr>
            <a:r>
              <a:rPr lang="en-US" sz="2200" b="1" dirty="0" smtClean="0">
                <a:latin typeface="Bookman Old Style" panose="02050604050505020204" pitchFamily="18" charset="0"/>
              </a:rPr>
              <a:t>Art. 38.01 – Forensic Science Commission</a:t>
            </a:r>
          </a:p>
          <a:p>
            <a:pPr algn="just">
              <a:buSzPct val="100000"/>
              <a:buFont typeface="Arial" panose="020B0604020202020204" pitchFamily="34" charset="0"/>
              <a:buChar char="•"/>
            </a:pPr>
            <a:r>
              <a:rPr lang="en-US" sz="2200" b="1" dirty="0" smtClean="0">
                <a:latin typeface="Bookman Old Style" panose="02050604050505020204" pitchFamily="18" charset="0"/>
              </a:rPr>
              <a:t>Art. 38.20 – Photographic and Live Lineup Procedures</a:t>
            </a:r>
          </a:p>
          <a:p>
            <a:pPr algn="just">
              <a:buSzPct val="100000"/>
              <a:buFont typeface="Arial" panose="020B0604020202020204" pitchFamily="34" charset="0"/>
              <a:buChar char="•"/>
            </a:pPr>
            <a:r>
              <a:rPr lang="en-US" sz="2200" b="1" dirty="0" smtClean="0">
                <a:latin typeface="Bookman Old Style" panose="02050604050505020204" pitchFamily="18" charset="0"/>
              </a:rPr>
              <a:t>Art. 38.141 – Corroboration of Testimony of Undercover Informant</a:t>
            </a:r>
          </a:p>
          <a:p>
            <a:pPr algn="just">
              <a:buSzPct val="100000"/>
              <a:buFont typeface="Arial" panose="020B0604020202020204" pitchFamily="34" charset="0"/>
              <a:buChar char="•"/>
            </a:pPr>
            <a:r>
              <a:rPr lang="en-US" sz="2200" b="1" dirty="0" smtClean="0">
                <a:latin typeface="Bookman Old Style" panose="02050604050505020204" pitchFamily="18" charset="0"/>
              </a:rPr>
              <a:t>Art. 11.073 – Writs Based on New Science</a:t>
            </a:r>
          </a:p>
          <a:p>
            <a:pPr algn="just">
              <a:buSzPct val="100000"/>
              <a:buFont typeface="Arial" panose="020B0604020202020204" pitchFamily="34" charset="0"/>
              <a:buChar char="•"/>
            </a:pPr>
            <a:r>
              <a:rPr lang="en-US" sz="2200" b="1" dirty="0" smtClean="0">
                <a:latin typeface="Bookman Old Style" panose="02050604050505020204" pitchFamily="18" charset="0"/>
              </a:rPr>
              <a:t>Tim Cole Advisory Commission on Wrongful Convictions</a:t>
            </a:r>
          </a:p>
          <a:p>
            <a:pPr algn="just">
              <a:buSzPct val="100000"/>
              <a:buFont typeface="Arial" panose="020B0604020202020204" pitchFamily="34" charset="0"/>
              <a:buChar char="•"/>
            </a:pPr>
            <a:r>
              <a:rPr lang="en-US" sz="2200" b="1" dirty="0" smtClean="0">
                <a:latin typeface="Bookman Old Style" panose="02050604050505020204" pitchFamily="18" charset="0"/>
              </a:rPr>
              <a:t>Compensation For Wrongfully </a:t>
            </a:r>
            <a:r>
              <a:rPr lang="en-US" sz="2200" b="1" dirty="0" smtClean="0">
                <a:latin typeface="Bookman Old Style" panose="02050604050505020204" pitchFamily="18" charset="0"/>
              </a:rPr>
              <a:t>Imprisoned</a:t>
            </a:r>
            <a:endParaRPr lang="en-US" sz="2200" b="1" dirty="0" smtClean="0">
              <a:latin typeface="Bookman Old Style" panose="0205060405050502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9062" y="282519"/>
            <a:ext cx="1285875" cy="857250"/>
          </a:xfrm>
          <a:prstGeom prst="rect">
            <a:avLst/>
          </a:prstGeom>
        </p:spPr>
      </p:pic>
    </p:spTree>
    <p:extLst>
      <p:ext uri="{BB962C8B-B14F-4D97-AF65-F5344CB8AC3E}">
        <p14:creationId xmlns:p14="http://schemas.microsoft.com/office/powerpoint/2010/main" val="36214546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pPr marL="118872" indent="0" algn="ctr">
              <a:buNone/>
            </a:pPr>
            <a:r>
              <a:rPr lang="en-US" b="1" u="sng" dirty="0" smtClean="0">
                <a:latin typeface="Bookman Old Style" panose="02050604050505020204" pitchFamily="18" charset="0"/>
              </a:rPr>
              <a:t>Texas Leads the Country</a:t>
            </a:r>
          </a:p>
          <a:p>
            <a:pPr marL="118872" indent="0" algn="ctr">
              <a:buNone/>
            </a:pPr>
            <a:r>
              <a:rPr lang="en-US" b="1" dirty="0" smtClean="0">
                <a:latin typeface="Bookman Old Style" panose="02050604050505020204" pitchFamily="18" charset="0"/>
              </a:rPr>
              <a:t>Judicial Actions</a:t>
            </a:r>
          </a:p>
          <a:p>
            <a:pPr marL="118872" indent="0" algn="ctr">
              <a:buNone/>
            </a:pPr>
            <a:endParaRPr lang="en-US" b="1" dirty="0">
              <a:latin typeface="Bookman Old Style" panose="02050604050505020204" pitchFamily="18" charset="0"/>
            </a:endParaRPr>
          </a:p>
          <a:p>
            <a:pPr algn="just">
              <a:buSzPct val="100000"/>
              <a:buFont typeface="Arial" panose="020B0604020202020204" pitchFamily="34" charset="0"/>
              <a:buChar char="•"/>
            </a:pPr>
            <a:r>
              <a:rPr lang="en-US" sz="2400" b="1" dirty="0" smtClean="0">
                <a:latin typeface="Bookman Old Style" panose="02050604050505020204" pitchFamily="18" charset="0"/>
              </a:rPr>
              <a:t>Texas Criminal Justice Integrity Unit</a:t>
            </a:r>
            <a:endParaRPr lang="en-US" sz="2400" b="1" dirty="0">
              <a:latin typeface="Bookman Old Style" panose="02050604050505020204" pitchFamily="18" charset="0"/>
            </a:endParaRPr>
          </a:p>
          <a:p>
            <a:pPr algn="just">
              <a:buSzPct val="100000"/>
              <a:buFont typeface="Arial" panose="020B0604020202020204" pitchFamily="34" charset="0"/>
              <a:buChar char="•"/>
            </a:pPr>
            <a:r>
              <a:rPr lang="en-US" sz="2400" b="1" i="1" dirty="0" smtClean="0">
                <a:latin typeface="Bookman Old Style" panose="02050604050505020204" pitchFamily="18" charset="0"/>
              </a:rPr>
              <a:t>Tillman v. State</a:t>
            </a:r>
            <a:r>
              <a:rPr lang="en-US" sz="2400" b="1" dirty="0">
                <a:latin typeface="Bookman Old Style" panose="02050604050505020204" pitchFamily="18" charset="0"/>
              </a:rPr>
              <a:t> </a:t>
            </a:r>
            <a:r>
              <a:rPr lang="en-US" sz="2400" b="1" dirty="0" smtClean="0">
                <a:latin typeface="Bookman Old Style" panose="02050604050505020204" pitchFamily="18" charset="0"/>
              </a:rPr>
              <a:t>- expert testimony on </a:t>
            </a:r>
          </a:p>
          <a:p>
            <a:pPr marL="118872" indent="0" algn="just">
              <a:buSzPct val="100000"/>
              <a:buNone/>
            </a:pPr>
            <a:r>
              <a:rPr lang="en-US" sz="2400" b="1" dirty="0">
                <a:latin typeface="Bookman Old Style" panose="02050604050505020204" pitchFamily="18" charset="0"/>
              </a:rPr>
              <a:t>	</a:t>
            </a:r>
            <a:r>
              <a:rPr lang="en-US" sz="2400" b="1" dirty="0" smtClean="0">
                <a:latin typeface="Bookman Old Style" panose="02050604050505020204" pitchFamily="18" charset="0"/>
              </a:rPr>
              <a:t>eyewitness identification</a:t>
            </a:r>
          </a:p>
          <a:p>
            <a:pPr algn="just">
              <a:buSzPct val="100000"/>
              <a:buFont typeface="Arial" panose="020B0604020202020204" pitchFamily="34" charset="0"/>
              <a:buChar char="•"/>
            </a:pPr>
            <a:r>
              <a:rPr lang="en-US" sz="2400" b="1" i="1" dirty="0" smtClean="0">
                <a:latin typeface="Bookman Old Style" panose="02050604050505020204" pitchFamily="18" charset="0"/>
              </a:rPr>
              <a:t>Winfrey v. State</a:t>
            </a:r>
            <a:r>
              <a:rPr lang="en-US" sz="2400" b="1" dirty="0">
                <a:latin typeface="Bookman Old Style" panose="02050604050505020204" pitchFamily="18" charset="0"/>
              </a:rPr>
              <a:t> </a:t>
            </a:r>
            <a:r>
              <a:rPr lang="en-US" sz="2400" b="1" dirty="0" smtClean="0">
                <a:latin typeface="Bookman Old Style" panose="02050604050505020204" pitchFamily="18" charset="0"/>
              </a:rPr>
              <a:t>– dog sniff lineups</a:t>
            </a:r>
          </a:p>
          <a:p>
            <a:pPr algn="just">
              <a:buSzPct val="100000"/>
              <a:buFont typeface="Arial" panose="020B0604020202020204" pitchFamily="34" charset="0"/>
              <a:buChar char="•"/>
            </a:pPr>
            <a:r>
              <a:rPr lang="en-US" sz="2400" b="1" i="1" dirty="0" smtClean="0">
                <a:latin typeface="Bookman Old Style" panose="02050604050505020204" pitchFamily="18" charset="0"/>
              </a:rPr>
              <a:t>Ex parte Henderson</a:t>
            </a:r>
            <a:r>
              <a:rPr lang="en-US" sz="2400" b="1" dirty="0" smtClean="0">
                <a:latin typeface="Bookman Old Style" panose="02050604050505020204" pitchFamily="18" charset="0"/>
              </a:rPr>
              <a:t> – child head injuries</a:t>
            </a:r>
          </a:p>
          <a:p>
            <a:pPr algn="just">
              <a:buSzPct val="100000"/>
              <a:buFont typeface="Arial" panose="020B0604020202020204" pitchFamily="34" charset="0"/>
              <a:buChar char="•"/>
            </a:pPr>
            <a:r>
              <a:rPr lang="en-US" sz="2400" b="1" i="1" dirty="0" smtClean="0">
                <a:latin typeface="Bookman Old Style" panose="02050604050505020204" pitchFamily="18" charset="0"/>
              </a:rPr>
              <a:t>Ex parte Elizondo</a:t>
            </a:r>
            <a:r>
              <a:rPr lang="en-US" sz="2400" b="1" dirty="0" smtClean="0">
                <a:latin typeface="Bookman Old Style" panose="02050604050505020204" pitchFamily="18" charset="0"/>
              </a:rPr>
              <a:t> - actual innocence as ground</a:t>
            </a:r>
          </a:p>
          <a:p>
            <a:pPr marL="118872" indent="0" algn="just">
              <a:buSzPct val="100000"/>
              <a:buNone/>
            </a:pPr>
            <a:r>
              <a:rPr lang="en-US" sz="2400" b="1" dirty="0">
                <a:latin typeface="Bookman Old Style" panose="02050604050505020204" pitchFamily="18" charset="0"/>
              </a:rPr>
              <a:t>	</a:t>
            </a:r>
            <a:r>
              <a:rPr lang="en-US" sz="2400" b="1" dirty="0" smtClean="0">
                <a:latin typeface="Bookman Old Style" panose="02050604050505020204" pitchFamily="18" charset="0"/>
              </a:rPr>
              <a:t>for writ</a:t>
            </a:r>
            <a:endParaRPr lang="en-US" sz="2400" b="1" i="1" dirty="0" smtClean="0">
              <a:latin typeface="Bookman Old Style" panose="0205060405050502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173" y="353187"/>
            <a:ext cx="1285875" cy="857250"/>
          </a:xfrm>
          <a:prstGeom prst="rect">
            <a:avLst/>
          </a:prstGeom>
        </p:spPr>
      </p:pic>
    </p:spTree>
    <p:extLst>
      <p:ext uri="{BB962C8B-B14F-4D97-AF65-F5344CB8AC3E}">
        <p14:creationId xmlns:p14="http://schemas.microsoft.com/office/powerpoint/2010/main" val="30020241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pPr marL="118872" indent="0" algn="ctr">
              <a:buNone/>
            </a:pPr>
            <a:r>
              <a:rPr lang="en-US" b="1" dirty="0" smtClean="0">
                <a:latin typeface="Bookman Old Style" panose="02050604050505020204" pitchFamily="18" charset="0"/>
              </a:rPr>
              <a:t>Texas Legislature – 2015</a:t>
            </a:r>
          </a:p>
          <a:p>
            <a:pPr marL="118872" indent="0" algn="ctr">
              <a:buNone/>
            </a:pPr>
            <a:endParaRPr lang="en-US" b="1" dirty="0">
              <a:latin typeface="Bookman Old Style" panose="02050604050505020204" pitchFamily="18" charset="0"/>
            </a:endParaRPr>
          </a:p>
          <a:p>
            <a:pPr algn="just">
              <a:buSzPct val="100000"/>
              <a:buFont typeface="Arial" panose="020B0604020202020204" pitchFamily="34" charset="0"/>
              <a:buChar char="•"/>
            </a:pPr>
            <a:r>
              <a:rPr lang="en-US" b="1" dirty="0" smtClean="0">
                <a:latin typeface="Bookman Old Style" panose="02050604050505020204" pitchFamily="18" charset="0"/>
              </a:rPr>
              <a:t>Taping Interrogations</a:t>
            </a:r>
          </a:p>
          <a:p>
            <a:pPr algn="just">
              <a:buSzPct val="100000"/>
              <a:buFont typeface="Arial" panose="020B0604020202020204" pitchFamily="34" charset="0"/>
              <a:buChar char="•"/>
            </a:pPr>
            <a:r>
              <a:rPr lang="en-US" b="1" dirty="0" smtClean="0">
                <a:latin typeface="Bookman Old Style" panose="02050604050505020204" pitchFamily="18" charset="0"/>
              </a:rPr>
              <a:t>Innocence Commission</a:t>
            </a:r>
          </a:p>
          <a:p>
            <a:pPr algn="just">
              <a:buSzPct val="100000"/>
              <a:buFont typeface="Arial" panose="020B0604020202020204" pitchFamily="34" charset="0"/>
              <a:buChar char="•"/>
            </a:pPr>
            <a:r>
              <a:rPr lang="en-US" b="1" dirty="0" smtClean="0">
                <a:latin typeface="Bookman Old Style" panose="02050604050505020204" pitchFamily="18" charset="0"/>
              </a:rPr>
              <a:t>Fix to DNA Statute</a:t>
            </a:r>
          </a:p>
          <a:p>
            <a:pPr algn="just">
              <a:buSzPct val="100000"/>
              <a:buFont typeface="Arial" panose="020B0604020202020204" pitchFamily="34" charset="0"/>
              <a:buChar char="•"/>
            </a:pPr>
            <a:r>
              <a:rPr lang="en-US" b="1" dirty="0" smtClean="0">
                <a:latin typeface="Bookman Old Style" panose="02050604050505020204" pitchFamily="18" charset="0"/>
              </a:rPr>
              <a:t>Office of Forensic Writ Counsel</a:t>
            </a:r>
            <a:endParaRPr lang="en-US" b="1" dirty="0">
              <a:latin typeface="Bookman Old Style" panose="0205060405050502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4951" y="353187"/>
            <a:ext cx="1285875" cy="857250"/>
          </a:xfrm>
          <a:prstGeom prst="rect">
            <a:avLst/>
          </a:prstGeom>
        </p:spPr>
      </p:pic>
    </p:spTree>
    <p:extLst>
      <p:ext uri="{BB962C8B-B14F-4D97-AF65-F5344CB8AC3E}">
        <p14:creationId xmlns:p14="http://schemas.microsoft.com/office/powerpoint/2010/main" val="2756903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Bookman Old Style" panose="02050604050505020204" pitchFamily="18" charset="0"/>
              </a:rPr>
              <a:t>Dallas Exoneration Hearing</a:t>
            </a:r>
            <a:endParaRPr lang="en-US" sz="4000" dirty="0">
              <a:latin typeface="Bookman Old Style" panose="020506040505050202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273" y="1774825"/>
            <a:ext cx="6477453" cy="4625975"/>
          </a:xfrm>
        </p:spPr>
      </p:pic>
    </p:spTree>
    <p:extLst>
      <p:ext uri="{BB962C8B-B14F-4D97-AF65-F5344CB8AC3E}">
        <p14:creationId xmlns:p14="http://schemas.microsoft.com/office/powerpoint/2010/main" val="37574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1438"/>
            <a:ext cx="8382000" cy="45719"/>
          </a:xfrm>
        </p:spPr>
        <p:txBody>
          <a:bodyPr>
            <a:noAutofit/>
          </a:bodyPr>
          <a:lstStyle/>
          <a:p>
            <a:pPr algn="ctr"/>
            <a:endParaRPr lang="en-US" sz="4000" b="1" dirty="0">
              <a:solidFill>
                <a:schemeClr val="accent1"/>
              </a:solidFill>
              <a:effectLst>
                <a:outerShdw blurRad="38100" dist="38100" dir="2700000" algn="tl">
                  <a:srgbClr val="000000">
                    <a:alpha val="43137"/>
                  </a:srgbClr>
                </a:outerShdw>
              </a:effectLst>
              <a:latin typeface="Bookman Old Style" pitchFamily="18" charset="0"/>
              <a:cs typeface="Times New Roman" pitchFamily="18" charset="0"/>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850" y="457200"/>
            <a:ext cx="4533900" cy="60198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Times New Roman" pitchFamily="18" charset="0"/>
              </a:rPr>
              <a:t>DNA Exonerations in Texas</a:t>
            </a:r>
            <a:br>
              <a:rPr lang="en-US" b="1" dirty="0" smtClean="0">
                <a:solidFill>
                  <a:schemeClr val="accent1"/>
                </a:solidFill>
                <a:effectLst>
                  <a:outerShdw blurRad="38100" dist="38100" dir="2700000" algn="tl">
                    <a:srgbClr val="000000">
                      <a:alpha val="43137"/>
                    </a:srgbClr>
                  </a:outerShdw>
                </a:effectLst>
                <a:latin typeface="Bookman Old Style" pitchFamily="18" charset="0"/>
                <a:cs typeface="Times New Roman" pitchFamily="18" charset="0"/>
              </a:rPr>
            </a:br>
            <a:r>
              <a:rPr lang="en-US" i="1" dirty="0" smtClean="0">
                <a:solidFill>
                  <a:schemeClr val="accent1"/>
                </a:solidFill>
                <a:effectLst>
                  <a:outerShdw blurRad="38100" dist="38100" dir="2700000" algn="tl">
                    <a:srgbClr val="000000">
                      <a:alpha val="43137"/>
                    </a:srgbClr>
                  </a:outerShdw>
                </a:effectLst>
                <a:latin typeface="Bookman Old Style" pitchFamily="18" charset="0"/>
                <a:cs typeface="Times New Roman" pitchFamily="18" charset="0"/>
              </a:rPr>
              <a:t>What We’ve Learned</a:t>
            </a:r>
            <a:endParaRPr lang="en-US" b="1" i="1" dirty="0">
              <a:solidFill>
                <a:schemeClr val="accent1"/>
              </a:solidFill>
              <a:effectLst>
                <a:outerShdw blurRad="38100" dist="38100" dir="2700000" algn="tl">
                  <a:srgbClr val="000000">
                    <a:alpha val="43137"/>
                  </a:srgbClr>
                </a:outerShdw>
              </a:effectLst>
              <a:latin typeface="Bookman Old Style" pitchFamily="18" charset="0"/>
              <a:cs typeface="Times New Roman" pitchFamily="18" charset="0"/>
            </a:endParaRPr>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pPr marL="457200" indent="-457200" algn="just">
              <a:buFont typeface="Arial" panose="020B0604020202020204" pitchFamily="34" charset="0"/>
              <a:buChar char="•"/>
            </a:pPr>
            <a:r>
              <a:rPr lang="en-US" sz="2800" b="1" dirty="0" smtClean="0">
                <a:latin typeface="Bookman Old Style" pitchFamily="18" charset="0"/>
              </a:rPr>
              <a:t>Average Texas DNA </a:t>
            </a:r>
            <a:r>
              <a:rPr lang="en-US" sz="2800" b="1" dirty="0" err="1" smtClean="0">
                <a:latin typeface="Bookman Old Style" pitchFamily="18" charset="0"/>
              </a:rPr>
              <a:t>exoneree</a:t>
            </a:r>
            <a:r>
              <a:rPr lang="en-US" sz="2800" b="1" dirty="0" smtClean="0">
                <a:latin typeface="Bookman Old Style" pitchFamily="18" charset="0"/>
              </a:rPr>
              <a:t> spent more than 13 years incarcerated on their wrongful convictions.</a:t>
            </a:r>
          </a:p>
          <a:p>
            <a:pPr marL="457200" indent="-457200" algn="just">
              <a:buFont typeface="Arial" panose="020B0604020202020204" pitchFamily="34" charset="0"/>
              <a:buChar char="•"/>
            </a:pPr>
            <a:r>
              <a:rPr lang="en-US" sz="2800" b="1" dirty="0">
                <a:latin typeface="Bookman Old Style" pitchFamily="18" charset="0"/>
              </a:rPr>
              <a:t>M</a:t>
            </a:r>
            <a:r>
              <a:rPr lang="en-US" sz="2800" b="1" dirty="0" smtClean="0">
                <a:latin typeface="Bookman Old Style" pitchFamily="18" charset="0"/>
              </a:rPr>
              <a:t>ajority of DNA exonerations in Texas from Dallas County.  Possible reasons:</a:t>
            </a:r>
          </a:p>
          <a:p>
            <a:pPr marL="457200" indent="-457200" algn="just">
              <a:buFont typeface="Arial" panose="020B0604020202020204" pitchFamily="34" charset="0"/>
              <a:buChar char="•"/>
            </a:pPr>
            <a:endParaRPr lang="en-US" sz="2800" b="1" dirty="0" smtClean="0">
              <a:latin typeface="Bookman Old Style" pitchFamily="18" charset="0"/>
            </a:endParaRPr>
          </a:p>
          <a:p>
            <a:pPr lvl="1">
              <a:buClr>
                <a:schemeClr val="accent1"/>
              </a:buClr>
              <a:buFont typeface="Arial" panose="020B0604020202020204" pitchFamily="34" charset="0"/>
              <a:buChar char="•"/>
            </a:pPr>
            <a:r>
              <a:rPr lang="en-US" altLang="en-US" b="1" dirty="0" smtClean="0">
                <a:solidFill>
                  <a:srgbClr val="D9D9D9"/>
                </a:solidFill>
                <a:latin typeface="Bookman Old Style" panose="02050604050505020204" pitchFamily="18" charset="0"/>
                <a:ea typeface="ＭＳ Ｐゴシック" panose="020B0600070205080204" pitchFamily="34" charset="-128"/>
              </a:rPr>
              <a:t>Dallas </a:t>
            </a:r>
            <a:r>
              <a:rPr lang="en-US" altLang="en-US" b="1" dirty="0">
                <a:solidFill>
                  <a:srgbClr val="D9D9D9"/>
                </a:solidFill>
                <a:latin typeface="Bookman Old Style" panose="02050604050505020204" pitchFamily="18" charset="0"/>
                <a:ea typeface="ＭＳ Ｐゴシック" panose="020B0600070205080204" pitchFamily="34" charset="-128"/>
              </a:rPr>
              <a:t>County is a leader in preserving biological evidence</a:t>
            </a:r>
          </a:p>
          <a:p>
            <a:pPr lvl="1">
              <a:buClr>
                <a:schemeClr val="accent1"/>
              </a:buClr>
              <a:buFont typeface="Arial" panose="020B0604020202020204" pitchFamily="34" charset="0"/>
              <a:buChar char="•"/>
            </a:pPr>
            <a:r>
              <a:rPr lang="en-US" altLang="en-US" b="1" dirty="0">
                <a:solidFill>
                  <a:srgbClr val="D9D9D9"/>
                </a:solidFill>
                <a:latin typeface="Bookman Old Style" panose="02050604050505020204" pitchFamily="18" charset="0"/>
                <a:ea typeface="ＭＳ Ｐゴシック" panose="020B0600070205080204" pitchFamily="34" charset="-128"/>
              </a:rPr>
              <a:t>District </a:t>
            </a:r>
            <a:r>
              <a:rPr lang="en-US" altLang="en-US" b="1" dirty="0" smtClean="0">
                <a:solidFill>
                  <a:srgbClr val="D9D9D9"/>
                </a:solidFill>
                <a:latin typeface="Bookman Old Style" panose="02050604050505020204" pitchFamily="18" charset="0"/>
                <a:ea typeface="ＭＳ Ｐゴシック" panose="020B0600070205080204" pitchFamily="34" charset="-128"/>
              </a:rPr>
              <a:t>Attorney’s Conviction </a:t>
            </a:r>
            <a:r>
              <a:rPr lang="en-US" altLang="en-US" b="1" dirty="0">
                <a:solidFill>
                  <a:srgbClr val="D9D9D9"/>
                </a:solidFill>
                <a:latin typeface="Bookman Old Style" panose="02050604050505020204" pitchFamily="18" charset="0"/>
                <a:ea typeface="ＭＳ Ｐゴシック" panose="020B0600070205080204" pitchFamily="34" charset="-128"/>
              </a:rPr>
              <a:t>Integrity Unit is proactively seeking to identify and correct wrongful </a:t>
            </a:r>
            <a:r>
              <a:rPr lang="en-US" altLang="en-US" b="1" dirty="0" smtClean="0">
                <a:solidFill>
                  <a:srgbClr val="D9D9D9"/>
                </a:solidFill>
                <a:latin typeface="Bookman Old Style" panose="02050604050505020204" pitchFamily="18" charset="0"/>
                <a:ea typeface="ＭＳ Ｐゴシック" panose="020B0600070205080204" pitchFamily="34" charset="-128"/>
              </a:rPr>
              <a:t>convictions</a:t>
            </a:r>
          </a:p>
          <a:p>
            <a:pPr lvl="1">
              <a:buClr>
                <a:schemeClr val="accent1"/>
              </a:buClr>
              <a:buFont typeface="Arial" panose="020B0604020202020204" pitchFamily="34" charset="0"/>
              <a:buChar char="•"/>
            </a:pPr>
            <a:endParaRPr lang="en-US" altLang="en-US" b="1" dirty="0">
              <a:solidFill>
                <a:srgbClr val="D9D9D9"/>
              </a:solidFill>
              <a:latin typeface="Bookman Old Style" panose="02050604050505020204" pitchFamily="18" charset="0"/>
              <a:ea typeface="ＭＳ Ｐゴシック" panose="020B0600070205080204" pitchFamily="34" charset="-128"/>
            </a:endParaRPr>
          </a:p>
          <a:p>
            <a:pPr marL="457200" indent="-457200" algn="just">
              <a:buFont typeface="Arial" panose="020B0604020202020204" pitchFamily="34" charset="0"/>
              <a:buChar char="•"/>
            </a:pPr>
            <a:r>
              <a:rPr lang="en-US" sz="2800" b="1" dirty="0" smtClean="0">
                <a:latin typeface="Bookman Old Style" pitchFamily="18" charset="0"/>
              </a:rPr>
              <a:t>More than 75% </a:t>
            </a:r>
            <a:r>
              <a:rPr lang="en-US" sz="2800" b="1" dirty="0">
                <a:latin typeface="Bookman Old Style" pitchFamily="18" charset="0"/>
              </a:rPr>
              <a:t>of Texas </a:t>
            </a:r>
            <a:r>
              <a:rPr lang="en-US" sz="2800" b="1" dirty="0" smtClean="0">
                <a:latin typeface="Bookman Old Style" pitchFamily="18" charset="0"/>
              </a:rPr>
              <a:t>DNA </a:t>
            </a:r>
            <a:r>
              <a:rPr lang="en-US" sz="2800" b="1" dirty="0">
                <a:latin typeface="Bookman Old Style" pitchFamily="18" charset="0"/>
              </a:rPr>
              <a:t>exonerations based </a:t>
            </a:r>
            <a:r>
              <a:rPr lang="en-US" sz="2800" b="1" dirty="0" smtClean="0">
                <a:latin typeface="Bookman Old Style" pitchFamily="18" charset="0"/>
              </a:rPr>
              <a:t>on faulty eyewitness identifications.</a:t>
            </a:r>
          </a:p>
          <a:p>
            <a:pPr marL="457200" indent="-457200" algn="just">
              <a:buFont typeface="Arial" panose="020B0604020202020204" pitchFamily="34" charset="0"/>
              <a:buChar char="•"/>
            </a:pPr>
            <a:r>
              <a:rPr lang="en-US" sz="2800" b="1" dirty="0" smtClean="0">
                <a:latin typeface="Bookman Old Style" pitchFamily="18" charset="0"/>
              </a:rPr>
              <a:t>Other leading causes of wrongful convictions in Texas include prosecutorial misconduct, inadequate defense representation, forensic science misconduct, and false confessions.</a:t>
            </a:r>
            <a:r>
              <a:rPr lang="en-US" sz="2800" b="1" dirty="0">
                <a:latin typeface="Bookman Old Style" pitchFamily="18" charset="0"/>
              </a:rPr>
              <a:t>	</a:t>
            </a:r>
            <a:endParaRPr lang="en-US" sz="2800" b="1" dirty="0" smtClean="0">
              <a:latin typeface="Bookman Old Style" pitchFamily="18" charset="0"/>
            </a:endParaRPr>
          </a:p>
          <a:p>
            <a:pPr marL="457200" indent="-457200" algn="just">
              <a:buFont typeface="Wingdings" panose="05000000000000000000" pitchFamily="2" charset="2"/>
              <a:buChar char="§"/>
            </a:pPr>
            <a:endParaRPr lang="en-US" sz="2800" b="1" dirty="0">
              <a:latin typeface="Bookman Old Styl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solidFill>
                <a:schemeClr val="accent1"/>
              </a:solidFill>
              <a:effectLst>
                <a:outerShdw blurRad="38100" dist="38100" dir="2700000" algn="tl">
                  <a:srgbClr val="000000">
                    <a:alpha val="43137"/>
                  </a:srgbClr>
                </a:outerShdw>
              </a:effectLst>
              <a:latin typeface="Bookman Old Style" pitchFamily="18" charset="0"/>
              <a:cs typeface="Times New Roman"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457200"/>
            <a:ext cx="7315200" cy="61722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76200"/>
            <a:ext cx="8229600" cy="1401762"/>
          </a:xfrm>
        </p:spPr>
        <p:txBody>
          <a:bodyPr>
            <a:normAutofit fontScale="90000"/>
          </a:bodyPr>
          <a:lstStyle/>
          <a:p>
            <a:pPr algn="ctr"/>
            <a:r>
              <a:rPr lang="en-US" b="1" dirty="0" smtClean="0">
                <a:solidFill>
                  <a:schemeClr val="accent1"/>
                </a:solidFill>
                <a:effectLst>
                  <a:outerShdw blurRad="38100" dist="38100" dir="2700000" algn="tl">
                    <a:srgbClr val="000000">
                      <a:alpha val="43137"/>
                    </a:srgbClr>
                  </a:outerShdw>
                </a:effectLst>
                <a:latin typeface="Bookman Old Style" pitchFamily="18" charset="0"/>
                <a:cs typeface="Mongolian Baiti" pitchFamily="66" charset="0"/>
              </a:rPr>
              <a:t>TEXAS ACTUAL INNOCENCE STANDARD</a:t>
            </a:r>
            <a:endParaRPr lang="en-US" dirty="0">
              <a:solidFill>
                <a:schemeClr val="accent1"/>
              </a:solidFill>
              <a:latin typeface="Bookman Old Style" pitchFamily="18" charset="0"/>
            </a:endParaRPr>
          </a:p>
        </p:txBody>
      </p:sp>
      <p:sp>
        <p:nvSpPr>
          <p:cNvPr id="3" name="Content Placeholder 2"/>
          <p:cNvSpPr>
            <a:spLocks noGrp="1"/>
          </p:cNvSpPr>
          <p:nvPr>
            <p:ph idx="1"/>
          </p:nvPr>
        </p:nvSpPr>
        <p:spPr>
          <a:xfrm>
            <a:off x="457200" y="1981200"/>
            <a:ext cx="8229600" cy="4297363"/>
          </a:xfrm>
        </p:spPr>
        <p:txBody>
          <a:bodyPr>
            <a:normAutofit/>
          </a:bodyPr>
          <a:lstStyle/>
          <a:p>
            <a:pPr algn="just"/>
            <a:r>
              <a:rPr lang="en-US" sz="3000" b="1" dirty="0" smtClean="0">
                <a:latin typeface="Bookman Old Style" pitchFamily="18" charset="0"/>
                <a:cs typeface="Mongolian Baiti" pitchFamily="66" charset="0"/>
              </a:rPr>
              <a:t>Ex Parte Elizondo, 947 S.W.2d 202 (1996)</a:t>
            </a:r>
          </a:p>
          <a:p>
            <a:pPr algn="just">
              <a:buNone/>
            </a:pPr>
            <a:endParaRPr lang="en-US" sz="1200" b="1" dirty="0" smtClean="0">
              <a:latin typeface="Bookman Old Style" pitchFamily="18" charset="0"/>
              <a:cs typeface="Mongolian Baiti" pitchFamily="66" charset="0"/>
            </a:endParaRPr>
          </a:p>
          <a:p>
            <a:pPr>
              <a:buNone/>
            </a:pPr>
            <a:r>
              <a:rPr lang="en-US" sz="3000" b="1" dirty="0" smtClean="0">
                <a:latin typeface="Bookman Old Style" pitchFamily="18" charset="0"/>
                <a:cs typeface="Mongolian Baiti" pitchFamily="66" charset="0"/>
              </a:rPr>
              <a:t>	Applicant must show that newly discovered evidence of actual innocence unquestionably established innocence.</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Theme1" id="{3DBAA1DE-6DED-4DF5-B82E-2340798CB580}" vid="{F0FF41FD-1923-42E7-9D1E-5791E03ECB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1140</TotalTime>
  <Words>1891</Words>
  <Application>Microsoft Office PowerPoint</Application>
  <PresentationFormat>On-screen Show (4:3)</PresentationFormat>
  <Paragraphs>206</Paragraphs>
  <Slides>54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ＭＳ Ｐゴシック</vt:lpstr>
      <vt:lpstr>Arial</vt:lpstr>
      <vt:lpstr>Bookman Old Style</vt:lpstr>
      <vt:lpstr>Calibri</vt:lpstr>
      <vt:lpstr>Corbel</vt:lpstr>
      <vt:lpstr>Mongolian Baiti</vt:lpstr>
      <vt:lpstr>Times New Roman</vt:lpstr>
      <vt:lpstr>Wingdings</vt:lpstr>
      <vt:lpstr>Wingdings 2</vt:lpstr>
      <vt:lpstr>Wingdings 3</vt:lpstr>
      <vt:lpstr>Theme1</vt:lpstr>
      <vt:lpstr>LEGAL ISSUES IN TEXAS INNOCENCE CASES</vt:lpstr>
      <vt:lpstr>Cory Session of Fort Worth, center, wipes his eyes as Texas Gov. Rick Perry, right, and Texas state Senator Wendy Davis, left, bow their heads in prayer during a ceremony to unveil a Timothy Cole memorial in Lubbock, Wednesday, Sept. 17, 2014.  Twenty-eight years to the day after Timothy Cole was falsely convicted of raping a Texas Tech student, Lubbock and state officials unveiled a statue honoring the U. S. Army veteran on a street corner not far from where the student was abducted.  AP/Lubbock Avalanche-Journal</vt:lpstr>
      <vt:lpstr>TIM COLE STATUE UNVEILING</vt:lpstr>
      <vt:lpstr>TIM COLE STATUE UNVEILING</vt:lpstr>
      <vt:lpstr>PowerPoint Presentation</vt:lpstr>
      <vt:lpstr>PowerPoint Presentation</vt:lpstr>
      <vt:lpstr>DNA Exonerations in Texas What We’ve Learned</vt:lpstr>
      <vt:lpstr>PowerPoint Presentation</vt:lpstr>
      <vt:lpstr>TEXAS ACTUAL INNOCENCE STANDARD</vt:lpstr>
      <vt:lpstr>ACTUAL INNOCENCE STANDARD</vt:lpstr>
      <vt:lpstr>ACTUAL INNOCENCE STANDARD</vt:lpstr>
      <vt:lpstr>Ex Parte Brown,  205 S.W.3d 538 (2006)</vt:lpstr>
      <vt:lpstr>RECANTATIONS</vt:lpstr>
      <vt:lpstr>NEWLY DISCOVERED OR  NEWLY AVAILABLE EVIDENCE:</vt:lpstr>
      <vt:lpstr>Ex Parte Navarijo, 433 S.W.3d 558 (2014)</vt:lpstr>
      <vt:lpstr>NON-RECANTATION ACTUAL INNOCENCE CASE</vt:lpstr>
      <vt:lpstr>SUPPRESSION OF  EXCULPATORY EVIDENCE</vt:lpstr>
      <vt:lpstr>THREE PART TEST TO OBTAIN RELIEF BASED ON SUPPRESSION OF EXCULPATORY EVIDENCE</vt:lpstr>
      <vt:lpstr>MATERIALITY TEST</vt:lpstr>
      <vt:lpstr>Kyles v. Whitley, 514 U.S. 419 (1995) </vt:lpstr>
      <vt:lpstr>Thomas v. State, 841 S.W.2d 399 (1992) </vt:lpstr>
      <vt:lpstr>Thomas v. State</vt:lpstr>
      <vt:lpstr>Ex Parte Richardson, 70 S.W.3d 865 (2002)</vt:lpstr>
      <vt:lpstr>CHANGING SCIENTIFIC EVIDENCE  </vt:lpstr>
      <vt:lpstr>Robbins Majority Opinion  (5-4 Vote) </vt:lpstr>
      <vt:lpstr>Robbins Majority</vt:lpstr>
      <vt:lpstr>Judge Cochran Dissenting</vt:lpstr>
      <vt:lpstr>JUDGE ALCALA DISSENTING</vt:lpstr>
      <vt:lpstr>Ex Parte Henderson,  246 S.W.3d 690 (2007)</vt:lpstr>
      <vt:lpstr>Ex Parte Henderson</vt:lpstr>
      <vt:lpstr>Ex Parte Henderson, 384 S.W.3d 833 (2012)</vt:lpstr>
      <vt:lpstr>New Statute Concerning Writs Based on New Scientific Evidence</vt:lpstr>
      <vt:lpstr>PowerPoint Presentation</vt:lpstr>
      <vt:lpstr>Ex Parte Robbins (Robbins II)  __ S.W.3d ___ (2014) </vt:lpstr>
      <vt:lpstr>Robbins II Majority Opinion (5-4 Vote)</vt:lpstr>
      <vt:lpstr>Robbins – Dissenting Opinions</vt:lpstr>
      <vt:lpstr>Dissenting Opinions Examples Of Where 11.073 Applies:</vt:lpstr>
      <vt:lpstr>Ex Parte Spencer, 337 S.W.3d 869 (2011)</vt:lpstr>
      <vt:lpstr>Expert Testimony on Reliability of Eyewitness Identification Procedures Tillman v. State, 354 S.W.3d 425 (2011)</vt:lpstr>
      <vt:lpstr>Dog Scent Discrimination  Winfrey v. State,  323 S.W.3d 875 (2010)</vt:lpstr>
      <vt:lpstr>False Testimony on Testing Regarding Sexual Attraction to Children</vt:lpstr>
      <vt:lpstr>Polygraph Evidence Leonard v. State, ___ S.W.3d ____, 2012 WL 715981 (2012), rehearing granted.</vt:lpstr>
      <vt:lpstr>Leonard v. State,  385 S.W.3d 570 (2012), on rehearing</vt:lpstr>
      <vt:lpstr>FBI ADMITS FLAWS IN HAIR ANALYSIS OVER DECADES</vt:lpstr>
      <vt:lpstr>INEFFECTIVE ASSISTANCE  OF COUNSEL</vt:lpstr>
      <vt:lpstr>DUTY TO INVESTIGATE</vt:lpstr>
      <vt:lpstr>FAILURE TO INVESTIGATE</vt:lpstr>
      <vt:lpstr>FAILURE TO OBTAIN  EXPERT ASSISTANCE</vt:lpstr>
      <vt:lpstr>PRESENTATION OF  PERJURED TESTIMONY</vt:lpstr>
      <vt:lpstr>Ex Parte Ghahremani, 332 S.W.3d 470 (2011)</vt:lpstr>
      <vt:lpstr>PowerPoint Presentation</vt:lpstr>
      <vt:lpstr>PowerPoint Presentation</vt:lpstr>
      <vt:lpstr>PowerPoint Presentation</vt:lpstr>
      <vt:lpstr>Dallas Exoneration Hearing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DESIGNATING AND DETERMINING ISSUES ON APPLICATIONS FOR WRITS OF HABEAS CORPUS</dc:title>
  <dc:creator>Gary Udashen</dc:creator>
  <cp:lastModifiedBy>Phyllis Spurgeon</cp:lastModifiedBy>
  <cp:revision>119</cp:revision>
  <cp:lastPrinted>2015-04-30T18:52:59Z</cp:lastPrinted>
  <dcterms:created xsi:type="dcterms:W3CDTF">2009-05-15T15:13:15Z</dcterms:created>
  <dcterms:modified xsi:type="dcterms:W3CDTF">2015-04-30T19:16:41Z</dcterms:modified>
</cp:coreProperties>
</file>